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97" r:id="rId2"/>
  </p:sldMasterIdLst>
  <p:notesMasterIdLst>
    <p:notesMasterId r:id="rId49"/>
  </p:notesMasterIdLst>
  <p:handoutMasterIdLst>
    <p:handoutMasterId r:id="rId50"/>
  </p:handoutMasterIdLst>
  <p:sldIdLst>
    <p:sldId id="256" r:id="rId3"/>
    <p:sldId id="281" r:id="rId4"/>
    <p:sldId id="283" r:id="rId5"/>
    <p:sldId id="260" r:id="rId6"/>
    <p:sldId id="261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299" r:id="rId18"/>
    <p:sldId id="297" r:id="rId19"/>
    <p:sldId id="298" r:id="rId20"/>
    <p:sldId id="303" r:id="rId21"/>
    <p:sldId id="265" r:id="rId22"/>
    <p:sldId id="320" r:id="rId23"/>
    <p:sldId id="302" r:id="rId24"/>
    <p:sldId id="266" r:id="rId25"/>
    <p:sldId id="331" r:id="rId26"/>
    <p:sldId id="332" r:id="rId27"/>
    <p:sldId id="292" r:id="rId28"/>
    <p:sldId id="329" r:id="rId29"/>
    <p:sldId id="317" r:id="rId30"/>
    <p:sldId id="318" r:id="rId31"/>
    <p:sldId id="269" r:id="rId32"/>
    <p:sldId id="305" r:id="rId33"/>
    <p:sldId id="282" r:id="rId34"/>
    <p:sldId id="319" r:id="rId35"/>
    <p:sldId id="306" r:id="rId36"/>
    <p:sldId id="334" r:id="rId37"/>
    <p:sldId id="289" r:id="rId38"/>
    <p:sldId id="295" r:id="rId39"/>
    <p:sldId id="333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</p:sldIdLst>
  <p:sldSz cx="9144000" cy="6858000" type="screen4x3"/>
  <p:notesSz cx="6797675" cy="9874250"/>
  <p:custDataLst>
    <p:tags r:id="rId5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4B82"/>
    <a:srgbClr val="820000"/>
    <a:srgbClr val="333399"/>
    <a:srgbClr val="4545C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43" autoAdjust="0"/>
    <p:restoredTop sz="72039" autoAdjust="0"/>
  </p:normalViewPr>
  <p:slideViewPr>
    <p:cSldViewPr>
      <p:cViewPr varScale="1">
        <p:scale>
          <a:sx n="71" d="100"/>
          <a:sy n="71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ags" Target="tags/tag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1" y="1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9542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1" y="9379542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1" y="1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689771"/>
            <a:ext cx="5438140" cy="444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379542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1" y="9379542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78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5538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9003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438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3933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2605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01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5545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l-GR" sz="1200" dirty="0" smtClean="0"/>
              <a:t>Οι δρομολογητές  </a:t>
            </a:r>
            <a:r>
              <a:rPr lang="en-US" sz="1200" dirty="0" smtClean="0"/>
              <a:t>R1</a:t>
            </a:r>
            <a:r>
              <a:rPr lang="el-GR" sz="1200" dirty="0" smtClean="0"/>
              <a:t> &amp; </a:t>
            </a:r>
            <a:r>
              <a:rPr lang="en-US" sz="1200" dirty="0" smtClean="0"/>
              <a:t>R2 </a:t>
            </a:r>
            <a:r>
              <a:rPr lang="el-GR" sz="1200" dirty="0" smtClean="0"/>
              <a:t>του σχήματος είναι </a:t>
            </a:r>
            <a:r>
              <a:rPr lang="el-GR" sz="1200" b="1" dirty="0" smtClean="0">
                <a:solidFill>
                  <a:srgbClr val="820000"/>
                </a:solidFill>
              </a:rPr>
              <a:t>γείτονες </a:t>
            </a:r>
            <a:r>
              <a:rPr lang="el-GR" sz="1200" dirty="0" smtClean="0"/>
              <a:t>γιατί  βρίσκονται στο ίδιο φυσικό δίκτυο. Το ίδιο και οι </a:t>
            </a:r>
            <a:r>
              <a:rPr lang="en-US" sz="1200" dirty="0" smtClean="0"/>
              <a:t>R2</a:t>
            </a:r>
            <a:r>
              <a:rPr lang="el-GR" sz="1200" dirty="0" smtClean="0"/>
              <a:t>&amp; </a:t>
            </a:r>
            <a:r>
              <a:rPr lang="en-US" sz="1200" dirty="0" smtClean="0"/>
              <a:t>R</a:t>
            </a:r>
            <a:r>
              <a:rPr lang="el-GR" sz="1200" dirty="0" smtClean="0"/>
              <a:t>3 </a:t>
            </a:r>
            <a:endParaRPr lang="en-GB" sz="1200" dirty="0" smtClean="0"/>
          </a:p>
          <a:p>
            <a:pPr marL="354013" indent="-354013">
              <a:defRPr/>
            </a:pPr>
            <a:endParaRPr lang="en-US" sz="1200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426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977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5715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1931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/>
              <a:t> </a:t>
            </a:r>
            <a:r>
              <a:rPr lang="en-US" b="1" dirty="0" err="1" smtClean="0"/>
              <a:t>ip</a:t>
            </a:r>
            <a:r>
              <a:rPr lang="en-US" b="1" baseline="0" dirty="0" smtClean="0"/>
              <a:t> route 0.0.0.0 0.0.0.0 null0 : </a:t>
            </a:r>
            <a:r>
              <a:rPr lang="en-US" dirty="0" smtClean="0"/>
              <a:t>This is a default route. Any packets going to a unknown destination, the router will use this default route. Also known as discarding route.</a:t>
            </a:r>
            <a:endParaRPr lang="en-US" b="1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0900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1149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332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smtClean="0">
                <a:latin typeface="+mn-lt"/>
              </a:rPr>
              <a:t>Αυτή</a:t>
            </a:r>
            <a:r>
              <a:rPr lang="el-GR" sz="1200" baseline="0" dirty="0" smtClean="0">
                <a:latin typeface="+mn-lt"/>
              </a:rPr>
              <a:t> η ασάφεια </a:t>
            </a:r>
            <a:r>
              <a:rPr lang="el-GR" sz="1200" dirty="0" smtClean="0">
                <a:latin typeface="+mn-lt"/>
              </a:rPr>
              <a:t>συμβαίνει γιατί το δίκτυο 30.0.0.0/8  επικαλύπτει το δίκτυο 30.10.10.30/24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892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8921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030">
              <a:defRPr/>
            </a:pPr>
            <a:r>
              <a:rPr lang="el-GR" dirty="0"/>
              <a:t>Οι κάρτες δικτύου στέλνουν και λαμβάνουν πλαίσια με βάση τις 48άμπιτες διευθύνσεις </a:t>
            </a:r>
            <a:r>
              <a:rPr lang="en-US" dirty="0"/>
              <a:t>Ethernet.</a:t>
            </a: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5518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030">
              <a:defRPr/>
            </a:pPr>
            <a:r>
              <a:rPr lang="el-GR" sz="1200" dirty="0" smtClean="0"/>
              <a:t>Τώρα που γνωρίζει τη φυσική διεύθυνση του  επόμενου άλματος,</a:t>
            </a:r>
            <a:r>
              <a:rPr lang="el-GR" sz="1200" baseline="0" dirty="0" smtClean="0"/>
              <a:t> μπορεί πλέον να δημιουργήσει το κατάλληλο πλαίσιο</a:t>
            </a: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5518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1547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396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7177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Επειδή το πρωτόκολλο </a:t>
            </a:r>
            <a:r>
              <a:rPr lang="en-US" altLang="el-GR" dirty="0"/>
              <a:t>IP</a:t>
            </a:r>
            <a:r>
              <a:rPr lang="el-GR" altLang="el-GR" dirty="0"/>
              <a:t> είναι σχεδιασμένο να λειτουργεί </a:t>
            </a:r>
            <a:r>
              <a:rPr lang="el-GR" altLang="el-GR" dirty="0" smtClean="0"/>
              <a:t>με </a:t>
            </a:r>
            <a:r>
              <a:rPr lang="el-GR" altLang="el-GR" dirty="0"/>
              <a:t>όλους τους τύπους υλικού δικτύων, το υποκείμενο υλικό μπορεί να συμπεριφερθεί λανθασμένα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043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smtClean="0"/>
              <a:t>Το επόμενο άλμα μπορεί να συμπίπτει με τον τελικό προορισμό (περίπτωση ίδιου δικτύου)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0928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94690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89020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0697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882030">
              <a:buFontTx/>
              <a:buNone/>
              <a:defRPr/>
            </a:pP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5607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030">
              <a:defRPr/>
            </a:pPr>
            <a:r>
              <a:rPr lang="el-GR" dirty="0"/>
              <a:t>Οι κάρτες δικτύου στέλνουν και λαμβάνουν πλαίσια με βάση τις 48άμπιτες διευθύνσεις </a:t>
            </a:r>
            <a:r>
              <a:rPr lang="en-US" dirty="0"/>
              <a:t>Ethernet.</a:t>
            </a:r>
            <a:r>
              <a:rPr lang="el-GR" dirty="0"/>
              <a:t> Υπάρχει ανάγκη αναγωγής διευθύνσεων </a:t>
            </a:r>
            <a:r>
              <a:rPr lang="en-US" dirty="0"/>
              <a:t>IP </a:t>
            </a:r>
            <a:r>
              <a:rPr lang="el-GR" dirty="0"/>
              <a:t>σε φυσικές διευθύνσεις</a:t>
            </a:r>
          </a:p>
          <a:p>
            <a:pPr defTabSz="882030">
              <a:defRPr/>
            </a:pPr>
            <a:r>
              <a:rPr lang="el-GR" dirty="0"/>
              <a:t>Υπάρχουν βελτιστοποιήσεις για πιο αποδοτική χρήση του πρωτοκόλλου </a:t>
            </a:r>
            <a:r>
              <a:rPr lang="en-US" dirty="0"/>
              <a:t>ARP </a:t>
            </a:r>
            <a:r>
              <a:rPr lang="en-US" dirty="0" smtClean="0"/>
              <a:t>(</a:t>
            </a:r>
            <a:r>
              <a:rPr lang="el-GR" dirty="0" smtClean="0"/>
              <a:t>ποιες;</a:t>
            </a:r>
            <a:r>
              <a:rPr lang="en-US" dirty="0" smtClean="0"/>
              <a:t>)</a:t>
            </a: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5518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882030">
              <a:buFontTx/>
              <a:buNone/>
              <a:defRPr/>
            </a:pPr>
            <a:endParaRPr lang="el-GR" dirty="0"/>
          </a:p>
          <a:p>
            <a:pPr marL="220508" indent="-220508" defTabSz="882030">
              <a:buFontTx/>
              <a:buAutoNum type="arabicPeriod"/>
              <a:defRPr/>
            </a:pP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5518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06977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Κάθε τεχνολογία φυσικού</a:t>
            </a:r>
            <a:r>
              <a:rPr lang="el-GR" baseline="0" dirty="0" smtClean="0"/>
              <a:t> δικτύου, έχει τη δική του μορφή πλαισίου</a:t>
            </a:r>
            <a:r>
              <a:rPr lang="en-US" baseline="0" dirty="0" smtClean="0"/>
              <a:t>. </a:t>
            </a:r>
          </a:p>
          <a:p>
            <a:r>
              <a:rPr lang="el-GR" baseline="0" dirty="0" smtClean="0"/>
              <a:t>Κάθε πλαίσιο μεταφέρει μία μέγιστη ποσότητα δεδομένων.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8022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2862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3" indent="-179173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070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50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1820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8596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6742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766A-0B91-42F6-B726-243B31EA6EC9}" type="datetimeFigureOut">
              <a:rPr lang="el-GR" smtClean="0"/>
              <a:t>10/07/2016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4227-6BCA-4981-8B23-EE6E4AECB9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122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8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7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3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174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031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2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6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254" y="1196752"/>
            <a:ext cx="8229600" cy="5040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123728" y="6356349"/>
            <a:ext cx="6048672" cy="369332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l-GR" sz="1800" dirty="0" smtClean="0">
                <a:solidFill>
                  <a:schemeClr val="bg1"/>
                </a:solidFill>
                <a:latin typeface="+mn-lt"/>
              </a:rPr>
              <a:t>ΑΥΤΟΔΥΝΑΜΑ ΠΑΚΕΤΑ </a:t>
            </a:r>
            <a:r>
              <a:rPr lang="en-US" sz="1800" baseline="0" dirty="0" smtClean="0">
                <a:solidFill>
                  <a:schemeClr val="bg1"/>
                </a:solidFill>
                <a:latin typeface="+mn-lt"/>
              </a:rPr>
              <a:t> IP </a:t>
            </a:r>
            <a:r>
              <a:rPr lang="el-GR" sz="1800" baseline="0" dirty="0" smtClean="0">
                <a:solidFill>
                  <a:schemeClr val="bg1"/>
                </a:solidFill>
                <a:latin typeface="+mn-lt"/>
              </a:rPr>
              <a:t>και η προώθησή τους στο διαδίκτυο </a:t>
            </a:r>
            <a:r>
              <a:rPr lang="en-US" sz="1800" baseline="0" dirty="0" smtClean="0">
                <a:solidFill>
                  <a:schemeClr val="bg1"/>
                </a:solidFill>
                <a:latin typeface="+mn-lt"/>
              </a:rPr>
              <a:t> </a:t>
            </a:r>
            <a:endParaRPr lang="el-GR" sz="1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89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png"/><Relationship Id="rId3" Type="http://schemas.openxmlformats.org/officeDocument/2006/relationships/image" Target="../media/image9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1.wmf"/><Relationship Id="rId1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0.png"/><Relationship Id="rId19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5.xml"/><Relationship Id="rId7" Type="http://schemas.openxmlformats.org/officeDocument/2006/relationships/slide" Target="slide3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0.png"/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30.png"/><Relationship Id="rId4" Type="http://schemas.openxmlformats.org/officeDocument/2006/relationships/image" Target="../media/image10.wmf"/><Relationship Id="rId14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0.png"/><Relationship Id="rId9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0.png"/><Relationship Id="rId9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0.wmf"/><Relationship Id="rId17" Type="http://schemas.openxmlformats.org/officeDocument/2006/relationships/image" Target="../media/image80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11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(Ε)</a:t>
            </a:r>
            <a:endParaRPr lang="el-GR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8004955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700" dirty="0" smtClean="0"/>
              <a:t>Αυτοδύναμα </a:t>
            </a:r>
            <a:r>
              <a:rPr lang="el-GR" sz="2700" dirty="0"/>
              <a:t>πακέτα </a:t>
            </a:r>
            <a:r>
              <a:rPr lang="el-GR" sz="2700" dirty="0" smtClean="0"/>
              <a:t>IP και </a:t>
            </a:r>
            <a:r>
              <a:rPr lang="el-GR" sz="2700" dirty="0"/>
              <a:t>η προώθησή </a:t>
            </a:r>
            <a:r>
              <a:rPr lang="el-GR" sz="2700" dirty="0" smtClean="0"/>
              <a:t>τους 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>
                <a:cs typeface="Arial" charset="0"/>
              </a:rPr>
              <a:t>Φουντά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l-GR" sz="800" dirty="0"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l-GR" sz="2400" dirty="0"/>
              <a:t>Τμήμα</a:t>
            </a:r>
            <a:r>
              <a:rPr lang="en-US" sz="2400" dirty="0"/>
              <a:t> </a:t>
            </a:r>
            <a:r>
              <a:rPr lang="el-GR" sz="2400" dirty="0"/>
              <a:t>Μηχανικών Πληροφορικής Τ.Ε.</a:t>
            </a:r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237759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4"/>
          <a:stretch/>
        </p:blipFill>
        <p:spPr bwMode="auto">
          <a:xfrm>
            <a:off x="1475654" y="3573016"/>
            <a:ext cx="5996509" cy="252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5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3600" dirty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dirty="0" smtClean="0"/>
              <a:t>	Το </a:t>
            </a:r>
            <a:r>
              <a:rPr lang="el-GR" sz="2400" b="1" dirty="0">
                <a:solidFill>
                  <a:srgbClr val="C00000"/>
                </a:solidFill>
              </a:rPr>
              <a:t>μέγεθος ενός αυτοδύναμου </a:t>
            </a:r>
            <a:r>
              <a:rPr lang="el-GR" sz="2400" b="1" dirty="0" smtClean="0">
                <a:solidFill>
                  <a:srgbClr val="C00000"/>
                </a:solidFill>
              </a:rPr>
              <a:t>πακέτου</a:t>
            </a:r>
            <a:r>
              <a:rPr lang="el-GR" altLang="el-GR" sz="2400" b="0" dirty="0" smtClean="0">
                <a:effectLst/>
              </a:rPr>
              <a:t> </a:t>
            </a:r>
            <a:r>
              <a:rPr lang="el-GR" sz="2400" dirty="0"/>
              <a:t>καθορίζεται από την εφαρμογή που στέλνει δεδομένα</a:t>
            </a:r>
            <a:endParaRPr lang="el-GR" altLang="el-GR" sz="2400" b="0" dirty="0" smtClean="0">
              <a:effectLst/>
            </a:endParaRPr>
          </a:p>
          <a:p>
            <a:pPr marL="0" indent="0">
              <a:buNone/>
              <a:defRPr/>
            </a:pPr>
            <a:r>
              <a:rPr lang="el-GR" sz="2400" dirty="0" smtClean="0"/>
              <a:t>Η </a:t>
            </a:r>
            <a:r>
              <a:rPr lang="el-GR" sz="2400" dirty="0"/>
              <a:t>δυνατότητα να ποικίλλει το μέγεθος των αυτοδύναμων πακέτων κάνει το πρωτόκολλο </a:t>
            </a:r>
            <a:r>
              <a:rPr lang="en-US" sz="2400" dirty="0"/>
              <a:t>IP</a:t>
            </a:r>
            <a:r>
              <a:rPr lang="el-GR" sz="2400" dirty="0"/>
              <a:t> προσαρμόσιμο σε ποικιλία </a:t>
            </a:r>
            <a:r>
              <a:rPr lang="el-GR" sz="2400" dirty="0" smtClean="0"/>
              <a:t>εφαρμογών</a:t>
            </a:r>
            <a:endParaRPr lang="en-US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l-GR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n-GB" altLang="el-GR" sz="2400" b="0" dirty="0" smtClean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3908" y="4248000"/>
            <a:ext cx="2916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pic>
        <p:nvPicPr>
          <p:cNvPr id="21" name="Picture 2" descr="https://encrypted-tbn1.gstatic.com/images?q=tbn:ANd9GcSTyUtu1soELXCGSJ7W-7JsO1mRdKoVkK0N2IzonjrjmFZoskK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62" y="1052736"/>
            <a:ext cx="540000" cy="61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5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4"/>
          <a:stretch/>
        </p:blipFill>
        <p:spPr bwMode="auto">
          <a:xfrm>
            <a:off x="1475654" y="3573016"/>
            <a:ext cx="5996509" cy="252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l-GR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/>
              <a:t>6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44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ταυτότητα πακέτου</a:t>
            </a:r>
            <a:r>
              <a:rPr lang="el-GR" sz="2400" dirty="0" smtClean="0">
                <a:effectLst/>
              </a:rPr>
              <a:t>:</a:t>
            </a:r>
            <a:r>
              <a:rPr lang="el-GR" sz="2400" b="0" dirty="0" smtClean="0">
                <a:effectLst/>
              </a:rPr>
              <a:t> μοναδικός αριθμός ταυτότητας που τοποθετείται από τον αποστολέα κατά την αποστολή ενός αυτοδύναμου πακέτου. Όταν έχουμε κατάτμηση η ταυτότητα αναφέρεται σε κάθε τμήμα του αυτοδύναμου πακέτου</a:t>
            </a:r>
            <a:endParaRPr lang="en-US" sz="2400" b="0" dirty="0" smtClean="0">
              <a:effectLst/>
            </a:endParaRPr>
          </a:p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σημαίες</a:t>
            </a:r>
            <a:r>
              <a:rPr lang="el-GR" sz="2400" b="0" dirty="0" smtClean="0">
                <a:effectLst/>
              </a:rPr>
              <a:t>: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dirty="0" smtClean="0"/>
              <a:t>- 3 </a:t>
            </a:r>
            <a:r>
              <a:rPr lang="en-US" sz="2400" dirty="0" smtClean="0"/>
              <a:t>bits: </a:t>
            </a:r>
            <a:r>
              <a:rPr lang="el-GR" sz="2400" b="0" dirty="0" smtClean="0">
                <a:effectLst/>
              </a:rPr>
              <a:t>μη χρησιμοποιούμενο ψηφίο, ψηφίο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μη κατάτμησης</a:t>
            </a:r>
            <a:r>
              <a:rPr lang="el-GR" sz="2400" dirty="0"/>
              <a:t>, ψηφίο </a:t>
            </a:r>
            <a:r>
              <a:rPr lang="el-GR" sz="2400" dirty="0" smtClean="0"/>
              <a:t> </a:t>
            </a:r>
            <a:r>
              <a:rPr lang="el-GR" sz="2400" smtClean="0"/>
              <a:t>πρόσθετων τμημάτων </a:t>
            </a:r>
            <a:endParaRPr lang="en-GB" sz="2400" b="0" dirty="0" smtClean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48000" y="4618800"/>
            <a:ext cx="2916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4452988" y="4618800"/>
            <a:ext cx="576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707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l-GR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7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44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σχετική θέση τμήματος πακέτου</a:t>
            </a:r>
            <a:r>
              <a:rPr lang="el-GR" sz="2400" b="0" dirty="0" smtClean="0">
                <a:effectLst/>
              </a:rPr>
              <a:t>: δείχνει τη διάταξη των τμημάτων ενός πακέτου (σε περίπτωση κατάτμησης)</a:t>
            </a:r>
            <a:endParaRPr lang="en-GB" sz="2400" b="0" dirty="0" smtClean="0">
              <a:effectLst/>
            </a:endParaRPr>
          </a:p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χρόνος ζωής πακέτου στο δίκτυο</a:t>
            </a:r>
            <a:r>
              <a:rPr lang="el-GR" sz="2400" b="0" dirty="0" smtClean="0">
                <a:effectLst/>
              </a:rPr>
              <a:t>: ακέραιος από 1 έως 255, που μειώνεται κατά 1 όταν περνά από έναν δρομολογητή – αποφεύγεται η αέναη παραμονή του πακέτου στο δίκτυο</a:t>
            </a:r>
            <a:endParaRPr lang="en-GB" sz="2000" i="1" dirty="0"/>
          </a:p>
        </p:txBody>
      </p:sp>
      <p:pic>
        <p:nvPicPr>
          <p:cNvPr id="5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4"/>
          <a:stretch/>
        </p:blipFill>
        <p:spPr bwMode="auto">
          <a:xfrm>
            <a:off x="1475654" y="3573016"/>
            <a:ext cx="5996509" cy="252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040000" y="4618800"/>
            <a:ext cx="2376264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548384" y="4986000"/>
            <a:ext cx="143944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092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8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1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5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τύπος πρωτοκόλλου</a:t>
            </a:r>
            <a:r>
              <a:rPr lang="el-GR" sz="2400" dirty="0" smtClean="0">
                <a:effectLst/>
              </a:rPr>
              <a:t>: </a:t>
            </a:r>
            <a:r>
              <a:rPr lang="el-GR" sz="2400" b="0" dirty="0" smtClean="0">
                <a:effectLst/>
              </a:rPr>
              <a:t>τύπος της πληροφορίας</a:t>
            </a:r>
            <a:r>
              <a:rPr lang="en-US" sz="2400" b="0" dirty="0" smtClean="0">
                <a:effectLst/>
              </a:rPr>
              <a:t>/</a:t>
            </a:r>
            <a:r>
              <a:rPr lang="el-GR" sz="2400" b="0" dirty="0" smtClean="0">
                <a:effectLst/>
              </a:rPr>
              <a:t>πρωτοκόλλου  που μεταφέρεται στα δεδομένα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π.χ. </a:t>
            </a:r>
            <a:r>
              <a:rPr lang="en-US" sz="2400" b="0" dirty="0" smtClean="0">
                <a:effectLst/>
              </a:rPr>
              <a:t>TCP, UDP</a:t>
            </a:r>
            <a:r>
              <a:rPr lang="el-GR" sz="2400" b="0" dirty="0" smtClean="0">
                <a:effectLst/>
              </a:rPr>
              <a:t>, </a:t>
            </a:r>
            <a:r>
              <a:rPr lang="en-US" sz="2400" b="0" dirty="0" smtClean="0">
                <a:effectLst/>
              </a:rPr>
              <a:t>ICMP</a:t>
            </a:r>
            <a:endParaRPr lang="en-GB" sz="2400" b="0" dirty="0" smtClean="0">
              <a:effectLst/>
            </a:endParaRPr>
          </a:p>
          <a:p>
            <a:pPr>
              <a:spcBef>
                <a:spcPts val="15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άθροισμα ελέγχου κεφαλίδας πακέτου</a:t>
            </a:r>
            <a:r>
              <a:rPr lang="el-GR" sz="2400" b="0" dirty="0" smtClean="0">
                <a:effectLst/>
              </a:rPr>
              <a:t>:  διασφαλίζει την ακεραιότητα των τιμών  των κεφαλίδων  ( συμπλήρωμα ως προς 1)</a:t>
            </a:r>
            <a:endParaRPr lang="en-US" sz="2400" b="0" dirty="0" smtClean="0">
              <a:effectLst/>
            </a:endParaRPr>
          </a:p>
        </p:txBody>
      </p:sp>
      <p:pic>
        <p:nvPicPr>
          <p:cNvPr id="5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94"/>
          <a:stretch/>
        </p:blipFill>
        <p:spPr bwMode="auto">
          <a:xfrm>
            <a:off x="1475654" y="3212976"/>
            <a:ext cx="5996509" cy="285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988000" y="4636800"/>
            <a:ext cx="1485908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4473908" y="4636800"/>
            <a:ext cx="2906404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9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9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1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διεύθυνση </a:t>
            </a:r>
            <a:r>
              <a:rPr lang="en-US" sz="2400" b="1" dirty="0" smtClean="0">
                <a:solidFill>
                  <a:srgbClr val="820000"/>
                </a:solidFill>
                <a:effectLst/>
              </a:rPr>
              <a:t>IP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 αποστολέα πακέτου </a:t>
            </a:r>
            <a:r>
              <a:rPr lang="el-GR" sz="2400" b="0" dirty="0" smtClean="0">
                <a:effectLst/>
              </a:rPr>
              <a:t>(32 </a:t>
            </a:r>
            <a:r>
              <a:rPr lang="en-US" sz="2400" b="0" dirty="0" smtClean="0">
                <a:effectLst/>
              </a:rPr>
              <a:t>bits</a:t>
            </a:r>
            <a:r>
              <a:rPr lang="el-GR" sz="2400" b="0" dirty="0" smtClean="0">
                <a:effectLst/>
              </a:rPr>
              <a:t>)</a:t>
            </a:r>
            <a:endParaRPr lang="en-GB" sz="2400" b="0" dirty="0" smtClean="0">
              <a:effectLst/>
            </a:endParaRPr>
          </a:p>
          <a:p>
            <a:pPr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διεύθυνση </a:t>
            </a:r>
            <a:r>
              <a:rPr lang="en-US" sz="2400" b="1" dirty="0" smtClean="0">
                <a:solidFill>
                  <a:srgbClr val="820000"/>
                </a:solidFill>
                <a:effectLst/>
              </a:rPr>
              <a:t>IP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  προορισμού </a:t>
            </a:r>
            <a:r>
              <a:rPr lang="el-GR" sz="2400" b="0" dirty="0" smtClean="0">
                <a:effectLst/>
              </a:rPr>
              <a:t>(32 </a:t>
            </a:r>
            <a:r>
              <a:rPr lang="en-US" sz="2400" b="0" dirty="0" smtClean="0">
                <a:effectLst/>
              </a:rPr>
              <a:t>bits</a:t>
            </a:r>
            <a:r>
              <a:rPr lang="el-GR" sz="2400" b="0" dirty="0" smtClean="0">
                <a:effectLst/>
              </a:rPr>
              <a:t>)</a:t>
            </a:r>
            <a:endParaRPr lang="en-GB" sz="2400" b="0" dirty="0" smtClean="0">
              <a:effectLst/>
            </a:endParaRPr>
          </a:p>
        </p:txBody>
      </p:sp>
      <p:pic>
        <p:nvPicPr>
          <p:cNvPr id="7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"/>
          <a:stretch/>
        </p:blipFill>
        <p:spPr bwMode="auto">
          <a:xfrm>
            <a:off x="1480622" y="2492896"/>
            <a:ext cx="5996509" cy="340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47664" y="4636800"/>
            <a:ext cx="5868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1547664" y="4289952"/>
            <a:ext cx="5868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58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10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1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επιλογές </a:t>
            </a:r>
            <a:r>
              <a:rPr lang="en-US" sz="2400" b="1" dirty="0" smtClean="0">
                <a:solidFill>
                  <a:srgbClr val="820000"/>
                </a:solidFill>
                <a:effectLst/>
              </a:rPr>
              <a:t>IP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 </a:t>
            </a:r>
            <a:r>
              <a:rPr lang="el-GR" sz="2400" b="0" dirty="0" smtClean="0">
                <a:effectLst/>
              </a:rPr>
              <a:t>(το πεδίο μπορεί να παραληφθεί -&gt; μήκος κεφαλίδας = 5)</a:t>
            </a:r>
            <a:endParaRPr lang="en-GB" sz="2400" b="0" dirty="0" smtClean="0">
              <a:effectLst/>
            </a:endParaRPr>
          </a:p>
          <a:p>
            <a:pPr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συμπλήρωμα - </a:t>
            </a:r>
            <a:r>
              <a:rPr lang="en-US" sz="2400" b="1" dirty="0" smtClean="0">
                <a:solidFill>
                  <a:srgbClr val="820000"/>
                </a:solidFill>
                <a:effectLst/>
              </a:rPr>
              <a:t>padding </a:t>
            </a:r>
            <a:r>
              <a:rPr lang="el-GR" sz="2400" b="0" dirty="0" smtClean="0">
                <a:effectLst/>
              </a:rPr>
              <a:t>(προστίθενται μηδενικά </a:t>
            </a:r>
            <a:r>
              <a:rPr lang="en-US" sz="2400" b="0" dirty="0" smtClean="0">
                <a:effectLst/>
              </a:rPr>
              <a:t>bit </a:t>
            </a:r>
            <a:r>
              <a:rPr lang="el-GR" sz="2400" b="0" dirty="0" smtClean="0">
                <a:effectLst/>
              </a:rPr>
              <a:t>ώστε μήκος επικεφαλίδας πολλαπλάσιο των 32 </a:t>
            </a:r>
            <a:r>
              <a:rPr lang="en-US" sz="2400" b="0" dirty="0" smtClean="0">
                <a:effectLst/>
              </a:rPr>
              <a:t>bits</a:t>
            </a:r>
            <a:r>
              <a:rPr lang="el-GR" sz="2400" b="0" dirty="0" smtClean="0">
                <a:effectLst/>
              </a:rPr>
              <a:t>)</a:t>
            </a:r>
            <a:endParaRPr lang="en-GB" sz="2400" dirty="0"/>
          </a:p>
        </p:txBody>
      </p:sp>
      <p:pic>
        <p:nvPicPr>
          <p:cNvPr id="5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"/>
          <a:stretch/>
        </p:blipFill>
        <p:spPr bwMode="auto">
          <a:xfrm>
            <a:off x="1480622" y="2852936"/>
            <a:ext cx="5996509" cy="340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44876" y="5373216"/>
            <a:ext cx="4395276" cy="324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940152" y="5373216"/>
            <a:ext cx="1476000" cy="324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86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600" dirty="0" smtClean="0"/>
              <a:t>προώθηση αυτοδύναμου πακέτου IP </a:t>
            </a:r>
            <a:r>
              <a:rPr lang="el-GR" sz="3600" b="0" dirty="0" smtClean="0"/>
              <a:t>(1/16)</a:t>
            </a:r>
            <a:br>
              <a:rPr lang="el-GR" sz="3600" b="0" dirty="0" smtClean="0"/>
            </a:br>
            <a:r>
              <a:rPr lang="el-GR" sz="3200" b="0" dirty="0" err="1"/>
              <a:t>ασυνδεσμική</a:t>
            </a:r>
            <a:r>
              <a:rPr lang="el-GR" sz="3200" b="0" dirty="0"/>
              <a:t> υπηρεσία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>
              <a:defRPr/>
            </a:pPr>
            <a:r>
              <a:rPr lang="el-GR" sz="2400" b="1" dirty="0">
                <a:solidFill>
                  <a:srgbClr val="004B82"/>
                </a:solidFill>
              </a:rPr>
              <a:t>Ε: </a:t>
            </a:r>
            <a:r>
              <a:rPr lang="el-GR" sz="2400" dirty="0"/>
              <a:t>Πως περνά ένα πακέτο </a:t>
            </a:r>
            <a:r>
              <a:rPr lang="en-US" sz="2400" dirty="0" smtClean="0"/>
              <a:t>IP </a:t>
            </a:r>
            <a:r>
              <a:rPr lang="el-GR" sz="2400" dirty="0" smtClean="0"/>
              <a:t>μέσα </a:t>
            </a:r>
            <a:r>
              <a:rPr lang="el-GR" sz="2400" dirty="0"/>
              <a:t>από ένα διαδίκτυο;</a:t>
            </a:r>
            <a:endParaRPr lang="en-GB" sz="2400" dirty="0"/>
          </a:p>
          <a:p>
            <a:pPr marL="354013" indent="-354013">
              <a:defRPr/>
            </a:pPr>
            <a:r>
              <a:rPr lang="el-GR" sz="2400" b="1" dirty="0">
                <a:solidFill>
                  <a:srgbClr val="820000"/>
                </a:solidFill>
              </a:rPr>
              <a:t>Α: </a:t>
            </a:r>
            <a:r>
              <a:rPr lang="el-GR" sz="2400" dirty="0"/>
              <a:t>Κάθε δρομολογητής προωθεί το </a:t>
            </a:r>
            <a:r>
              <a:rPr lang="el-GR" sz="2400" dirty="0" smtClean="0"/>
              <a:t>πακέτο, από </a:t>
            </a:r>
            <a:r>
              <a:rPr lang="el-GR" sz="2400" dirty="0"/>
              <a:t>το ένα </a:t>
            </a:r>
            <a:r>
              <a:rPr lang="el-GR" sz="2400" dirty="0" smtClean="0"/>
              <a:t>δίκτυο στο </a:t>
            </a:r>
            <a:r>
              <a:rPr lang="el-GR" sz="2400" dirty="0"/>
              <a:t>άλλο με </a:t>
            </a:r>
            <a:r>
              <a:rPr lang="el-GR" sz="2400" dirty="0" smtClean="0"/>
              <a:t>βάση την </a:t>
            </a:r>
            <a:r>
              <a:rPr lang="en-US" sz="2400" b="1" dirty="0">
                <a:solidFill>
                  <a:srgbClr val="820000"/>
                </a:solidFill>
              </a:rPr>
              <a:t>IP</a:t>
            </a:r>
            <a:r>
              <a:rPr lang="el-GR" sz="2400" b="1" dirty="0">
                <a:solidFill>
                  <a:srgbClr val="820000"/>
                </a:solidFill>
              </a:rPr>
              <a:t> διεύθυνση προορισμού </a:t>
            </a:r>
            <a:r>
              <a:rPr lang="el-GR" sz="2400" dirty="0"/>
              <a:t>του </a:t>
            </a:r>
            <a:r>
              <a:rPr lang="el-GR" sz="2400" dirty="0" smtClean="0"/>
              <a:t>και με τη βοήθεια του </a:t>
            </a:r>
            <a:r>
              <a:rPr lang="el-GR" sz="2400" b="1" dirty="0">
                <a:solidFill>
                  <a:srgbClr val="820000"/>
                </a:solidFill>
              </a:rPr>
              <a:t>πίνακα δρομολόγησης</a:t>
            </a:r>
            <a:r>
              <a:rPr lang="el-GR" sz="2400" dirty="0"/>
              <a:t>. </a:t>
            </a:r>
            <a:endParaRPr lang="en-US" sz="2400" dirty="0" smtClean="0"/>
          </a:p>
          <a:p>
            <a:pPr marL="0" indent="719138">
              <a:buNone/>
              <a:defRPr/>
            </a:pPr>
            <a:endParaRPr lang="el-GR" sz="2400" dirty="0" smtClean="0"/>
          </a:p>
          <a:p>
            <a:pPr marL="371475" indent="0">
              <a:buNone/>
              <a:defRPr/>
            </a:pPr>
            <a:r>
              <a:rPr lang="el-GR" sz="2400" dirty="0" smtClean="0"/>
              <a:t>                Η </a:t>
            </a:r>
            <a:r>
              <a:rPr lang="el-GR" sz="2400" dirty="0"/>
              <a:t>βασική υπηρεσία επίδοσης πακέτων </a:t>
            </a:r>
            <a:r>
              <a:rPr lang="en-US" sz="2400" dirty="0"/>
              <a:t>IP</a:t>
            </a:r>
            <a:r>
              <a:rPr lang="el-GR" sz="2400" dirty="0"/>
              <a:t>, είναι </a:t>
            </a:r>
            <a:r>
              <a:rPr lang="el-GR" sz="2400" dirty="0" smtClean="0"/>
              <a:t> </a:t>
            </a:r>
            <a:r>
              <a:rPr lang="el-GR" sz="2400" b="1" dirty="0" err="1" smtClean="0">
                <a:solidFill>
                  <a:srgbClr val="820000"/>
                </a:solidFill>
              </a:rPr>
              <a:t>ασυνδεσμική</a:t>
            </a:r>
            <a:r>
              <a:rPr lang="el-GR" sz="2400" b="1" dirty="0" smtClean="0">
                <a:solidFill>
                  <a:srgbClr val="820000"/>
                </a:solidFill>
              </a:rPr>
              <a:t> υπηρεσία, </a:t>
            </a:r>
            <a:r>
              <a:rPr lang="el-GR" sz="2400" dirty="0"/>
              <a:t>δεν απαιτείται δηλαδή πριν την αποστολή των πακέτων εγκατάσταση σύνδεσης </a:t>
            </a:r>
            <a:r>
              <a:rPr lang="el-GR" sz="2400" dirty="0" smtClean="0"/>
              <a:t>μεταξύ αποστολέα  &amp; παραλήπτη</a:t>
            </a:r>
            <a:r>
              <a:rPr lang="el-GR" sz="2400" b="1" dirty="0" smtClean="0">
                <a:solidFill>
                  <a:srgbClr val="820000"/>
                </a:solidFill>
              </a:rPr>
              <a:t>. </a:t>
            </a:r>
            <a:endParaRPr lang="en-GB" sz="2400" b="1" dirty="0">
              <a:solidFill>
                <a:srgbClr val="8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pic>
        <p:nvPicPr>
          <p:cNvPr id="33" name="Picture 2" descr="https://encrypted-tbn1.gstatic.com/images?q=tbn:ANd9GcSTyUtu1soELXCGSJ7W-7JsO1mRdKoVkK0N2IzonjrjmFZoskK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06" y="2924944"/>
            <a:ext cx="706329" cy="80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4" name="Ομάδα 33"/>
          <p:cNvGrpSpPr/>
          <p:nvPr/>
        </p:nvGrpSpPr>
        <p:grpSpPr>
          <a:xfrm>
            <a:off x="439611" y="5136526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Ομάδα 36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39" name="Picture 5"/>
              <p:cNvPicPr>
                <a:picLocks noChangeArrowheads="1"/>
              </p:cNvPicPr>
              <p:nvPr/>
            </p:nvPicPr>
            <p:blipFill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Picture 6"/>
              <p:cNvPicPr>
                <a:picLocks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1" name="Straight Connector 10"/>
              <p:cNvCxnSpPr>
                <a:stCxn id="39" idx="3"/>
                <a:endCxn id="40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2" name="Picture 19"/>
              <p:cNvPicPr>
                <a:picLocks noChangeArrowheads="1"/>
              </p:cNvPicPr>
              <p:nvPr/>
            </p:nvPicPr>
            <p:blipFill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3" name="Straight Connector 20"/>
              <p:cNvCxnSpPr>
                <a:stCxn id="40" idx="3"/>
                <a:endCxn id="42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4" name="Picture 26"/>
              <p:cNvPicPr>
                <a:picLocks noChangeArrowheads="1"/>
              </p:cNvPicPr>
              <p:nvPr/>
            </p:nvPicPr>
            <p:blipFill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27"/>
              <p:cNvPicPr>
                <a:picLocks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6" name="Straight Connector 28"/>
              <p:cNvCxnSpPr>
                <a:stCxn id="44" idx="3"/>
                <a:endCxn id="45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" name="Picture 29"/>
              <p:cNvPicPr>
                <a:picLocks noChangeArrowheads="1"/>
              </p:cNvPicPr>
              <p:nvPr/>
            </p:nvPicPr>
            <p:blipFill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8" name="Straight Connector 30"/>
              <p:cNvCxnSpPr>
                <a:stCxn id="45" idx="3"/>
                <a:endCxn id="47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53" name="Picture 48"/>
              <p:cNvPicPr>
                <a:picLocks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4" name="Straight Connector 49"/>
              <p:cNvCxnSpPr>
                <a:stCxn id="42" idx="3"/>
                <a:endCxn id="53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2"/>
              <p:cNvCxnSpPr>
                <a:stCxn id="53" idx="3"/>
                <a:endCxn id="44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469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(2/16)</a:t>
            </a:r>
            <a:br>
              <a:rPr lang="el-GR" sz="3200" b="0" dirty="0" smtClean="0"/>
            </a:br>
            <a:r>
              <a:rPr lang="el-GR" sz="3200" b="0" dirty="0" smtClean="0"/>
              <a:t>πίνακας δρομολόγησης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39611" y="1234743"/>
            <a:ext cx="5140501" cy="403244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ο </a:t>
            </a:r>
            <a:r>
              <a:rPr lang="el-GR" sz="2400" b="1" dirty="0" smtClean="0">
                <a:solidFill>
                  <a:srgbClr val="C00000"/>
                </a:solidFill>
                <a:effectLst/>
              </a:rPr>
              <a:t>πίνακας δρομολόγησης </a:t>
            </a:r>
            <a:r>
              <a:rPr lang="el-GR" sz="2400" b="0" dirty="0" smtClean="0">
                <a:effectLst/>
              </a:rPr>
              <a:t>περιλαμβάνει τα </a:t>
            </a:r>
            <a:r>
              <a:rPr lang="el-GR" sz="2400" dirty="0" smtClean="0"/>
              <a:t>δίκτυα </a:t>
            </a:r>
            <a:r>
              <a:rPr lang="el-GR" sz="2400" b="0" dirty="0" smtClean="0">
                <a:effectLst/>
              </a:rPr>
              <a:t>προορισμού &amp; το </a:t>
            </a:r>
            <a:r>
              <a:rPr lang="el-GR" sz="2400" dirty="0" smtClean="0"/>
              <a:t>ε</a:t>
            </a:r>
            <a:r>
              <a:rPr lang="el-GR" sz="2400" b="0" dirty="0" smtClean="0">
                <a:effectLst/>
              </a:rPr>
              <a:t>πόμενο άλμα προς τα  δίκτυα προορισμού</a:t>
            </a:r>
          </a:p>
          <a:p>
            <a:pPr marL="0" indent="0">
              <a:buNone/>
              <a:defRPr/>
            </a:pPr>
            <a:r>
              <a:rPr lang="el-GR" sz="2400" dirty="0" smtClean="0"/>
              <a:t>Κάθε </a:t>
            </a:r>
            <a:r>
              <a:rPr lang="el-GR" sz="2400" dirty="0"/>
              <a:t>δρομολογητής </a:t>
            </a:r>
            <a:r>
              <a:rPr lang="el-GR" sz="2400" b="1" dirty="0"/>
              <a:t>αρχικά</a:t>
            </a:r>
            <a:r>
              <a:rPr lang="el-GR" sz="2400" dirty="0"/>
              <a:t> γνωρίζει μόνον </a:t>
            </a:r>
            <a:r>
              <a:rPr lang="el-GR" sz="2400" dirty="0" smtClean="0"/>
              <a:t>τα </a:t>
            </a:r>
            <a:r>
              <a:rPr lang="el-GR" sz="2400" dirty="0"/>
              <a:t>δίκτυα τα οποία συνδέονται άμεσα </a:t>
            </a:r>
            <a:r>
              <a:rPr lang="el-GR" sz="2400" dirty="0" smtClean="0"/>
              <a:t>επάνω </a:t>
            </a:r>
            <a:r>
              <a:rPr lang="el-GR" sz="2400" dirty="0"/>
              <a:t>του και </a:t>
            </a:r>
            <a:r>
              <a:rPr lang="el-GR" sz="2400" dirty="0" smtClean="0"/>
              <a:t>μόνον αυτά περιλαμβάνονται αρχικά στον </a:t>
            </a:r>
            <a:r>
              <a:rPr lang="el-GR" sz="2400" dirty="0"/>
              <a:t>πίνακα </a:t>
            </a:r>
            <a:r>
              <a:rPr lang="el-GR" sz="2400" dirty="0" smtClean="0"/>
              <a:t>δρομολόγησής του.</a:t>
            </a:r>
            <a:endParaRPr lang="el-GR" sz="2400" b="0" dirty="0" smtClean="0">
              <a:effectLst/>
            </a:endParaRPr>
          </a:p>
          <a:p>
            <a:pPr marL="0" indent="0">
              <a:buNone/>
              <a:defRPr/>
            </a:pPr>
            <a:endParaRPr lang="el-GR" sz="2300" b="0" dirty="0" smtClean="0">
              <a:effectLst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439611" y="5287861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" name="Ομάδα 4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6" name="Picture 5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0"/>
              <p:cNvCxnSpPr>
                <a:stCxn id="6" idx="3"/>
                <a:endCxn id="7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1" name="Straight Connector 20"/>
              <p:cNvCxnSpPr>
                <a:stCxn id="7" idx="3"/>
                <a:endCxn id="20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Picture 26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9" name="Straight Connector 28"/>
              <p:cNvCxnSpPr>
                <a:stCxn id="27" idx="3"/>
                <a:endCxn id="28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" name="Picture 2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>
                <a:stCxn id="28" idx="3"/>
                <a:endCxn id="30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0" name="Straight Connector 49"/>
              <p:cNvCxnSpPr>
                <a:stCxn id="20" idx="3"/>
                <a:endCxn id="49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9" idx="3"/>
                <a:endCxn id="27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518" name="Slide Number Placeholder 215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graphicFrame>
        <p:nvGraphicFramePr>
          <p:cNvPr id="40" name="Table 215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82757"/>
              </p:ext>
            </p:extLst>
          </p:nvPr>
        </p:nvGraphicFramePr>
        <p:xfrm>
          <a:off x="5690514" y="2132856"/>
          <a:ext cx="308929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112"/>
                <a:gridCol w="1656184"/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Αρχικός </a:t>
                      </a:r>
                    </a:p>
                    <a:p>
                      <a:pPr algn="ctr"/>
                      <a:r>
                        <a:rPr lang="el-GR" dirty="0" smtClean="0"/>
                        <a:t>Πίνακας Δρομολόγησης </a:t>
                      </a:r>
                      <a:r>
                        <a:rPr lang="en-US" dirty="0" smtClean="0"/>
                        <a:t>R2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l-GR" b="1" dirty="0" smtClean="0"/>
                        <a:t>Δίκτυο  προορισμού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Επόμενο άλμα</a:t>
                      </a:r>
                      <a:endParaRPr lang="el-GR" b="1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 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άμεση</a:t>
                      </a:r>
                      <a:r>
                        <a:rPr lang="el-GR" baseline="0" dirty="0" smtClean="0"/>
                        <a:t> διασύνδεση</a:t>
                      </a:r>
                      <a:endParaRPr lang="el-GR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 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άμεση</a:t>
                      </a:r>
                      <a:r>
                        <a:rPr lang="el-GR" baseline="0" dirty="0" smtClean="0"/>
                        <a:t> διασύνδεση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6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(3/16)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πίνακας δρομολόγησης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02453" y="1005462"/>
            <a:ext cx="7715199" cy="523184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b="1" dirty="0">
                <a:solidFill>
                  <a:srgbClr val="004B82"/>
                </a:solidFill>
              </a:rPr>
              <a:t>Ε: </a:t>
            </a:r>
            <a:r>
              <a:rPr lang="el-GR" sz="2400" dirty="0" smtClean="0"/>
              <a:t>Πως </a:t>
            </a:r>
            <a:r>
              <a:rPr lang="el-GR" sz="2400" dirty="0" err="1"/>
              <a:t>πληθυσμώνεται</a:t>
            </a:r>
            <a:r>
              <a:rPr lang="el-GR" sz="2400" dirty="0"/>
              <a:t> </a:t>
            </a:r>
            <a:r>
              <a:rPr lang="el-GR" sz="2400" dirty="0" smtClean="0"/>
              <a:t> ο</a:t>
            </a:r>
            <a:r>
              <a:rPr lang="en-US" sz="2400" dirty="0" smtClean="0"/>
              <a:t> </a:t>
            </a:r>
            <a:r>
              <a:rPr lang="el-GR" sz="2400" dirty="0"/>
              <a:t>πίνακας δρομολόγησης </a:t>
            </a:r>
            <a:r>
              <a:rPr lang="el-GR" sz="2400" dirty="0" smtClean="0"/>
              <a:t>στη συνέχεια με </a:t>
            </a:r>
            <a:r>
              <a:rPr lang="el-GR" sz="2400" dirty="0"/>
              <a:t>διαδρομές προς δίκτυα που δεν συνδέονται άμεσα </a:t>
            </a:r>
            <a:r>
              <a:rPr lang="el-GR" sz="2400" dirty="0" smtClean="0"/>
              <a:t>στον δρομολογητή </a:t>
            </a:r>
            <a:r>
              <a:rPr lang="el-GR" sz="2400" dirty="0"/>
              <a:t>μας;  </a:t>
            </a:r>
            <a:endParaRPr lang="el-GR" sz="2400" dirty="0" smtClean="0"/>
          </a:p>
          <a:p>
            <a:pPr marL="0" indent="0">
              <a:buNone/>
              <a:defRPr/>
            </a:pPr>
            <a:r>
              <a:rPr lang="el-GR" sz="2400" b="1" dirty="0">
                <a:solidFill>
                  <a:srgbClr val="820000"/>
                </a:solidFill>
              </a:rPr>
              <a:t>Α</a:t>
            </a:r>
            <a:r>
              <a:rPr lang="el-GR" sz="2400" b="1" dirty="0" smtClean="0">
                <a:solidFill>
                  <a:srgbClr val="820000"/>
                </a:solidFill>
              </a:rPr>
              <a:t>:  </a:t>
            </a:r>
          </a:p>
          <a:p>
            <a:pPr>
              <a:defRPr/>
            </a:pPr>
            <a:r>
              <a:rPr lang="el-GR" sz="2400" dirty="0" smtClean="0"/>
              <a:t>Ο διαχειριστής μπορεί να </a:t>
            </a:r>
            <a:r>
              <a:rPr lang="el-GR" sz="2400" dirty="0"/>
              <a:t>ορίσει μια διαδρομή σε έναν δρομολογητή με χρήση μεμονωμένων εντολών διαμόρφωσης </a:t>
            </a:r>
            <a:r>
              <a:rPr lang="el-GR" sz="2400" dirty="0" smtClean="0"/>
              <a:t>- </a:t>
            </a:r>
            <a:r>
              <a:rPr lang="el-GR" sz="2400" b="1" dirty="0" smtClean="0">
                <a:solidFill>
                  <a:srgbClr val="C00000"/>
                </a:solidFill>
              </a:rPr>
              <a:t>στατική δρομολόγηση</a:t>
            </a:r>
            <a:endParaRPr lang="el-GR" sz="2400" dirty="0" smtClean="0"/>
          </a:p>
          <a:p>
            <a:pPr>
              <a:defRPr/>
            </a:pPr>
            <a:r>
              <a:rPr lang="el-GR" sz="2400" dirty="0" smtClean="0"/>
              <a:t>Κάθε </a:t>
            </a:r>
            <a:r>
              <a:rPr lang="el-GR" sz="2400" dirty="0"/>
              <a:t>δρομολογητής μπορεί να ανακοινώσει </a:t>
            </a:r>
            <a:r>
              <a:rPr lang="el-GR" sz="2400" dirty="0" smtClean="0"/>
              <a:t>τις διαδρομές του σε γειτονικούς δρομολογητές με τη βοήθεια  πρωτοκόλλων δρομολόγησης - </a:t>
            </a:r>
            <a:r>
              <a:rPr lang="el-GR" sz="2400" b="1" dirty="0" smtClean="0">
                <a:solidFill>
                  <a:srgbClr val="C00000"/>
                </a:solidFill>
              </a:rPr>
              <a:t>δυναμική δρομολόγηση</a:t>
            </a:r>
            <a:endParaRPr lang="el-GR" sz="2400" dirty="0" smtClean="0"/>
          </a:p>
          <a:p>
            <a:pPr>
              <a:spcBef>
                <a:spcPts val="1000"/>
              </a:spcBef>
              <a:defRPr/>
            </a:pPr>
            <a:endParaRPr lang="el-GR" sz="2300" b="0" dirty="0" smtClean="0"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915542" y="5258038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542" y="5258038"/>
                <a:ext cx="505511" cy="4152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708229" y="5258540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229" y="5258540"/>
                <a:ext cx="505511" cy="4152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418189" y="5602145"/>
            <a:ext cx="8163556" cy="519972"/>
            <a:chOff x="404892" y="5508631"/>
            <a:chExt cx="8163556" cy="519972"/>
          </a:xfrm>
        </p:grpSpPr>
        <p:pic>
          <p:nvPicPr>
            <p:cNvPr id="6" name="Picture 5"/>
            <p:cNvPicPr>
              <a:picLocks noChangeArrowheads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404892" y="5508631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21668" y="557979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>
              <a:stCxn id="6" idx="3"/>
              <a:endCxn id="7" idx="1"/>
            </p:cNvCxnSpPr>
            <p:nvPr/>
          </p:nvCxnSpPr>
          <p:spPr>
            <a:xfrm>
              <a:off x="1463311" y="5768617"/>
              <a:ext cx="3583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rrowheads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2800307" y="5508631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>
              <a:stCxn id="7" idx="3"/>
              <a:endCxn id="20" idx="1"/>
            </p:cNvCxnSpPr>
            <p:nvPr/>
          </p:nvCxnSpPr>
          <p:spPr>
            <a:xfrm>
              <a:off x="2448405" y="5768617"/>
              <a:ext cx="35190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/>
            <p:cNvPicPr>
              <a:picLocks noChangeArrowheads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5149904" y="5508631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7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573706" y="557979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9" name="Straight Connector 28"/>
            <p:cNvCxnSpPr>
              <a:stCxn id="27" idx="3"/>
              <a:endCxn id="28" idx="1"/>
            </p:cNvCxnSpPr>
            <p:nvPr/>
          </p:nvCxnSpPr>
          <p:spPr>
            <a:xfrm>
              <a:off x="6208323" y="5768617"/>
              <a:ext cx="36538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9"/>
            <p:cNvPicPr>
              <a:picLocks noChangeArrowheads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7510029" y="5508631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1" name="Straight Connector 30"/>
            <p:cNvCxnSpPr>
              <a:stCxn id="28" idx="3"/>
              <a:endCxn id="30" idx="1"/>
            </p:cNvCxnSpPr>
            <p:nvPr/>
          </p:nvCxnSpPr>
          <p:spPr>
            <a:xfrm>
              <a:off x="7200443" y="5768617"/>
              <a:ext cx="30958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6698" y="5588111"/>
              <a:ext cx="694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Net 1</a:t>
              </a:r>
              <a:endParaRPr lang="el-GR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82113" y="5580293"/>
              <a:ext cx="694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Net </a:t>
              </a:r>
              <a:r>
                <a:rPr lang="el-GR" dirty="0" smtClean="0">
                  <a:latin typeface="+mn-lt"/>
                </a:rPr>
                <a:t>2</a:t>
              </a:r>
              <a:endParaRPr lang="el-GR" dirty="0"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331710" y="5588111"/>
              <a:ext cx="694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Net </a:t>
              </a:r>
              <a:r>
                <a:rPr lang="el-GR" dirty="0" smtClean="0">
                  <a:latin typeface="+mn-lt"/>
                </a:rPr>
                <a:t>3</a:t>
              </a:r>
              <a:endParaRPr lang="el-GR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91835" y="5588111"/>
              <a:ext cx="694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Net </a:t>
              </a:r>
              <a:r>
                <a:rPr lang="el-GR" dirty="0" smtClean="0">
                  <a:latin typeface="+mn-lt"/>
                </a:rPr>
                <a:t>4</a:t>
              </a:r>
              <a:endParaRPr lang="el-GR" dirty="0">
                <a:latin typeface="+mn-lt"/>
              </a:endParaRPr>
            </a:p>
          </p:txBody>
        </p:sp>
        <p:pic>
          <p:nvPicPr>
            <p:cNvPr id="49" name="Picture 48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186599" y="557979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0" name="Straight Connector 49"/>
            <p:cNvCxnSpPr>
              <a:stCxn id="20" idx="3"/>
              <a:endCxn id="49" idx="1"/>
            </p:cNvCxnSpPr>
            <p:nvPr/>
          </p:nvCxnSpPr>
          <p:spPr>
            <a:xfrm>
              <a:off x="3858726" y="5768617"/>
              <a:ext cx="32787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9" idx="3"/>
              <a:endCxn id="27" idx="1"/>
            </p:cNvCxnSpPr>
            <p:nvPr/>
          </p:nvCxnSpPr>
          <p:spPr>
            <a:xfrm>
              <a:off x="4813336" y="5768617"/>
              <a:ext cx="33656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229397" y="5266358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397" y="5266358"/>
                <a:ext cx="505511" cy="4152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518" name="Slide Number Placeholder 215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7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(4/16)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πίνακας δρομολόγησης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39611" y="980728"/>
            <a:ext cx="8435279" cy="86409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l-GR" sz="2400" b="1" dirty="0" smtClean="0">
                <a:solidFill>
                  <a:srgbClr val="C00000"/>
                </a:solidFill>
              </a:rPr>
              <a:t>ο </a:t>
            </a:r>
            <a:r>
              <a:rPr lang="el-GR" sz="2400" b="1" dirty="0">
                <a:solidFill>
                  <a:srgbClr val="C00000"/>
                </a:solidFill>
              </a:rPr>
              <a:t>αριθμός των καταχωρίσεων </a:t>
            </a:r>
            <a:r>
              <a:rPr lang="el-GR" sz="2300" dirty="0"/>
              <a:t>ενός πίνακα δρομολόγησης είναι ανάλογος με τον αριθμό των δικτύων που περιέχει το διαδίκτυο. 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439611" y="5287861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" name="Ομάδα 4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6" name="Picture 5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0"/>
              <p:cNvCxnSpPr>
                <a:stCxn id="6" idx="3"/>
                <a:endCxn id="7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1" name="Straight Connector 20"/>
              <p:cNvCxnSpPr>
                <a:stCxn id="7" idx="3"/>
                <a:endCxn id="20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Picture 26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9" name="Straight Connector 28"/>
              <p:cNvCxnSpPr>
                <a:stCxn id="27" idx="3"/>
                <a:endCxn id="28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" name="Picture 2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>
                <a:stCxn id="28" idx="3"/>
                <a:endCxn id="30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0" name="Straight Connector 49"/>
              <p:cNvCxnSpPr>
                <a:stCxn id="20" idx="3"/>
                <a:endCxn id="49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9" idx="3"/>
                <a:endCxn id="27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517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8788202"/>
                  </p:ext>
                </p:extLst>
              </p:nvPr>
            </p:nvGraphicFramePr>
            <p:xfrm>
              <a:off x="3159769" y="1991169"/>
              <a:ext cx="2749833" cy="329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8620"/>
                    <a:gridCol w="1311213"/>
                  </a:tblGrid>
                  <a:tr h="216024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R2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Δίκτυο  προορισμού </a:t>
                          </a:r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Επόμενο άλμα</a:t>
                          </a:r>
                          <a:endParaRPr lang="el-GR" b="1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𝐑</m:t>
                                    </m:r>
                                  </m:e>
                                  <m:sub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𝐑</m:t>
                                    </m:r>
                                  </m:e>
                                  <m:sub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517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8788202"/>
                  </p:ext>
                </p:extLst>
              </p:nvPr>
            </p:nvGraphicFramePr>
            <p:xfrm>
              <a:off x="3159769" y="1991169"/>
              <a:ext cx="2749833" cy="329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8620"/>
                    <a:gridCol w="1311213"/>
                  </a:tblGrid>
                  <a:tr h="64008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R2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Δίκτυο  προορισμού </a:t>
                          </a:r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Επόμενο άλμα</a:t>
                          </a:r>
                          <a:endParaRPr lang="el-GR" b="1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9"/>
                          <a:stretch>
                            <a:fillRect l="-109767" t="-358333" r="-465" b="-476667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9"/>
                          <a:stretch>
                            <a:fillRect l="-109767" t="-808333" r="-465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1518" name="Slide Number Placeholder 215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8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7244765"/>
                  </p:ext>
                </p:extLst>
              </p:nvPr>
            </p:nvGraphicFramePr>
            <p:xfrm>
              <a:off x="202865" y="1996021"/>
              <a:ext cx="2784959" cy="3285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6807"/>
                    <a:gridCol w="1368152"/>
                  </a:tblGrid>
                  <a:tr h="216024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</a:t>
                          </a:r>
                          <a:r>
                            <a:rPr lang="el-GR" dirty="0" smtClean="0"/>
                            <a:t>1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Δίκτυο  προορισμού </a:t>
                          </a:r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Επόμενο άλμα</a:t>
                          </a:r>
                          <a:endParaRPr lang="el-GR" b="1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l-GR" dirty="0" smtClean="0"/>
                                  <m:t>άμεση</m:t>
                                </m:r>
                                <m:r>
                                  <m:rPr>
                                    <m:nor/>
                                  </m:rPr>
                                  <a:rPr lang="el-GR" baseline="0" dirty="0" smtClean="0"/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l-GR" baseline="0" dirty="0" smtClean="0"/>
                                  <m:t>διασύνδεση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el-GR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b="0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el-GR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8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7244765"/>
                  </p:ext>
                </p:extLst>
              </p:nvPr>
            </p:nvGraphicFramePr>
            <p:xfrm>
              <a:off x="202865" y="1996021"/>
              <a:ext cx="2784959" cy="32855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6807"/>
                    <a:gridCol w="1368152"/>
                  </a:tblGrid>
                  <a:tr h="64008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</a:t>
                          </a:r>
                          <a:r>
                            <a:rPr lang="el-GR" dirty="0" smtClean="0"/>
                            <a:t>1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Δίκτυο  προορισμού </a:t>
                          </a:r>
                          <a:endParaRPr lang="el-GR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b="1" dirty="0" smtClean="0"/>
                            <a:t>Επόμενο άλμα</a:t>
                          </a:r>
                          <a:endParaRPr lang="el-GR" b="1" dirty="0"/>
                        </a:p>
                      </a:txBody>
                      <a:tcPr/>
                    </a:tc>
                  </a:tr>
                  <a:tr h="63379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18"/>
                          <a:stretch>
                            <a:fillRect l="-103111" t="-206731" r="-444" b="-23173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18"/>
                          <a:stretch>
                            <a:fillRect l="-103111" t="-706667" r="-444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18"/>
                          <a:stretch>
                            <a:fillRect l="-103111" t="-806667" r="-444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9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9450362"/>
                  </p:ext>
                </p:extLst>
              </p:nvPr>
            </p:nvGraphicFramePr>
            <p:xfrm>
              <a:off x="6169831" y="1970017"/>
              <a:ext cx="2749833" cy="329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8620"/>
                    <a:gridCol w="1311213"/>
                  </a:tblGrid>
                  <a:tr h="216024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</a:t>
                          </a:r>
                          <a:r>
                            <a:rPr lang="el-GR" dirty="0" smtClean="0"/>
                            <a:t>3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Δίκτυο  προορισμού 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Επόμενο άλμα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el-GR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el-GR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9" name="Table 215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9450362"/>
                  </p:ext>
                </p:extLst>
              </p:nvPr>
            </p:nvGraphicFramePr>
            <p:xfrm>
              <a:off x="6169831" y="1970017"/>
              <a:ext cx="2749833" cy="329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8620"/>
                    <a:gridCol w="1311213"/>
                  </a:tblGrid>
                  <a:tr h="64008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Πίνακας Δρομολόγησης  </a:t>
                          </a:r>
                          <a:r>
                            <a:rPr lang="en-US" dirty="0" smtClean="0"/>
                            <a:t>R</a:t>
                          </a:r>
                          <a:r>
                            <a:rPr lang="el-GR" dirty="0" smtClean="0"/>
                            <a:t>3</a:t>
                          </a:r>
                          <a:endParaRPr lang="el-G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Δίκτυο  προορισμού 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Επόμενο άλμα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Net 1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9767" t="-358333" r="-465" b="-47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2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9767" t="-458333" r="-465" b="-376667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3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Net 4</a:t>
                          </a:r>
                          <a:endParaRPr lang="el-G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άμεση</a:t>
                          </a:r>
                          <a:r>
                            <a:rPr lang="el-GR" baseline="0" dirty="0" smtClean="0"/>
                            <a:t> διασύνδεση</a:t>
                          </a:r>
                          <a:endParaRPr lang="el-G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6725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750" y="-171400"/>
            <a:ext cx="8229600" cy="815614"/>
          </a:xfrm>
        </p:spPr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5" name="Content Placeholder 2">
            <a:hlinkClick r:id="rId3" action="ppaction://hlinksldjump"/>
          </p:cNvPr>
          <p:cNvSpPr txBox="1">
            <a:spLocks/>
          </p:cNvSpPr>
          <p:nvPr/>
        </p:nvSpPr>
        <p:spPr>
          <a:xfrm>
            <a:off x="436298" y="1339175"/>
            <a:ext cx="8229600" cy="3714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2.  </a:t>
            </a:r>
            <a:r>
              <a:rPr lang="el-GR" sz="2000" b="1" dirty="0" smtClean="0"/>
              <a:t>Αυτοδύναμο </a:t>
            </a:r>
            <a:r>
              <a:rPr lang="el-GR" sz="2000" b="1" dirty="0"/>
              <a:t>πακέτο </a:t>
            </a:r>
            <a:r>
              <a:rPr lang="el-GR" sz="2000" b="1" dirty="0" smtClean="0"/>
              <a:t>IP</a:t>
            </a:r>
            <a:r>
              <a:rPr lang="en-US" sz="2000" b="1" dirty="0" smtClean="0"/>
              <a:t>v4</a:t>
            </a:r>
            <a:endParaRPr lang="el-GR" sz="2000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436298" y="2090185"/>
            <a:ext cx="8229600" cy="3404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4.  </a:t>
            </a:r>
            <a:r>
              <a:rPr lang="el-GR" sz="2000" b="1" dirty="0" smtClean="0"/>
              <a:t>Προώθηση Αυτοδύναμου πακέτου </a:t>
            </a:r>
            <a:endParaRPr lang="el-GR" sz="2000" b="1" dirty="0"/>
          </a:p>
        </p:txBody>
      </p:sp>
      <p:sp>
        <p:nvSpPr>
          <p:cNvPr id="12" name="Content Placeholder 2">
            <a:hlinkClick r:id="rId5" action="ppaction://hlinksldjump"/>
          </p:cNvPr>
          <p:cNvSpPr txBox="1">
            <a:spLocks/>
          </p:cNvSpPr>
          <p:nvPr/>
        </p:nvSpPr>
        <p:spPr>
          <a:xfrm>
            <a:off x="436298" y="990520"/>
            <a:ext cx="8229600" cy="348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 </a:t>
            </a:r>
            <a:r>
              <a:rPr lang="el-GR" sz="2000" dirty="0" smtClean="0"/>
              <a:t>Εικονικό </a:t>
            </a:r>
            <a:r>
              <a:rPr lang="el-GR" sz="2000" dirty="0"/>
              <a:t>δίκτυο - Εικονικό </a:t>
            </a:r>
            <a:r>
              <a:rPr lang="el-GR" sz="2000" dirty="0" smtClean="0"/>
              <a:t>πακέτο</a:t>
            </a:r>
            <a:endParaRPr lang="el-GR" sz="2000" dirty="0">
              <a:hlinkClick r:id="rId6" action="ppaction://hlinksldjump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15" name="Content Placeholder 2">
            <a:hlinkClick r:id="rId7" action="ppaction://hlinksldjump"/>
          </p:cNvPr>
          <p:cNvSpPr txBox="1">
            <a:spLocks/>
          </p:cNvSpPr>
          <p:nvPr/>
        </p:nvSpPr>
        <p:spPr>
          <a:xfrm>
            <a:off x="436298" y="2740344"/>
            <a:ext cx="8229600" cy="376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/>
              <a:t>6</a:t>
            </a:r>
            <a:r>
              <a:rPr lang="en-US" sz="2000" dirty="0" smtClean="0"/>
              <a:t>. </a:t>
            </a:r>
            <a:r>
              <a:rPr lang="el-GR" sz="2000" dirty="0" smtClean="0"/>
              <a:t> Άσκηση</a:t>
            </a:r>
            <a:r>
              <a:rPr lang="en-US" sz="2000" dirty="0"/>
              <a:t>: </a:t>
            </a:r>
            <a:r>
              <a:rPr lang="el-GR" sz="2000" dirty="0"/>
              <a:t>Σενάριο επικοινωνίας</a:t>
            </a:r>
          </a:p>
        </p:txBody>
      </p:sp>
      <p:sp>
        <p:nvSpPr>
          <p:cNvPr id="18" name="Content Placeholder 2">
            <a:hlinkClick r:id="rId8" action="ppaction://hlinksldjump"/>
          </p:cNvPr>
          <p:cNvSpPr txBox="1">
            <a:spLocks/>
          </p:cNvSpPr>
          <p:nvPr/>
        </p:nvSpPr>
        <p:spPr>
          <a:xfrm>
            <a:off x="436298" y="1713574"/>
            <a:ext cx="8229600" cy="3766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3.  </a:t>
            </a:r>
            <a:r>
              <a:rPr lang="el-GR" sz="2000" b="1" dirty="0" smtClean="0"/>
              <a:t>Κεφαλίδα </a:t>
            </a:r>
            <a:r>
              <a:rPr lang="el-GR" sz="2000" b="1" dirty="0"/>
              <a:t>αυτοδύναμου πακέτου</a:t>
            </a:r>
          </a:p>
        </p:txBody>
      </p:sp>
      <p:sp>
        <p:nvSpPr>
          <p:cNvPr id="23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436298" y="2437954"/>
            <a:ext cx="82296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5. </a:t>
            </a:r>
            <a:r>
              <a:rPr lang="el-GR" sz="2000" dirty="0" smtClean="0"/>
              <a:t> Χρήσιμη </a:t>
            </a:r>
            <a:r>
              <a:rPr lang="el-GR" sz="2000" dirty="0"/>
              <a:t>ορολογία</a:t>
            </a:r>
          </a:p>
        </p:txBody>
      </p:sp>
      <p:sp>
        <p:nvSpPr>
          <p:cNvPr id="24" name="Ορθογώνιο 23"/>
          <p:cNvSpPr/>
          <p:nvPr/>
        </p:nvSpPr>
        <p:spPr>
          <a:xfrm>
            <a:off x="443571" y="3419566"/>
            <a:ext cx="8243229" cy="24314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CH" sz="4000" b="1" dirty="0"/>
              <a:t> </a:t>
            </a:r>
            <a:r>
              <a:rPr lang="el-GR" sz="4000" b="1" dirty="0">
                <a:latin typeface="+mn-lt"/>
              </a:rPr>
              <a:t>Σ</a:t>
            </a:r>
            <a:r>
              <a:rPr lang="el-GR" sz="4000" b="1" dirty="0" smtClean="0">
                <a:latin typeface="+mn-lt"/>
              </a:rPr>
              <a:t>τόχος</a:t>
            </a:r>
          </a:p>
          <a:p>
            <a:r>
              <a:rPr lang="el-GR" sz="2800" dirty="0" smtClean="0">
                <a:latin typeface="+mn-lt"/>
              </a:rPr>
              <a:t>η </a:t>
            </a:r>
            <a:r>
              <a:rPr lang="el-GR" sz="2800" dirty="0">
                <a:latin typeface="+mn-lt"/>
              </a:rPr>
              <a:t>κατανόηση της δομής του αυτοδύναμου πακέτου </a:t>
            </a:r>
            <a:r>
              <a:rPr lang="de-CH" sz="2800" dirty="0">
                <a:latin typeface="+mn-lt"/>
              </a:rPr>
              <a:t>IPv4 </a:t>
            </a:r>
            <a:r>
              <a:rPr lang="el-GR" sz="2800" dirty="0">
                <a:latin typeface="+mn-lt"/>
              </a:rPr>
              <a:t>και </a:t>
            </a:r>
            <a:r>
              <a:rPr lang="el-GR" sz="2800" dirty="0" smtClean="0">
                <a:latin typeface="+mn-lt"/>
              </a:rPr>
              <a:t>των οντοτήτων (</a:t>
            </a:r>
            <a:r>
              <a:rPr lang="de-CH" sz="2800" dirty="0" smtClean="0">
                <a:latin typeface="+mn-lt"/>
              </a:rPr>
              <a:t>IP, ARP, </a:t>
            </a:r>
            <a:r>
              <a:rPr lang="el-GR" sz="2800" dirty="0" smtClean="0">
                <a:latin typeface="+mn-lt"/>
              </a:rPr>
              <a:t>δρομολογητής) που εμπλέκονται στη διαδικασία </a:t>
            </a:r>
            <a:r>
              <a:rPr lang="el-GR" sz="2800" dirty="0">
                <a:latin typeface="+mn-lt"/>
              </a:rPr>
              <a:t>προώθησής του στο </a:t>
            </a:r>
            <a:r>
              <a:rPr lang="el-GR" sz="2800" dirty="0" smtClean="0">
                <a:latin typeface="+mn-lt"/>
              </a:rPr>
              <a:t>Διαδίκτυο.</a:t>
            </a:r>
            <a:r>
              <a:rPr lang="el-GR" sz="2800" dirty="0" smtClean="0"/>
              <a:t>                             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58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(5/16)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πίνακας δρομολόγησης</a:t>
            </a:r>
            <a:endParaRPr lang="en-GB" sz="3200" b="0" dirty="0"/>
          </a:p>
        </p:txBody>
      </p:sp>
      <p:grpSp>
        <p:nvGrpSpPr>
          <p:cNvPr id="5" name="Ομάδα 4"/>
          <p:cNvGrpSpPr/>
          <p:nvPr/>
        </p:nvGrpSpPr>
        <p:grpSpPr>
          <a:xfrm>
            <a:off x="106134" y="1684658"/>
            <a:ext cx="8924784" cy="546663"/>
            <a:chOff x="106134" y="3135101"/>
            <a:chExt cx="8924784" cy="519972"/>
          </a:xfrm>
        </p:grpSpPr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08491" y="320626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2335228" y="3395087"/>
              <a:ext cx="196508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14940" y="3395087"/>
              <a:ext cx="19355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81944" y="320626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0" name="Straight Connector 19"/>
            <p:cNvCxnSpPr/>
            <p:nvPr/>
          </p:nvCxnSpPr>
          <p:spPr>
            <a:xfrm>
              <a:off x="4608681" y="3392410"/>
              <a:ext cx="174407" cy="53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796973" y="3395087"/>
              <a:ext cx="18497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106134" y="3135101"/>
              <a:ext cx="1408806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262972" y="3210421"/>
              <a:ext cx="1039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30.0.0.0/8</a:t>
              </a:r>
              <a:endParaRPr lang="el-GR" b="1" dirty="0">
                <a:latin typeface="+mn-lt"/>
              </a:endParaRPr>
            </a:p>
          </p:txBody>
        </p: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2531736" y="3135101"/>
              <a:ext cx="1265237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TextBox 33"/>
            <p:cNvSpPr txBox="1"/>
            <p:nvPr/>
          </p:nvSpPr>
          <p:spPr>
            <a:xfrm>
              <a:off x="2590717" y="3210421"/>
              <a:ext cx="12652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40.0.0.0/8</a:t>
              </a:r>
              <a:endParaRPr lang="el-GR" b="1" dirty="0">
                <a:latin typeface="+mn-lt"/>
              </a:endParaRPr>
            </a:p>
          </p:txBody>
        </p:sp>
        <p:pic>
          <p:nvPicPr>
            <p:cNvPr id="41" name="Picture 40"/>
            <p:cNvPicPr>
              <a:picLocks noChangeArrowheads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4783088" y="3135101"/>
              <a:ext cx="1547953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Box 41"/>
            <p:cNvSpPr txBox="1"/>
            <p:nvPr/>
          </p:nvSpPr>
          <p:spPr>
            <a:xfrm>
              <a:off x="4855590" y="3210421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128.1.0.0/16</a:t>
              </a:r>
              <a:endParaRPr lang="el-GR" b="1" dirty="0">
                <a:latin typeface="+mn-lt"/>
              </a:endParaRPr>
            </a:p>
          </p:txBody>
        </p:sp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7359341" y="3135101"/>
              <a:ext cx="1671577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TextBox 44"/>
            <p:cNvSpPr txBox="1"/>
            <p:nvPr/>
          </p:nvSpPr>
          <p:spPr>
            <a:xfrm>
              <a:off x="7430707" y="3210421"/>
              <a:ext cx="15288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192.4.10.0/24</a:t>
              </a:r>
              <a:endParaRPr lang="el-GR" b="1" dirty="0">
                <a:latin typeface="+mn-lt"/>
              </a:endParaRPr>
            </a:p>
          </p:txBody>
        </p:sp>
        <p:pic>
          <p:nvPicPr>
            <p:cNvPr id="91" name="Picture 9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74304" y="3206261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9" name="Straight Connector 98"/>
            <p:cNvCxnSpPr/>
            <p:nvPr/>
          </p:nvCxnSpPr>
          <p:spPr>
            <a:xfrm>
              <a:off x="6331041" y="3395087"/>
              <a:ext cx="2432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7201041" y="3395087"/>
              <a:ext cx="1583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993776"/>
              </p:ext>
            </p:extLst>
          </p:nvPr>
        </p:nvGraphicFramePr>
        <p:xfrm>
          <a:off x="1687891" y="2996952"/>
          <a:ext cx="575507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769"/>
                <a:gridCol w="1855769"/>
                <a:gridCol w="2043532"/>
              </a:tblGrid>
              <a:tr h="216024">
                <a:tc gridSpan="3">
                  <a:txBody>
                    <a:bodyPr/>
                    <a:lstStyle/>
                    <a:p>
                      <a:r>
                        <a:rPr lang="el-GR" dirty="0" smtClean="0"/>
                        <a:t>Πίνακας</a:t>
                      </a:r>
                      <a:r>
                        <a:rPr lang="el-GR" baseline="0" dirty="0" smtClean="0"/>
                        <a:t> δρομολόγησης του δρομολογητή  </a:t>
                      </a:r>
                      <a:r>
                        <a:rPr lang="en-US" baseline="0" dirty="0" smtClean="0"/>
                        <a:t>R2</a:t>
                      </a:r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Δίκτυο  προορισμού 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Μάσκα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Επόμενο άλμα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dirty="0" smtClean="0"/>
                        <a:t>30.0.0.0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255.0.0.0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40.0.0.7</a:t>
                      </a:r>
                      <a:endParaRPr lang="el-GR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dirty="0" smtClean="0"/>
                        <a:t>40.0.0.0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255.0.0.0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άμεση</a:t>
                      </a:r>
                      <a:r>
                        <a:rPr lang="el-GR" baseline="0" dirty="0" smtClean="0"/>
                        <a:t> διασύνδεση</a:t>
                      </a:r>
                      <a:endParaRPr lang="el-GR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128.1.0.0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255.255.0.0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άμεση</a:t>
                      </a:r>
                      <a:r>
                        <a:rPr lang="el-GR" baseline="0" dirty="0" smtClean="0"/>
                        <a:t> διασύνδεση</a:t>
                      </a:r>
                      <a:endParaRPr lang="el-GR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192.</a:t>
                      </a:r>
                      <a:r>
                        <a:rPr lang="el-GR" dirty="0" smtClean="0"/>
                        <a:t>4</a:t>
                      </a:r>
                      <a:r>
                        <a:rPr lang="en-US" dirty="0" smtClean="0"/>
                        <a:t>.10.0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255.255.255.0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el-GR" dirty="0" smtClean="0"/>
                        <a:t>8</a:t>
                      </a:r>
                      <a:r>
                        <a:rPr lang="en-US" dirty="0" smtClean="0"/>
                        <a:t>.1.0.9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46"/>
              <p:cNvSpPr/>
              <p:nvPr/>
            </p:nvSpPr>
            <p:spPr>
              <a:xfrm>
                <a:off x="1772791" y="1269392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791" y="1269392"/>
                <a:ext cx="505511" cy="41526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55"/>
              <p:cNvSpPr/>
              <p:nvPr/>
            </p:nvSpPr>
            <p:spPr>
              <a:xfrm>
                <a:off x="4042556" y="1269392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556" y="1269392"/>
                <a:ext cx="505511" cy="41526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47"/>
              <p:cNvSpPr/>
              <p:nvPr/>
            </p:nvSpPr>
            <p:spPr>
              <a:xfrm>
                <a:off x="6632206" y="1269391"/>
                <a:ext cx="505511" cy="4152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𝐑</m:t>
                          </m:r>
                        </m:e>
                        <m:sub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206" y="1269391"/>
                <a:ext cx="505511" cy="4152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213955" y="1019824"/>
            <a:ext cx="1009380" cy="249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latin typeface="+mn-lt"/>
              </a:rPr>
              <a:t>40.0.0.7</a:t>
            </a:r>
            <a:endParaRPr lang="el-GR" sz="1600" b="1" dirty="0" smtClean="0">
              <a:latin typeface="+mn-lt"/>
            </a:endParaRPr>
          </a:p>
        </p:txBody>
      </p:sp>
      <p:cxnSp>
        <p:nvCxnSpPr>
          <p:cNvPr id="6" name="Ευθύγραμμο βέλος σύνδεσης 5"/>
          <p:cNvCxnSpPr>
            <a:stCxn id="3" idx="2"/>
          </p:cNvCxnSpPr>
          <p:nvPr/>
        </p:nvCxnSpPr>
        <p:spPr>
          <a:xfrm flipH="1">
            <a:off x="2335229" y="1269392"/>
            <a:ext cx="383416" cy="494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530108" y="1144607"/>
            <a:ext cx="1009380" cy="249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latin typeface="+mn-lt"/>
              </a:rPr>
              <a:t>128.1.0.9</a:t>
            </a:r>
            <a:endParaRPr lang="el-GR" sz="1600" b="1" dirty="0" smtClean="0">
              <a:latin typeface="+mn-lt"/>
            </a:endParaRPr>
          </a:p>
        </p:txBody>
      </p:sp>
      <p:cxnSp>
        <p:nvCxnSpPr>
          <p:cNvPr id="56" name="Ευθύγραμμο βέλος σύνδεσης 55"/>
          <p:cNvCxnSpPr/>
          <p:nvPr/>
        </p:nvCxnSpPr>
        <p:spPr>
          <a:xfrm>
            <a:off x="6414430" y="1394175"/>
            <a:ext cx="121632" cy="443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(6/16)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πίνακας δρομολόγησης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39611" y="1052736"/>
            <a:ext cx="8163556" cy="5112568"/>
          </a:xfrm>
        </p:spPr>
        <p:txBody>
          <a:bodyPr>
            <a:noAutofit/>
          </a:bodyPr>
          <a:lstStyle/>
          <a:p>
            <a:pPr>
              <a:defRPr/>
            </a:pPr>
            <a:endParaRPr lang="el-GR" sz="2400" dirty="0" smtClean="0"/>
          </a:p>
          <a:p>
            <a:pPr>
              <a:defRPr/>
            </a:pPr>
            <a:endParaRPr lang="el-GR" sz="2400" dirty="0"/>
          </a:p>
          <a:p>
            <a:pPr>
              <a:defRPr/>
            </a:pPr>
            <a:endParaRPr lang="el-GR" sz="2400" dirty="0" smtClean="0"/>
          </a:p>
          <a:p>
            <a:pPr>
              <a:defRPr/>
            </a:pPr>
            <a:r>
              <a:rPr lang="el-GR" sz="2400" dirty="0" smtClean="0"/>
              <a:t>Κάθε </a:t>
            </a:r>
            <a:r>
              <a:rPr lang="el-GR" sz="2400" dirty="0"/>
              <a:t>δρομολογητής μπορεί να προωθεί πακέτα μόνο σε δίκτυα που βρίσκονται στον πίνακα δρομολόγησής </a:t>
            </a:r>
            <a:r>
              <a:rPr lang="el-GR" sz="2400" dirty="0" smtClean="0"/>
              <a:t>του</a:t>
            </a:r>
          </a:p>
          <a:p>
            <a:pPr>
              <a:defRPr/>
            </a:pPr>
            <a:endParaRPr lang="el-GR" sz="2400" dirty="0"/>
          </a:p>
          <a:p>
            <a:pPr>
              <a:spcBef>
                <a:spcPts val="600"/>
              </a:spcBef>
              <a:defRPr/>
            </a:pPr>
            <a:r>
              <a:rPr lang="el-GR" sz="2400" dirty="0" smtClean="0"/>
              <a:t>Ο δρομολογητής </a:t>
            </a:r>
            <a:r>
              <a:rPr lang="el-GR" sz="2400" dirty="0"/>
              <a:t>ΑΠΟΡΡΙΠΤΕΙ </a:t>
            </a:r>
            <a:r>
              <a:rPr lang="el-GR" sz="2400" dirty="0" smtClean="0"/>
              <a:t>κάθε αυτοδύναμο πακέτο, για το οποίο δεν βρέθηκε Δίκτυο Προορισμού στον πίνακα δρομολόγησής του.</a:t>
            </a:r>
            <a:endParaRPr lang="en-GB" sz="2400" dirty="0"/>
          </a:p>
          <a:p>
            <a:pPr>
              <a:defRPr/>
            </a:pPr>
            <a:endParaRPr lang="el-GR" sz="2400" dirty="0" smtClean="0"/>
          </a:p>
          <a:p>
            <a:pPr>
              <a:defRPr/>
            </a:pPr>
            <a:endParaRPr lang="el-GR" sz="2400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439611" y="5136526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" name="Ομάδα 4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6" name="Picture 5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0"/>
              <p:cNvCxnSpPr>
                <a:stCxn id="6" idx="3"/>
                <a:endCxn id="7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1" name="Straight Connector 20"/>
              <p:cNvCxnSpPr>
                <a:stCxn id="7" idx="3"/>
                <a:endCxn id="20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Picture 26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9" name="Straight Connector 28"/>
              <p:cNvCxnSpPr>
                <a:stCxn id="27" idx="3"/>
                <a:endCxn id="28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" name="Picture 2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>
                <a:stCxn id="28" idx="3"/>
                <a:endCxn id="30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0" name="Straight Connector 49"/>
              <p:cNvCxnSpPr>
                <a:stCxn id="20" idx="3"/>
                <a:endCxn id="49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9" idx="3"/>
                <a:endCxn id="27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518" name="Slide Number Placeholder 215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pic>
        <p:nvPicPr>
          <p:cNvPr id="38" name="Picture 2" descr="https://encrypted-tbn1.gstatic.com/images?q=tbn:ANd9GcSTyUtu1soELXCGSJ7W-7JsO1mRdKoVkK0N2IzonjrjmFZoskKV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00" y="1268760"/>
            <a:ext cx="706329" cy="80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5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 smtClean="0"/>
              <a:t>προώθηση αυτοδύναμου πακέτου IP </a:t>
            </a:r>
            <a:r>
              <a:rPr lang="el-GR" sz="3200" b="0" dirty="0" smtClean="0"/>
              <a:t>(7/16)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προσδιορισμός δικτύου προορισμού 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39611" y="1052736"/>
            <a:ext cx="8163556" cy="5112568"/>
          </a:xfrm>
        </p:spPr>
        <p:txBody>
          <a:bodyPr>
            <a:noAutofit/>
          </a:bodyPr>
          <a:lstStyle/>
          <a:p>
            <a:pPr>
              <a:defRPr/>
            </a:pPr>
            <a:endParaRPr lang="el-GR" sz="2400" dirty="0"/>
          </a:p>
          <a:p>
            <a:pPr marL="0" indent="0">
              <a:buNone/>
              <a:defRPr/>
            </a:pPr>
            <a:r>
              <a:rPr lang="el-GR" sz="2400" dirty="0"/>
              <a:t>	</a:t>
            </a:r>
            <a:r>
              <a:rPr lang="el-GR" sz="2400" dirty="0" smtClean="0"/>
              <a:t>Για </a:t>
            </a:r>
            <a:r>
              <a:rPr lang="el-GR" sz="2400" dirty="0"/>
              <a:t>κάθε πακέτο που λαμβάνει ένας δρομολογητής </a:t>
            </a:r>
            <a:r>
              <a:rPr lang="el-GR" sz="2400" dirty="0" smtClean="0"/>
              <a:t>γνωρίζει μόνον την </a:t>
            </a:r>
            <a:r>
              <a:rPr lang="en-US" altLang="el-GR" sz="2400" b="1" dirty="0">
                <a:solidFill>
                  <a:schemeClr val="accent6">
                    <a:lumMod val="50000"/>
                  </a:schemeClr>
                </a:solidFill>
              </a:rPr>
              <a:t>IP</a:t>
            </a:r>
            <a:r>
              <a:rPr lang="el-GR" altLang="el-GR" sz="2400" b="1" dirty="0">
                <a:solidFill>
                  <a:schemeClr val="accent6">
                    <a:lumMod val="50000"/>
                  </a:schemeClr>
                </a:solidFill>
              </a:rPr>
              <a:t> διεύθυνση προορισμού </a:t>
            </a:r>
            <a:r>
              <a:rPr lang="en-US" altLang="el-GR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altLang="el-GR" sz="2400" dirty="0"/>
              <a:t>του </a:t>
            </a:r>
            <a:r>
              <a:rPr lang="el-GR" altLang="el-GR" sz="2400" dirty="0" smtClean="0"/>
              <a:t>συγκεκριμένου μηχανήματος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προορισμού </a:t>
            </a:r>
            <a:r>
              <a:rPr lang="en-US" altLang="el-GR" sz="2400" dirty="0" smtClean="0"/>
              <a:t>(</a:t>
            </a:r>
            <a:r>
              <a:rPr lang="el-GR" altLang="el-GR" sz="2400" dirty="0"/>
              <a:t>υπολογιστή</a:t>
            </a:r>
            <a:r>
              <a:rPr lang="en-US" altLang="el-GR" sz="2400" dirty="0"/>
              <a:t>, </a:t>
            </a:r>
            <a:r>
              <a:rPr lang="el-GR" altLang="el-GR" sz="2400" dirty="0"/>
              <a:t>δρομολογητή</a:t>
            </a:r>
            <a:r>
              <a:rPr lang="en-US" altLang="el-GR" sz="2400" dirty="0"/>
              <a:t>)</a:t>
            </a:r>
            <a:r>
              <a:rPr lang="el-GR" altLang="el-GR" sz="2400" dirty="0"/>
              <a:t> και όχι </a:t>
            </a:r>
            <a:r>
              <a:rPr lang="el-GR" altLang="el-GR" sz="2400" dirty="0" smtClean="0"/>
              <a:t>την </a:t>
            </a:r>
            <a:r>
              <a:rPr lang="en-US" altLang="el-GR" sz="2400" b="1" dirty="0">
                <a:solidFill>
                  <a:schemeClr val="accent6">
                    <a:lumMod val="50000"/>
                  </a:schemeClr>
                </a:solidFill>
              </a:rPr>
              <a:t>IP </a:t>
            </a:r>
            <a:r>
              <a:rPr lang="el-GR" altLang="el-GR" sz="2400" b="1" dirty="0">
                <a:solidFill>
                  <a:schemeClr val="accent6">
                    <a:lumMod val="50000"/>
                  </a:schemeClr>
                </a:solidFill>
              </a:rPr>
              <a:t>διεύθυνση δικτύου </a:t>
            </a:r>
            <a:r>
              <a:rPr lang="el-GR" altLang="el-GR" sz="2400" dirty="0" smtClean="0"/>
              <a:t>στην οποία ανήκει το μηχάνημα.</a:t>
            </a:r>
          </a:p>
          <a:p>
            <a:pPr marL="0" indent="0">
              <a:buNone/>
            </a:pPr>
            <a:r>
              <a:rPr lang="el-GR" sz="2400" dirty="0" smtClean="0"/>
              <a:t>Επομένως για να προωθήσει ο δρομολογητής κάθε </a:t>
            </a:r>
            <a:r>
              <a:rPr lang="el-GR" sz="2400" dirty="0"/>
              <a:t>πακέτο που </a:t>
            </a:r>
            <a:r>
              <a:rPr lang="el-GR" sz="2400" dirty="0" smtClean="0"/>
              <a:t>λαμβάνει, θα </a:t>
            </a:r>
            <a:r>
              <a:rPr lang="el-GR" sz="2400" dirty="0"/>
              <a:t>πρέπει να προσδιορίσει τη διεύθυνση του δικτύου προορισμού του  πακέτου καθώς και τη διεύθυνση του επόμενου άλματος προς τον προορισμό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439611" y="5136526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" name="Ομάδα 4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6" name="Picture 5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Straight Connector 10"/>
              <p:cNvCxnSpPr>
                <a:stCxn id="6" idx="3"/>
                <a:endCxn id="7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1" name="Straight Connector 20"/>
              <p:cNvCxnSpPr>
                <a:stCxn id="7" idx="3"/>
                <a:endCxn id="20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Picture 26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9" name="Straight Connector 28"/>
              <p:cNvCxnSpPr>
                <a:stCxn id="27" idx="3"/>
                <a:endCxn id="28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" name="Picture 29"/>
              <p:cNvPicPr>
                <a:picLocks noChangeArrowheads="1"/>
              </p:cNvPicPr>
              <p:nvPr/>
            </p:nvPicPr>
            <p:blipFill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>
                <a:stCxn id="28" idx="3"/>
                <a:endCxn id="30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49" name="Picture 48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0" name="Straight Connector 49"/>
              <p:cNvCxnSpPr>
                <a:stCxn id="20" idx="3"/>
                <a:endCxn id="49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9" idx="3"/>
                <a:endCxn id="27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518" name="Slide Number Placeholder 215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pic>
        <p:nvPicPr>
          <p:cNvPr id="38" name="Picture 2" descr="https://encrypted-tbn1.gstatic.com/images?q=tbn:ANd9GcSTyUtu1soELXCGSJ7W-7JsO1mRdKoVkK0N2IzonjrjmFZoskKV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00" y="1124744"/>
            <a:ext cx="706329" cy="80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6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 smtClean="0"/>
              <a:t>προώθηση αυτοδύναμου πακέτου IP </a:t>
            </a:r>
            <a:r>
              <a:rPr lang="el-GR" sz="3200" b="0" dirty="0" smtClean="0"/>
              <a:t>(8/16)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προσδιορισμός δικτύου προορισμού &amp; επόμενου άλματος προς τον </a:t>
            </a:r>
            <a:r>
              <a:rPr lang="el-GR" sz="3200" b="0" dirty="0" smtClean="0"/>
              <a:t>προορισμό</a:t>
            </a:r>
            <a:endParaRPr lang="en-GB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spcBef>
                <a:spcPts val="600"/>
              </a:spcBef>
              <a:buNone/>
              <a:defRPr/>
            </a:pPr>
            <a:endParaRPr lang="el-GR" sz="9600" dirty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l-GR" sz="9600" dirty="0" smtClean="0"/>
              <a:t>Το λογισμικό </a:t>
            </a:r>
            <a:r>
              <a:rPr lang="en-US" sz="9600" dirty="0" smtClean="0"/>
              <a:t>IP </a:t>
            </a:r>
            <a:r>
              <a:rPr lang="el-GR" sz="9600" dirty="0" smtClean="0"/>
              <a:t>του δρομολογητή από την </a:t>
            </a:r>
            <a:r>
              <a:rPr lang="en-US" sz="9600" dirty="0" smtClean="0"/>
              <a:t>IP </a:t>
            </a:r>
            <a:r>
              <a:rPr lang="el-GR" sz="9600" dirty="0" smtClean="0"/>
              <a:t>διεύθυνση προορισμού</a:t>
            </a:r>
            <a:r>
              <a:rPr lang="en-US" sz="9600" dirty="0" smtClean="0"/>
              <a:t> (D) </a:t>
            </a:r>
            <a:r>
              <a:rPr lang="el-GR" sz="9600" dirty="0" smtClean="0"/>
              <a:t>του αυτοδύναμου πακέτου &amp; την εκάστοτε μάσκα διεύθυνσης δικτύου προορισμού [</a:t>
            </a:r>
            <a:r>
              <a:rPr lang="en-US" sz="9600" dirty="0" err="1" smtClean="0"/>
              <a:t>i</a:t>
            </a:r>
            <a:r>
              <a:rPr lang="el-GR" sz="9600" dirty="0" smtClean="0"/>
              <a:t>] του πίνακα δρομολόγησης, προσδιορίζει τη διεύθυνση του δικτύου προορισμού: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l-GR" sz="9600" dirty="0" smtClean="0"/>
              <a:t> </a:t>
            </a:r>
            <a:endParaRPr lang="en-GB" sz="9600" dirty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l-GR" sz="9600" b="0" dirty="0" smtClean="0">
                <a:effectLst/>
              </a:rPr>
              <a:t>Αν ( </a:t>
            </a:r>
            <a:r>
              <a:rPr lang="en-US" sz="9600" dirty="0" smtClean="0"/>
              <a:t>D</a:t>
            </a:r>
            <a:r>
              <a:rPr lang="el-GR" sz="9600" dirty="0" smtClean="0"/>
              <a:t> &amp; Μάσκα δικτύου[</a:t>
            </a:r>
            <a:r>
              <a:rPr lang="en-US" sz="9600" b="0" dirty="0" err="1" smtClean="0">
                <a:effectLst/>
              </a:rPr>
              <a:t>i</a:t>
            </a:r>
            <a:r>
              <a:rPr lang="el-GR" sz="9600" b="0" dirty="0" smtClean="0">
                <a:effectLst/>
              </a:rPr>
              <a:t>] ) = = </a:t>
            </a:r>
            <a:r>
              <a:rPr lang="el-GR" sz="9600" dirty="0" smtClean="0">
                <a:effectLst/>
              </a:rPr>
              <a:t>Δίκτυο Προορισμού </a:t>
            </a:r>
            <a:r>
              <a:rPr lang="el-GR" sz="9600" b="0" dirty="0" smtClean="0">
                <a:effectLst/>
              </a:rPr>
              <a:t>[</a:t>
            </a:r>
            <a:r>
              <a:rPr lang="en-US" sz="9600" b="0" dirty="0" err="1" smtClean="0">
                <a:effectLst/>
              </a:rPr>
              <a:t>i</a:t>
            </a:r>
            <a:r>
              <a:rPr lang="el-GR" sz="9600" b="0" dirty="0" smtClean="0">
                <a:effectLst/>
              </a:rPr>
              <a:t>] )  </a:t>
            </a:r>
          </a:p>
          <a:p>
            <a:pPr marL="0" indent="0">
              <a:spcBef>
                <a:spcPts val="600"/>
              </a:spcBef>
              <a:buNone/>
              <a:defRPr/>
            </a:pPr>
            <a:endParaRPr lang="el-GR" sz="9600" dirty="0" smtClean="0"/>
          </a:p>
          <a:p>
            <a:pPr>
              <a:spcBef>
                <a:spcPts val="600"/>
              </a:spcBef>
              <a:defRPr/>
            </a:pPr>
            <a:r>
              <a:rPr lang="el-GR" sz="9600" dirty="0" smtClean="0">
                <a:effectLst/>
              </a:rPr>
              <a:t>η </a:t>
            </a:r>
            <a:r>
              <a:rPr lang="en-US" sz="9600" dirty="0" smtClean="0"/>
              <a:t>D</a:t>
            </a:r>
            <a:r>
              <a:rPr lang="en-US" sz="9600" b="1" dirty="0" smtClean="0"/>
              <a:t> </a:t>
            </a:r>
            <a:r>
              <a:rPr lang="el-GR" sz="9600" dirty="0" smtClean="0"/>
              <a:t>ανήκει</a:t>
            </a:r>
            <a:r>
              <a:rPr lang="el-GR" sz="9600" b="1" dirty="0" smtClean="0"/>
              <a:t> </a:t>
            </a:r>
            <a:r>
              <a:rPr lang="el-GR" sz="9600" dirty="0" smtClean="0"/>
              <a:t>σ</a:t>
            </a:r>
            <a:r>
              <a:rPr lang="el-GR" sz="9600" dirty="0" smtClean="0">
                <a:effectLst/>
              </a:rPr>
              <a:t>το Δίκτυο </a:t>
            </a:r>
            <a:r>
              <a:rPr lang="el-GR" sz="9600" dirty="0"/>
              <a:t>Π</a:t>
            </a:r>
            <a:r>
              <a:rPr lang="el-GR" sz="9600" b="0" dirty="0" smtClean="0">
                <a:effectLst/>
              </a:rPr>
              <a:t>ροορισμού [</a:t>
            </a:r>
            <a:r>
              <a:rPr lang="en-US" sz="9600" b="0" dirty="0" err="1" smtClean="0">
                <a:effectLst/>
              </a:rPr>
              <a:t>i</a:t>
            </a:r>
            <a:r>
              <a:rPr lang="el-GR" sz="9600" b="0" dirty="0" smtClean="0">
                <a:effectLst/>
              </a:rPr>
              <a:t>]</a:t>
            </a:r>
            <a:r>
              <a:rPr lang="el-GR" sz="9600" dirty="0" smtClean="0"/>
              <a:t> </a:t>
            </a:r>
            <a:r>
              <a:rPr lang="el-GR" sz="9600" b="0" dirty="0" smtClean="0">
                <a:effectLst/>
              </a:rPr>
              <a:t>και </a:t>
            </a:r>
          </a:p>
          <a:p>
            <a:pPr>
              <a:spcBef>
                <a:spcPts val="600"/>
              </a:spcBef>
              <a:defRPr/>
            </a:pPr>
            <a:r>
              <a:rPr lang="el-GR" sz="9600" b="0" dirty="0" smtClean="0">
                <a:effectLst/>
              </a:rPr>
              <a:t>το </a:t>
            </a:r>
            <a:r>
              <a:rPr lang="el-GR" sz="9600" dirty="0" smtClean="0">
                <a:effectLst/>
              </a:rPr>
              <a:t>επόμενο άλμα (Ε) </a:t>
            </a:r>
            <a:r>
              <a:rPr lang="el-GR" sz="9600" b="0" dirty="0" smtClean="0">
                <a:effectLst/>
              </a:rPr>
              <a:t>προς τον προορισμό μας είναι το </a:t>
            </a:r>
            <a:r>
              <a:rPr lang="el-GR" sz="9600" b="0" dirty="0" err="1" smtClean="0">
                <a:effectLst/>
              </a:rPr>
              <a:t>Επόμενο_άλμα</a:t>
            </a:r>
            <a:r>
              <a:rPr lang="el-GR" sz="9600" b="0" dirty="0" smtClean="0">
                <a:effectLst/>
              </a:rPr>
              <a:t>[</a:t>
            </a:r>
            <a:r>
              <a:rPr lang="en-US" sz="9600" b="0" dirty="0" err="1" smtClean="0">
                <a:effectLst/>
              </a:rPr>
              <a:t>i</a:t>
            </a:r>
            <a:r>
              <a:rPr lang="el-GR" sz="9600" b="0" dirty="0" smtClean="0">
                <a:effectLst/>
              </a:rPr>
              <a:t>];</a:t>
            </a:r>
            <a:endParaRPr lang="en-GB" sz="9600" b="0" dirty="0" smtClean="0">
              <a:effectLst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l-GR" sz="9600" dirty="0" smtClean="0"/>
              <a:t> </a:t>
            </a:r>
            <a:endParaRPr lang="en-GB" sz="9600" dirty="0" smtClean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l-GR" sz="2800" dirty="0" smtClean="0"/>
              <a:t> </a:t>
            </a: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4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2493"/>
            <a:ext cx="8694375" cy="90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(9/16)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/>
              <a:t>προσδιορισμός δικτύου </a:t>
            </a:r>
            <a:r>
              <a:rPr lang="el-GR" sz="3200" b="0" dirty="0" smtClean="0"/>
              <a:t>προορισμού- επίλυση ασάφειας  </a:t>
            </a:r>
            <a:endParaRPr lang="en-GB" sz="3200" b="0" dirty="0"/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836720"/>
              </p:ext>
            </p:extLst>
          </p:nvPr>
        </p:nvGraphicFramePr>
        <p:xfrm>
          <a:off x="112302" y="980728"/>
          <a:ext cx="5751395" cy="205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978"/>
                <a:gridCol w="1702190"/>
                <a:gridCol w="2042227"/>
              </a:tblGrid>
              <a:tr h="325620">
                <a:tc gridSpan="3">
                  <a:txBody>
                    <a:bodyPr/>
                    <a:lstStyle/>
                    <a:p>
                      <a:r>
                        <a:rPr lang="el-GR" sz="1600" dirty="0" smtClean="0"/>
                        <a:t>Πίνακας</a:t>
                      </a:r>
                      <a:r>
                        <a:rPr lang="el-GR" sz="1600" baseline="0" dirty="0" smtClean="0"/>
                        <a:t> δρομολόγησης του δρομολογητή  </a:t>
                      </a:r>
                      <a:r>
                        <a:rPr lang="en-US" sz="1600" baseline="0" dirty="0" smtClean="0"/>
                        <a:t>R2</a:t>
                      </a:r>
                      <a:endParaRPr lang="el-GR" sz="1600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68115"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Δίκτυο  προορισμού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Μάσκα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Επόμενο άλμα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256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255.0.0.0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40.0.0.7</a:t>
                      </a:r>
                      <a:endParaRPr lang="el-GR" sz="1600" dirty="0"/>
                    </a:p>
                  </a:txBody>
                  <a:tcPr/>
                </a:tc>
              </a:tr>
              <a:tr h="3256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30.10.10.0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255.255.255.0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50.0.0.3</a:t>
                      </a:r>
                      <a:endParaRPr lang="el-GR" sz="1600" dirty="0"/>
                    </a:p>
                  </a:txBody>
                  <a:tcPr/>
                </a:tc>
              </a:tr>
              <a:tr h="342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128.1.0.0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255.255.0.0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άμεση</a:t>
                      </a:r>
                      <a:r>
                        <a:rPr lang="el-GR" sz="1600" baseline="0" dirty="0" smtClean="0"/>
                        <a:t> διασύνδεση</a:t>
                      </a:r>
                      <a:endParaRPr lang="el-GR" sz="1600" dirty="0"/>
                    </a:p>
                  </a:txBody>
                  <a:tcPr/>
                </a:tc>
              </a:tr>
              <a:tr h="325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192.</a:t>
                      </a:r>
                      <a:r>
                        <a:rPr lang="el-GR" sz="1600" dirty="0" smtClean="0"/>
                        <a:t>4</a:t>
                      </a:r>
                      <a:r>
                        <a:rPr lang="en-US" sz="1600" dirty="0" smtClean="0"/>
                        <a:t>.10.0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255.255.255.0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r>
                        <a:rPr lang="el-GR" sz="1600" dirty="0" smtClean="0"/>
                        <a:t>8</a:t>
                      </a:r>
                      <a:r>
                        <a:rPr lang="en-US" sz="1600" dirty="0" smtClean="0"/>
                        <a:t>.1.0.9</a:t>
                      </a:r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107680" y="3261838"/>
            <a:ext cx="5760640" cy="30081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latin typeface="+mn-lt"/>
              </a:rPr>
              <a:t>Στη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διαδικασία αναζήτησης του δικτύου προορισμού της </a:t>
            </a:r>
            <a:r>
              <a:rPr lang="en-US" sz="2000" dirty="0" err="1" smtClean="0">
                <a:latin typeface="+mn-lt"/>
              </a:rPr>
              <a:t>ip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διεύθυνσης 30.10.10.3, έχουμε ταύτιση με τις δύο καταχωρήσεις του πίνακα δρομολόγησης!!!: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latin typeface="+mn-lt"/>
              </a:rPr>
              <a:t>30.10.10.3 &amp; 255.0.0.0= </a:t>
            </a: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30.0.0.0 </a:t>
            </a:r>
            <a:r>
              <a:rPr lang="el-GR" sz="2000" dirty="0">
                <a:latin typeface="+mn-lt"/>
              </a:rPr>
              <a:t>(</a:t>
            </a:r>
            <a:r>
              <a:rPr lang="el-GR" sz="2000" dirty="0" smtClean="0">
                <a:latin typeface="+mn-lt"/>
              </a:rPr>
              <a:t>1η)</a:t>
            </a:r>
            <a:endParaRPr lang="el-GR" sz="2000" dirty="0">
              <a:latin typeface="+mn-lt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latin typeface="+mn-lt"/>
              </a:rPr>
              <a:t>30.10.10.3  &amp; 255.255.255.0 </a:t>
            </a:r>
            <a:r>
              <a:rPr lang="el-GR" sz="2000" smtClean="0">
                <a:latin typeface="+mn-lt"/>
              </a:rPr>
              <a:t>= </a:t>
            </a:r>
            <a:r>
              <a:rPr lang="el-GR" sz="2000" b="1" smtClean="0">
                <a:solidFill>
                  <a:srgbClr val="C00000"/>
                </a:solidFill>
                <a:latin typeface="+mn-lt"/>
              </a:rPr>
              <a:t>30.10.10.0 </a:t>
            </a:r>
            <a:r>
              <a:rPr lang="el-GR" sz="2000" dirty="0">
                <a:latin typeface="+mn-lt"/>
              </a:rPr>
              <a:t>(</a:t>
            </a:r>
            <a:r>
              <a:rPr lang="el-GR" sz="2000" dirty="0" smtClean="0">
                <a:latin typeface="+mn-lt"/>
              </a:rPr>
              <a:t>2η)</a:t>
            </a:r>
            <a:endParaRPr lang="el-GR" sz="2000" dirty="0">
              <a:latin typeface="+mn-lt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 smtClean="0">
                <a:latin typeface="+mn-lt"/>
              </a:rPr>
              <a:t>Ποια </a:t>
            </a:r>
            <a:r>
              <a:rPr lang="el-GR" sz="2000" b="1" dirty="0">
                <a:latin typeface="+mn-lt"/>
              </a:rPr>
              <a:t>από τις δύο καταχωρήσεις του πίνακα δρομολόγησης θα </a:t>
            </a:r>
            <a:r>
              <a:rPr lang="el-GR" sz="2000" b="1" dirty="0" smtClean="0">
                <a:latin typeface="+mn-lt"/>
              </a:rPr>
              <a:t>επιλεγεί για την προώθηση;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578" y="1412776"/>
            <a:ext cx="2448272" cy="46458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C00000"/>
                </a:solidFill>
              </a:rPr>
              <a:t>More specific</a:t>
            </a:r>
            <a:r>
              <a:rPr lang="el-GR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!!!!!  </a:t>
            </a:r>
            <a:endParaRPr lang="el-GR" sz="2000" b="1" dirty="0">
              <a:solidFill>
                <a:srgbClr val="C00000"/>
              </a:solidFill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l-GR" sz="2000" b="1" dirty="0" smtClean="0">
                <a:latin typeface="+mn-lt"/>
              </a:rPr>
              <a:t>Στη </a:t>
            </a:r>
            <a:r>
              <a:rPr lang="el-GR" sz="2000" b="1" dirty="0">
                <a:latin typeface="+mn-lt"/>
              </a:rPr>
              <a:t>διαδικασία </a:t>
            </a:r>
            <a:r>
              <a:rPr lang="el-GR" sz="2000" b="1" dirty="0" smtClean="0">
                <a:latin typeface="+mn-lt"/>
              </a:rPr>
              <a:t>προώθησης, όταν </a:t>
            </a:r>
            <a:r>
              <a:rPr lang="el-GR" sz="2000" b="1" dirty="0">
                <a:latin typeface="+mn-lt"/>
              </a:rPr>
              <a:t>περισσότερες από μία καταχωρήσεις ταυτίζονται με τον ίδιο </a:t>
            </a:r>
            <a:r>
              <a:rPr lang="el-GR" sz="2000" b="1" dirty="0" smtClean="0">
                <a:latin typeface="+mn-lt"/>
              </a:rPr>
              <a:t>προορισμό, επιλέγεται </a:t>
            </a:r>
            <a:r>
              <a:rPr lang="el-GR" sz="2000" b="1" dirty="0">
                <a:latin typeface="+mn-lt"/>
              </a:rPr>
              <a:t>η καταχώρηση </a:t>
            </a:r>
            <a:r>
              <a:rPr lang="el-GR" sz="2000" b="1" dirty="0" smtClean="0">
                <a:latin typeface="+mn-lt"/>
              </a:rPr>
              <a:t>με </a:t>
            </a:r>
            <a:r>
              <a:rPr lang="el-GR" sz="2000" b="1" dirty="0">
                <a:latin typeface="+mn-lt"/>
              </a:rPr>
              <a:t>το μεγαλύτερο σε μήκος </a:t>
            </a:r>
            <a:r>
              <a:rPr lang="el-GR" sz="2000" b="1" dirty="0" smtClean="0">
                <a:latin typeface="+mn-lt"/>
              </a:rPr>
              <a:t>πρόθεμα -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More specific</a:t>
            </a:r>
            <a:r>
              <a:rPr lang="el-GR" sz="2000" b="1" dirty="0"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!!!!!  </a:t>
            </a:r>
            <a:endParaRPr lang="el-GR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96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8545" y="12493"/>
            <a:ext cx="8229600" cy="90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dirty="0"/>
              <a:t>προώθηση αυτοδύναμου πακέτου </a:t>
            </a:r>
            <a:r>
              <a:rPr lang="el-GR" sz="3200" dirty="0" smtClean="0"/>
              <a:t>IP </a:t>
            </a:r>
            <a:r>
              <a:rPr lang="el-GR" sz="3200" b="0" dirty="0" smtClean="0"/>
              <a:t>(10/16)</a:t>
            </a:r>
            <a:r>
              <a:rPr lang="el-GR" sz="3200" b="0" dirty="0"/>
              <a:t/>
            </a:r>
            <a:br>
              <a:rPr lang="el-GR" sz="3200" b="0" dirty="0"/>
            </a:br>
            <a:r>
              <a:rPr lang="el-GR" sz="3200" b="0" dirty="0" smtClean="0"/>
              <a:t>προσδιορισμός </a:t>
            </a:r>
            <a:r>
              <a:rPr lang="el-GR" sz="3200" b="0" dirty="0"/>
              <a:t>δικτύου </a:t>
            </a:r>
            <a:r>
              <a:rPr lang="el-GR" sz="3200" b="0" dirty="0" smtClean="0"/>
              <a:t>προορισμού  </a:t>
            </a:r>
            <a:endParaRPr lang="en-GB" sz="3200" b="0" dirty="0"/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993293"/>
              </p:ext>
            </p:extLst>
          </p:nvPr>
        </p:nvGraphicFramePr>
        <p:xfrm>
          <a:off x="112302" y="980728"/>
          <a:ext cx="5751395" cy="205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978"/>
                <a:gridCol w="1702190"/>
                <a:gridCol w="2042227"/>
              </a:tblGrid>
              <a:tr h="325620">
                <a:tc gridSpan="3">
                  <a:txBody>
                    <a:bodyPr/>
                    <a:lstStyle/>
                    <a:p>
                      <a:r>
                        <a:rPr lang="el-GR" sz="1600" dirty="0" smtClean="0"/>
                        <a:t>Πίνακας</a:t>
                      </a:r>
                      <a:r>
                        <a:rPr lang="el-GR" sz="1600" baseline="0" dirty="0" smtClean="0"/>
                        <a:t> δρομολόγησης του δρομολογητή  </a:t>
                      </a:r>
                      <a:r>
                        <a:rPr lang="en-US" sz="1600" baseline="0" dirty="0" smtClean="0"/>
                        <a:t>R2</a:t>
                      </a:r>
                      <a:endParaRPr lang="el-GR" sz="1600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68115"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Δίκτυο  προορισμού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Μάσκα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Επόμενο άλμα</a:t>
                      </a:r>
                      <a:endParaRPr lang="el-G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3256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255.0.0.0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40.0.0.7</a:t>
                      </a:r>
                      <a:endParaRPr lang="el-GR" sz="1600" dirty="0"/>
                    </a:p>
                  </a:txBody>
                  <a:tcPr/>
                </a:tc>
              </a:tr>
              <a:tr h="3256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30.10.10.0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255.255.255.0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50.0.0.3</a:t>
                      </a:r>
                      <a:endParaRPr lang="el-GR" sz="1600" dirty="0"/>
                    </a:p>
                  </a:txBody>
                  <a:tcPr/>
                </a:tc>
              </a:tr>
              <a:tr h="342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128.1.0.0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255.255.0.0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άμεση</a:t>
                      </a:r>
                      <a:r>
                        <a:rPr lang="el-GR" sz="1600" baseline="0" dirty="0" smtClean="0"/>
                        <a:t> διασύνδεση</a:t>
                      </a:r>
                      <a:endParaRPr lang="el-GR" sz="1600" dirty="0"/>
                    </a:p>
                  </a:txBody>
                  <a:tcPr/>
                </a:tc>
              </a:tr>
              <a:tr h="3256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0.0.0.0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0.0.0.0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r>
                        <a:rPr lang="el-GR" sz="1600" dirty="0" smtClean="0"/>
                        <a:t>8</a:t>
                      </a:r>
                      <a:r>
                        <a:rPr lang="en-US" sz="1600" dirty="0" smtClean="0"/>
                        <a:t>.1.0.9</a:t>
                      </a:r>
                      <a:endParaRPr lang="el-G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20343" y="3645024"/>
            <a:ext cx="4954428" cy="2192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latin typeface="+mn-lt"/>
              </a:rPr>
              <a:t>Ο πίνακας δρομολόγησης μπορεί να περιέχει μία μόνο προεπιλεγμένη διαδρομή, η οποία  έχει και τη μικρότερη προτεραιότητα </a:t>
            </a:r>
            <a:r>
              <a:rPr lang="en-US" sz="2000" dirty="0" smtClean="0">
                <a:latin typeface="+mn-lt"/>
              </a:rPr>
              <a:t> - 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less specific</a:t>
            </a:r>
            <a:r>
              <a:rPr lang="el-GR" sz="2000" dirty="0" smtClean="0">
                <a:latin typeface="+mn-lt"/>
              </a:rPr>
              <a:t>!!!: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5615" y="1412776"/>
            <a:ext cx="2592288" cy="3816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 smtClean="0">
                <a:solidFill>
                  <a:srgbClr val="C00000"/>
                </a:solidFill>
                <a:latin typeface="+mn-lt"/>
              </a:rPr>
              <a:t>προεπιλεγμένη 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διαδρομή </a:t>
            </a:r>
            <a:r>
              <a:rPr lang="el-GR" sz="2000" dirty="0" smtClean="0">
                <a:latin typeface="+mn-lt"/>
              </a:rPr>
              <a:t>είναι η διαδρομή που αφορά όλους τους προορισμούς που δεν αναφέρονται ρητά στον πίνακα δρομολόγησης.</a:t>
            </a:r>
          </a:p>
        </p:txBody>
      </p:sp>
    </p:spTree>
    <p:extLst>
      <p:ext uri="{BB962C8B-B14F-4D97-AF65-F5344CB8AC3E}">
        <p14:creationId xmlns:p14="http://schemas.microsoft.com/office/powerpoint/2010/main" val="63625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31179" y="0"/>
            <a:ext cx="8229600" cy="1124744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  <a:defRPr/>
            </a:pPr>
            <a:r>
              <a:rPr lang="el-GR" sz="2900" dirty="0" smtClean="0"/>
              <a:t>προώθηση αυτοδύναμου πακέτου IP </a:t>
            </a:r>
            <a:r>
              <a:rPr lang="el-GR" sz="2900" b="0" dirty="0" smtClean="0"/>
              <a:t>(11/16)</a:t>
            </a:r>
            <a:r>
              <a:rPr lang="el-GR" sz="2900" b="0" dirty="0"/>
              <a:t/>
            </a:r>
            <a:br>
              <a:rPr lang="el-GR" sz="2900" b="0" dirty="0"/>
            </a:br>
            <a:r>
              <a:rPr lang="el-GR" sz="2900" b="0" dirty="0"/>
              <a:t>αναγωγή </a:t>
            </a:r>
            <a:r>
              <a:rPr lang="el-GR" sz="2900" b="0" dirty="0" smtClean="0"/>
              <a:t>της IP επόμενου άλματος</a:t>
            </a:r>
            <a:endParaRPr lang="el-GR" sz="29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70254" y="1124744"/>
            <a:ext cx="8478210" cy="5040560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sz="2200" dirty="0" smtClean="0"/>
              <a:t>Αν το λογισμικό </a:t>
            </a:r>
            <a:r>
              <a:rPr lang="en-US" sz="2200" dirty="0" smtClean="0"/>
              <a:t>IP </a:t>
            </a:r>
            <a:r>
              <a:rPr lang="el-GR" sz="2200" dirty="0" smtClean="0"/>
              <a:t>του δρομολογητή ΔΕΝ βρει στον πίνακα </a:t>
            </a:r>
            <a:r>
              <a:rPr lang="en-US" sz="2200" dirty="0" smtClean="0"/>
              <a:t>ARP </a:t>
            </a:r>
            <a:r>
              <a:rPr lang="el-GR" sz="2200" dirty="0" smtClean="0"/>
              <a:t>την αντιστοίχιση «της διεύθυνσης </a:t>
            </a:r>
            <a:r>
              <a:rPr lang="en-US" sz="2200" dirty="0" smtClean="0"/>
              <a:t>IP</a:t>
            </a:r>
            <a:r>
              <a:rPr lang="el-GR" sz="2200" dirty="0" smtClean="0"/>
              <a:t> του επόμενου άλματος προς τον προορισμό» με την «φυσική διεύθυνση», ζητά από το πρωτόκολλο </a:t>
            </a:r>
            <a:r>
              <a:rPr lang="en-US" sz="2200" dirty="0" smtClean="0"/>
              <a:t>ARP </a:t>
            </a:r>
            <a:r>
              <a:rPr lang="el-GR" sz="2200" dirty="0" smtClean="0"/>
              <a:t>να κάνει αναγωγή :</a:t>
            </a:r>
            <a:endParaRPr lang="en-US" sz="2200" dirty="0" smtClean="0"/>
          </a:p>
          <a:p>
            <a:pPr marL="174625" indent="-17462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2200" dirty="0" smtClean="0"/>
              <a:t>To ARP</a:t>
            </a:r>
            <a:r>
              <a:rPr lang="el-GR" sz="2200" dirty="0" smtClean="0"/>
              <a:t> στέλνει ένα πλαίσιο εκπομπής στο φυσικό δίκτυο με αίτημα «ο σταθμός με διεύθυνση </a:t>
            </a:r>
            <a:r>
              <a:rPr lang="en-US" sz="2200" dirty="0" smtClean="0"/>
              <a:t>IP </a:t>
            </a:r>
            <a:r>
              <a:rPr lang="el-GR" sz="2200" dirty="0" smtClean="0"/>
              <a:t>να αποστείλει την φυσική του διεύθυνση ».</a:t>
            </a:r>
            <a:endParaRPr lang="en-US" sz="2200" dirty="0" smtClean="0"/>
          </a:p>
          <a:p>
            <a:pPr marL="174625" indent="-17462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l-GR" sz="2200" dirty="0" smtClean="0"/>
              <a:t>Όλες οι συσκευές του φυσικού τοπικού δικτύου λαμβάνουν το παραπάνω πλαίσιο, το μηχάνημα με διεύθυνση </a:t>
            </a:r>
            <a:r>
              <a:rPr lang="en-US" sz="2200" dirty="0" smtClean="0"/>
              <a:t>IP </a:t>
            </a:r>
            <a:r>
              <a:rPr lang="el-GR" sz="2200" dirty="0" smtClean="0"/>
              <a:t>απαντά αποστέλλοντας τη φυσική του διεύθυνση </a:t>
            </a:r>
            <a:endParaRPr lang="en-US" sz="2200" dirty="0" smtClean="0"/>
          </a:p>
          <a:p>
            <a:pPr marL="174625" indent="-17462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l-GR" sz="2200" dirty="0" smtClean="0"/>
              <a:t>Ενημερώνεται ο πίνακας </a:t>
            </a:r>
            <a:r>
              <a:rPr lang="en-US" sz="2200" dirty="0" smtClean="0"/>
              <a:t>ARP </a:t>
            </a:r>
            <a:r>
              <a:rPr lang="el-GR" sz="2200" dirty="0" smtClean="0"/>
              <a:t>με την </a:t>
            </a:r>
            <a:r>
              <a:rPr lang="el-GR" sz="2200" dirty="0" err="1" smtClean="0"/>
              <a:t>αντιστοίχηση</a:t>
            </a:r>
            <a:endParaRPr lang="el-GR" sz="2200" dirty="0" smtClean="0"/>
          </a:p>
          <a:p>
            <a:pPr marL="174625" indent="-174625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l-GR" sz="2200" dirty="0" smtClean="0"/>
              <a:t>Το λογισμικό </a:t>
            </a:r>
            <a:r>
              <a:rPr lang="en-US" sz="2200" dirty="0" smtClean="0"/>
              <a:t>IP </a:t>
            </a:r>
            <a:r>
              <a:rPr lang="el-GR" sz="2200" dirty="0" smtClean="0"/>
              <a:t>του δρομολογητή μπορεί πλέον να δημιουργήσει το κατάλληλο πλαίσιο  στο οποίο θα ενθυλακώσει το </a:t>
            </a:r>
            <a:r>
              <a:rPr lang="en-US" sz="2200" dirty="0" smtClean="0"/>
              <a:t>IP </a:t>
            </a:r>
            <a:r>
              <a:rPr lang="el-GR" sz="2200" dirty="0" smtClean="0"/>
              <a:t>πακέτο για προώθηση</a:t>
            </a:r>
            <a:r>
              <a:rPr lang="el-GR" sz="2000" dirty="0" smtClean="0"/>
              <a:t>.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68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31179" y="0"/>
            <a:ext cx="8229600" cy="1124744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  <a:defRPr/>
            </a:pPr>
            <a:r>
              <a:rPr lang="el-GR" sz="2900" dirty="0" smtClean="0"/>
              <a:t>προώθηση αυτοδύναμου πακέτου IP </a:t>
            </a:r>
            <a:r>
              <a:rPr lang="el-GR" sz="2900" b="0" dirty="0" smtClean="0"/>
              <a:t>(</a:t>
            </a:r>
            <a:r>
              <a:rPr lang="en-US" sz="2900" b="0" dirty="0" smtClean="0"/>
              <a:t>1</a:t>
            </a:r>
            <a:r>
              <a:rPr lang="el-GR" sz="2900" b="0" dirty="0" smtClean="0"/>
              <a:t>2/16)</a:t>
            </a:r>
            <a:r>
              <a:rPr lang="el-GR" sz="2900" b="0" dirty="0"/>
              <a:t/>
            </a:r>
            <a:br>
              <a:rPr lang="el-GR" sz="2900" b="0" dirty="0"/>
            </a:br>
            <a:r>
              <a:rPr lang="el-GR" sz="2900" b="0" dirty="0" smtClean="0"/>
              <a:t>ενθυλάκωση αυτοδύναμου πακέτου σε πλαίσιο</a:t>
            </a:r>
            <a:endParaRPr lang="el-GR" sz="29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sz="2400" dirty="0" smtClean="0"/>
              <a:t>Το </a:t>
            </a:r>
            <a:r>
              <a:rPr lang="el-GR" sz="2400" dirty="0"/>
              <a:t>λογισμικό </a:t>
            </a:r>
            <a:r>
              <a:rPr lang="en-US" sz="2400" dirty="0"/>
              <a:t>IP </a:t>
            </a:r>
            <a:r>
              <a:rPr lang="el-GR" sz="2400" dirty="0" smtClean="0"/>
              <a:t>του δρομολογητή θα ενθυλακώσει το αυτοδύναμο πακέτο </a:t>
            </a:r>
            <a:r>
              <a:rPr lang="en-US" sz="2400" dirty="0" smtClean="0"/>
              <a:t>IP </a:t>
            </a:r>
            <a:r>
              <a:rPr lang="el-GR" sz="2400" dirty="0" smtClean="0"/>
              <a:t>σε κατάλληλο πλαίσιο για να συνεχίσει το ταξίδι του στο φυσικό δίκτυο, μέχρι το επόμενο άλμα </a:t>
            </a:r>
            <a:r>
              <a:rPr lang="el-GR" sz="2400" dirty="0"/>
              <a:t>προς τον </a:t>
            </a:r>
            <a:r>
              <a:rPr lang="el-GR" sz="2400" dirty="0" smtClean="0"/>
              <a:t>προορισμό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grpSp>
        <p:nvGrpSpPr>
          <p:cNvPr id="29" name="Ομάδα 28"/>
          <p:cNvGrpSpPr/>
          <p:nvPr/>
        </p:nvGrpSpPr>
        <p:grpSpPr>
          <a:xfrm>
            <a:off x="621417" y="2974909"/>
            <a:ext cx="7091480" cy="1053659"/>
            <a:chOff x="504856" y="4023141"/>
            <a:chExt cx="7091480" cy="1053659"/>
          </a:xfrm>
        </p:grpSpPr>
        <p:sp>
          <p:nvSpPr>
            <p:cNvPr id="30" name="Rectangle 3"/>
            <p:cNvSpPr/>
            <p:nvPr/>
          </p:nvSpPr>
          <p:spPr>
            <a:xfrm>
              <a:off x="2627784" y="4025640"/>
              <a:ext cx="2160240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κ</a:t>
              </a:r>
              <a:r>
                <a:rPr lang="el-GR" b="1" dirty="0" smtClean="0">
                  <a:solidFill>
                    <a:schemeClr val="tx1"/>
                  </a:solidFill>
                </a:rPr>
                <a:t>εφαλίδα πακέτου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7"/>
            <p:cNvSpPr/>
            <p:nvPr/>
          </p:nvSpPr>
          <p:spPr>
            <a:xfrm>
              <a:off x="4644008" y="4023141"/>
              <a:ext cx="2952328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ωφέλιμο φορτίο </a:t>
              </a:r>
              <a:r>
                <a:rPr lang="el-GR" b="1" dirty="0" smtClean="0">
                  <a:solidFill>
                    <a:schemeClr val="tx1"/>
                  </a:solidFill>
                </a:rPr>
                <a:t>πακέτου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8"/>
            <p:cNvSpPr/>
            <p:nvPr/>
          </p:nvSpPr>
          <p:spPr>
            <a:xfrm>
              <a:off x="504856" y="4797152"/>
              <a:ext cx="2122928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κ</a:t>
              </a:r>
              <a:r>
                <a:rPr lang="el-GR" b="1" dirty="0" smtClean="0">
                  <a:solidFill>
                    <a:schemeClr val="tx1"/>
                  </a:solidFill>
                </a:rPr>
                <a:t>εφαλίδα πλαισίου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9"/>
            <p:cNvSpPr/>
            <p:nvPr/>
          </p:nvSpPr>
          <p:spPr>
            <a:xfrm>
              <a:off x="2627784" y="4797152"/>
              <a:ext cx="4968552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tx1"/>
                  </a:solidFill>
                </a:rPr>
                <a:t>ωφέλιμο φορτίο πλαισίου 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5"/>
            <p:cNvCxnSpPr/>
            <p:nvPr/>
          </p:nvCxnSpPr>
          <p:spPr>
            <a:xfrm>
              <a:off x="2633652" y="4316406"/>
              <a:ext cx="0" cy="491864"/>
            </a:xfrm>
            <a:prstGeom prst="straightConnector1">
              <a:avLst/>
            </a:prstGeom>
            <a:ln w="28575">
              <a:solidFill>
                <a:srgbClr val="004B82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12"/>
            <p:cNvCxnSpPr/>
            <p:nvPr/>
          </p:nvCxnSpPr>
          <p:spPr>
            <a:xfrm>
              <a:off x="7596336" y="4305288"/>
              <a:ext cx="0" cy="491864"/>
            </a:xfrm>
            <a:prstGeom prst="straightConnector1">
              <a:avLst/>
            </a:prstGeom>
            <a:ln w="28575">
              <a:solidFill>
                <a:srgbClr val="004B82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Ομάδα 35"/>
          <p:cNvGrpSpPr/>
          <p:nvPr/>
        </p:nvGrpSpPr>
        <p:grpSpPr>
          <a:xfrm>
            <a:off x="439611" y="4687714"/>
            <a:ext cx="8163556" cy="829958"/>
            <a:chOff x="439611" y="5136526"/>
            <a:chExt cx="8163556" cy="829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46"/>
                <p:cNvSpPr/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80" y="5158115"/>
                  <a:ext cx="505511" cy="41526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47"/>
                <p:cNvSpPr/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223" y="5136526"/>
                  <a:ext cx="505511" cy="41526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9" name="Ομάδα 38"/>
            <p:cNvGrpSpPr/>
            <p:nvPr/>
          </p:nvGrpSpPr>
          <p:grpSpPr>
            <a:xfrm>
              <a:off x="439611" y="5446512"/>
              <a:ext cx="8163556" cy="519972"/>
              <a:chOff x="404892" y="5508631"/>
              <a:chExt cx="8163556" cy="519972"/>
            </a:xfrm>
          </p:grpSpPr>
          <p:pic>
            <p:nvPicPr>
              <p:cNvPr id="41" name="Picture 5"/>
              <p:cNvPicPr>
                <a:picLocks noChangeArrowheads="1"/>
              </p:cNvPicPr>
              <p:nvPr/>
            </p:nvPicPr>
            <p:blipFill>
              <a:blip r:embed="rId1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404892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" name="Picture 6"/>
              <p:cNvPicPr>
                <a:picLocks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1821668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3" name="Straight Connector 10"/>
              <p:cNvCxnSpPr>
                <a:stCxn id="41" idx="3"/>
                <a:endCxn id="42" idx="1"/>
              </p:cNvCxnSpPr>
              <p:nvPr/>
            </p:nvCxnSpPr>
            <p:spPr>
              <a:xfrm>
                <a:off x="1463311" y="5768617"/>
                <a:ext cx="35835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4" name="Picture 19"/>
              <p:cNvPicPr>
                <a:picLocks noChangeArrowheads="1"/>
              </p:cNvPicPr>
              <p:nvPr/>
            </p:nvPicPr>
            <p:blipFill>
              <a:blip r:embed="rId1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2800307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5" name="Straight Connector 20"/>
              <p:cNvCxnSpPr>
                <a:stCxn id="42" idx="3"/>
                <a:endCxn id="44" idx="1"/>
              </p:cNvCxnSpPr>
              <p:nvPr/>
            </p:nvCxnSpPr>
            <p:spPr>
              <a:xfrm>
                <a:off x="2448405" y="5768617"/>
                <a:ext cx="3519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6" name="Picture 26"/>
              <p:cNvPicPr>
                <a:picLocks noChangeArrowheads="1"/>
              </p:cNvPicPr>
              <p:nvPr/>
            </p:nvPicPr>
            <p:blipFill>
              <a:blip r:embed="rId1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5149904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7" name="Picture 27"/>
              <p:cNvPicPr>
                <a:picLocks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6573706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48" name="Straight Connector 28"/>
              <p:cNvCxnSpPr>
                <a:stCxn id="46" idx="3"/>
                <a:endCxn id="47" idx="1"/>
              </p:cNvCxnSpPr>
              <p:nvPr/>
            </p:nvCxnSpPr>
            <p:spPr>
              <a:xfrm>
                <a:off x="6208323" y="5768617"/>
                <a:ext cx="36538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9" name="Picture 29"/>
              <p:cNvPicPr>
                <a:picLocks noChangeArrowheads="1"/>
              </p:cNvPicPr>
              <p:nvPr/>
            </p:nvPicPr>
            <p:blipFill>
              <a:blip r:embed="rId18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lum bright="-20000" contrast="20000"/>
              </a:blip>
              <a:srcRect/>
              <a:stretch>
                <a:fillRect/>
              </a:stretch>
            </p:blipFill>
            <p:spPr bwMode="auto">
              <a:xfrm>
                <a:off x="7510029" y="5508631"/>
                <a:ext cx="1058419" cy="519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0" name="Straight Connector 30"/>
              <p:cNvCxnSpPr>
                <a:stCxn id="47" idx="3"/>
                <a:endCxn id="49" idx="1"/>
              </p:cNvCxnSpPr>
              <p:nvPr/>
            </p:nvCxnSpPr>
            <p:spPr>
              <a:xfrm>
                <a:off x="7200443" y="5768617"/>
                <a:ext cx="30958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586698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1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982113" y="5580293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2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331710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3</a:t>
                </a:r>
                <a:endParaRPr lang="el-GR" dirty="0">
                  <a:latin typeface="+mn-lt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691835" y="5588111"/>
                <a:ext cx="694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Net </a:t>
                </a:r>
                <a:r>
                  <a:rPr lang="el-GR" dirty="0" smtClean="0">
                    <a:latin typeface="+mn-lt"/>
                  </a:rPr>
                  <a:t>4</a:t>
                </a:r>
                <a:endParaRPr lang="el-GR" dirty="0">
                  <a:latin typeface="+mn-lt"/>
                </a:endParaRPr>
              </a:p>
            </p:txBody>
          </p:sp>
          <p:pic>
            <p:nvPicPr>
              <p:cNvPr id="55" name="Picture 48"/>
              <p:cNvPicPr>
                <a:picLocks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186599" y="5579791"/>
                <a:ext cx="626737" cy="37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56" name="Straight Connector 49"/>
              <p:cNvCxnSpPr>
                <a:stCxn id="44" idx="3"/>
                <a:endCxn id="55" idx="1"/>
              </p:cNvCxnSpPr>
              <p:nvPr/>
            </p:nvCxnSpPr>
            <p:spPr>
              <a:xfrm>
                <a:off x="3858726" y="5768617"/>
                <a:ext cx="32787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2"/>
              <p:cNvCxnSpPr>
                <a:stCxn id="55" idx="3"/>
                <a:endCxn id="46" idx="1"/>
              </p:cNvCxnSpPr>
              <p:nvPr/>
            </p:nvCxnSpPr>
            <p:spPr>
              <a:xfrm>
                <a:off x="4813336" y="5768617"/>
                <a:ext cx="3365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55"/>
                <p:cNvSpPr/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𝐑</m:t>
                            </m:r>
                          </m:e>
                          <m:sub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9397" y="5180357"/>
                  <a:ext cx="505511" cy="415267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908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900" dirty="0"/>
              <a:t>προώθηση αυτοδύναμου πακέτου IP </a:t>
            </a:r>
            <a:r>
              <a:rPr lang="el-GR" sz="2900" b="0" dirty="0" smtClean="0"/>
              <a:t>(13/16)</a:t>
            </a:r>
            <a:r>
              <a:rPr lang="el-GR" sz="2900" b="0" dirty="0"/>
              <a:t/>
            </a:r>
            <a:br>
              <a:rPr lang="el-GR" sz="2900" b="0" dirty="0"/>
            </a:br>
            <a:r>
              <a:rPr lang="el-GR" sz="2900" b="0" dirty="0" smtClean="0"/>
              <a:t> </a:t>
            </a:r>
            <a:r>
              <a:rPr lang="en-US" sz="2900" b="0" dirty="0" smtClean="0"/>
              <a:t>IP</a:t>
            </a:r>
            <a:r>
              <a:rPr lang="el-GR" sz="2900" b="0" dirty="0" smtClean="0"/>
              <a:t> </a:t>
            </a:r>
            <a:r>
              <a:rPr lang="el-GR" sz="2900" b="0" dirty="0"/>
              <a:t>προορισμού </a:t>
            </a:r>
            <a:r>
              <a:rPr lang="en-US" sz="2900" b="0" dirty="0" smtClean="0"/>
              <a:t>vs</a:t>
            </a:r>
            <a:r>
              <a:rPr lang="el-GR" sz="2900" b="0" dirty="0" smtClean="0"/>
              <a:t> </a:t>
            </a:r>
            <a:r>
              <a:rPr lang="en-US" sz="2900" b="0" dirty="0" smtClean="0"/>
              <a:t>IP</a:t>
            </a:r>
            <a:r>
              <a:rPr lang="el-GR" sz="2900" b="0" dirty="0" smtClean="0"/>
              <a:t> </a:t>
            </a:r>
            <a:r>
              <a:rPr lang="el-GR" sz="2900" b="0" dirty="0"/>
              <a:t>επόμενου </a:t>
            </a:r>
            <a:r>
              <a:rPr lang="el-GR" sz="2900" b="0" dirty="0" smtClean="0"/>
              <a:t>άλματος</a:t>
            </a:r>
            <a:endParaRPr lang="en-GB" sz="2900" b="0" dirty="0"/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z="2400" b="1" dirty="0" smtClean="0">
              <a:solidFill>
                <a:srgbClr val="004B82"/>
              </a:solidFill>
              <a:effectLst/>
            </a:endParaRPr>
          </a:p>
          <a:p>
            <a:pPr marL="0" indent="0">
              <a:buNone/>
            </a:pPr>
            <a:r>
              <a:rPr lang="el-GR" altLang="el-GR" sz="2400" b="1" dirty="0" smtClean="0">
                <a:solidFill>
                  <a:srgbClr val="004B82"/>
                </a:solidFill>
                <a:effectLst/>
              </a:rPr>
              <a:t>Η </a:t>
            </a:r>
            <a:r>
              <a:rPr lang="en-US" altLang="el-GR" sz="2400" b="1" dirty="0" smtClean="0">
                <a:solidFill>
                  <a:schemeClr val="accent6">
                    <a:lumMod val="50000"/>
                  </a:schemeClr>
                </a:solidFill>
              </a:rPr>
              <a:t>IP</a:t>
            </a:r>
            <a:r>
              <a:rPr lang="el-GR" altLang="el-GR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altLang="el-GR" sz="24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διεύθυνση προορισμού </a:t>
            </a:r>
            <a:r>
              <a:rPr lang="en-US" altLang="el-GR" sz="24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el-GR" altLang="el-GR" sz="2400" dirty="0"/>
              <a:t>του αυτοδύναμου </a:t>
            </a:r>
            <a:r>
              <a:rPr lang="el-GR" altLang="el-GR" sz="2400" dirty="0" smtClean="0"/>
              <a:t>πακέτου:</a:t>
            </a:r>
          </a:p>
          <a:p>
            <a:r>
              <a:rPr lang="el-GR" altLang="el-GR" sz="2400" dirty="0" smtClean="0"/>
              <a:t> </a:t>
            </a:r>
            <a:r>
              <a:rPr lang="el-GR" altLang="el-GR" sz="2400" dirty="0"/>
              <a:t>βρίσκεται στην κεφαλίδα </a:t>
            </a:r>
            <a:r>
              <a:rPr lang="el-GR" altLang="el-GR" sz="2400" dirty="0" smtClean="0"/>
              <a:t>του </a:t>
            </a:r>
          </a:p>
          <a:p>
            <a:r>
              <a:rPr lang="el-GR" altLang="el-GR" sz="2400" dirty="0" smtClean="0"/>
              <a:t>δεν </a:t>
            </a:r>
            <a:r>
              <a:rPr lang="el-GR" altLang="el-GR" sz="2400" dirty="0"/>
              <a:t>αλλάζει κατά μήκος της διαδρομής από </a:t>
            </a:r>
            <a:r>
              <a:rPr lang="el-GR" altLang="el-GR" sz="2400" dirty="0" smtClean="0"/>
              <a:t>την  αφετηρία  </a:t>
            </a:r>
            <a:r>
              <a:rPr lang="el-GR" altLang="el-GR" sz="2400" dirty="0"/>
              <a:t>μέχρι τον </a:t>
            </a:r>
            <a:r>
              <a:rPr lang="el-GR" altLang="el-GR" sz="2400" dirty="0" smtClean="0"/>
              <a:t>προορισμό</a:t>
            </a:r>
          </a:p>
          <a:p>
            <a:r>
              <a:rPr lang="el-GR" altLang="el-GR" sz="2400" dirty="0"/>
              <a:t>αναφέρεται </a:t>
            </a:r>
            <a:r>
              <a:rPr lang="el-GR" altLang="el-GR" sz="2400" dirty="0" smtClean="0"/>
              <a:t>σε συγκεκριμένη </a:t>
            </a:r>
            <a:r>
              <a:rPr lang="en-US" altLang="el-GR" sz="2400" dirty="0" smtClean="0"/>
              <a:t>IP </a:t>
            </a:r>
            <a:r>
              <a:rPr lang="el-GR" altLang="el-GR" sz="2400" dirty="0" smtClean="0"/>
              <a:t>διεύθυνση διασύνδεσης μηχανήματος</a:t>
            </a:r>
            <a:r>
              <a:rPr lang="en-US" altLang="el-GR" sz="2400" dirty="0" smtClean="0"/>
              <a:t> (</a:t>
            </a:r>
            <a:r>
              <a:rPr lang="el-GR" altLang="el-GR" sz="2400" dirty="0" smtClean="0"/>
              <a:t>υπολογιστή</a:t>
            </a:r>
            <a:r>
              <a:rPr lang="en-US" altLang="el-GR" sz="2400" dirty="0" smtClean="0"/>
              <a:t>, </a:t>
            </a:r>
            <a:r>
              <a:rPr lang="el-GR" altLang="el-GR" sz="2400" dirty="0" smtClean="0"/>
              <a:t>δρομολογητή</a:t>
            </a:r>
            <a:r>
              <a:rPr lang="en-US" altLang="el-GR" sz="2400" dirty="0" smtClean="0"/>
              <a:t>)</a:t>
            </a:r>
            <a:r>
              <a:rPr lang="el-GR" altLang="el-GR" sz="2400" dirty="0" smtClean="0"/>
              <a:t>  </a:t>
            </a:r>
            <a:r>
              <a:rPr lang="el-GR" altLang="el-GR" sz="2400" dirty="0"/>
              <a:t>τελικού </a:t>
            </a:r>
            <a:r>
              <a:rPr lang="el-GR" altLang="el-GR" sz="2400" dirty="0" smtClean="0"/>
              <a:t>προορισμού και όχι σε </a:t>
            </a:r>
            <a:r>
              <a:rPr lang="en-US" altLang="el-GR" sz="2400" dirty="0" smtClean="0"/>
              <a:t>IP </a:t>
            </a:r>
            <a:r>
              <a:rPr lang="el-GR" altLang="el-GR" sz="2400" dirty="0"/>
              <a:t>διεύθυνση </a:t>
            </a:r>
            <a:r>
              <a:rPr lang="el-GR" altLang="el-GR" sz="2400" dirty="0" smtClean="0"/>
              <a:t>δικτύου</a:t>
            </a:r>
            <a:endParaRPr lang="en-US" altLang="el-GR" sz="2400" dirty="0" smtClean="0"/>
          </a:p>
          <a:p>
            <a:r>
              <a:rPr lang="el-GR" altLang="el-GR" sz="2400" dirty="0" smtClean="0"/>
              <a:t>με </a:t>
            </a:r>
            <a:r>
              <a:rPr lang="el-GR" altLang="el-GR" sz="2400" dirty="0"/>
              <a:t>βάση </a:t>
            </a:r>
            <a:r>
              <a:rPr lang="el-GR" altLang="el-GR" sz="2400" dirty="0" smtClean="0"/>
              <a:t>αυτή την </a:t>
            </a:r>
            <a:r>
              <a:rPr lang="en-US" altLang="el-GR" sz="2400" dirty="0" smtClean="0"/>
              <a:t>IP </a:t>
            </a:r>
            <a:r>
              <a:rPr lang="el-GR" altLang="el-GR" sz="2400" dirty="0" smtClean="0"/>
              <a:t>δρομολογείται </a:t>
            </a:r>
            <a:r>
              <a:rPr lang="el-GR" altLang="el-GR" sz="2400" dirty="0"/>
              <a:t>το πακέτο σε κάθε βήμα (</a:t>
            </a:r>
            <a:r>
              <a:rPr lang="en-US" altLang="el-GR" sz="2400" dirty="0"/>
              <a:t>hop</a:t>
            </a:r>
            <a:r>
              <a:rPr lang="en-US" altLang="el-GR" sz="2400" dirty="0" smtClean="0"/>
              <a:t>)</a:t>
            </a:r>
            <a:r>
              <a:rPr lang="el-GR" altLang="el-GR" sz="2400" dirty="0" smtClean="0"/>
              <a:t> προς τον προορισμό. </a:t>
            </a:r>
            <a:endParaRPr lang="en-US" alt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62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900" dirty="0"/>
              <a:t>προώθηση αυτοδύναμου πακέτου IP </a:t>
            </a:r>
            <a:r>
              <a:rPr lang="el-GR" sz="2900" b="0" dirty="0" smtClean="0"/>
              <a:t>(14/16)</a:t>
            </a:r>
            <a:r>
              <a:rPr lang="el-GR" sz="2900" b="0" dirty="0"/>
              <a:t/>
            </a:r>
            <a:br>
              <a:rPr lang="el-GR" sz="2900" b="0" dirty="0"/>
            </a:br>
            <a:r>
              <a:rPr lang="el-GR" sz="2900" b="0" dirty="0"/>
              <a:t> </a:t>
            </a:r>
            <a:r>
              <a:rPr lang="en-US" sz="2900" b="0" dirty="0"/>
              <a:t>IP</a:t>
            </a:r>
            <a:r>
              <a:rPr lang="el-GR" sz="2900" b="0" dirty="0"/>
              <a:t> προορισμού </a:t>
            </a:r>
            <a:r>
              <a:rPr lang="en-US" sz="2900" b="0" dirty="0" smtClean="0"/>
              <a:t>vs</a:t>
            </a:r>
            <a:r>
              <a:rPr lang="el-GR" sz="2900" b="0" dirty="0" smtClean="0"/>
              <a:t> </a:t>
            </a:r>
            <a:r>
              <a:rPr lang="en-US" sz="2900" b="0" dirty="0" smtClean="0"/>
              <a:t>IP</a:t>
            </a:r>
            <a:r>
              <a:rPr lang="el-GR" sz="2900" b="0" dirty="0" smtClean="0"/>
              <a:t> </a:t>
            </a:r>
            <a:r>
              <a:rPr lang="el-GR" sz="2900" b="0" dirty="0"/>
              <a:t>επόμενου </a:t>
            </a:r>
            <a:r>
              <a:rPr lang="el-GR" sz="2900" b="0" dirty="0" smtClean="0"/>
              <a:t>άλματος</a:t>
            </a:r>
            <a:endParaRPr lang="en-GB" sz="29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l-GR" sz="2400" b="0" dirty="0" smtClean="0">
              <a:effectLst/>
            </a:endParaRPr>
          </a:p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Αντίθετα 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η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IP 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διεύθυνση του επόμενου άλματος</a:t>
            </a:r>
            <a:r>
              <a:rPr lang="en-US" sz="2400" dirty="0" smtClean="0">
                <a:effectLst/>
              </a:rPr>
              <a:t>:</a:t>
            </a:r>
            <a:r>
              <a:rPr lang="el-GR" sz="2400" dirty="0" smtClean="0">
                <a:effectLst/>
              </a:rPr>
              <a:t> </a:t>
            </a:r>
            <a:endParaRPr lang="en-US" sz="2400" dirty="0" smtClean="0">
              <a:effectLst/>
            </a:endParaRPr>
          </a:p>
          <a:p>
            <a:pPr>
              <a:defRPr/>
            </a:pPr>
            <a:r>
              <a:rPr lang="el-GR" sz="2400" dirty="0" smtClean="0"/>
              <a:t>δεν υπάρχει στην κεφαλίδα του αυτοδύναμου πακέτου</a:t>
            </a:r>
            <a:endParaRPr lang="el-GR" sz="2400" dirty="0" smtClean="0">
              <a:effectLst/>
            </a:endParaRPr>
          </a:p>
          <a:p>
            <a:pPr>
              <a:defRPr/>
            </a:pPr>
            <a:r>
              <a:rPr lang="el-GR" sz="2400" b="0" dirty="0" smtClean="0">
                <a:effectLst/>
              </a:rPr>
              <a:t>βρίσκεται με </a:t>
            </a:r>
            <a:r>
              <a:rPr lang="en-US" sz="2400" b="0" dirty="0" smtClean="0">
                <a:effectLst/>
              </a:rPr>
              <a:t>lookup </a:t>
            </a:r>
            <a:r>
              <a:rPr lang="el-GR" sz="2400" dirty="0"/>
              <a:t>σ</a:t>
            </a:r>
            <a:r>
              <a:rPr lang="el-GR" sz="2400" b="0" dirty="0" smtClean="0">
                <a:effectLst/>
              </a:rPr>
              <a:t>τον πίνακα δρομολόγησης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1" dirty="0" smtClean="0">
                <a:effectLst/>
              </a:rPr>
              <a:t>σε κάθε </a:t>
            </a:r>
            <a:r>
              <a:rPr lang="en-US" sz="2400" b="1" dirty="0" smtClean="0">
                <a:effectLst/>
              </a:rPr>
              <a:t>hop </a:t>
            </a:r>
            <a:r>
              <a:rPr lang="el-GR" sz="2400" b="0" dirty="0" smtClean="0">
                <a:effectLst/>
              </a:rPr>
              <a:t>κατά μήκος της διαδρομής από την αφετηρία στον προορισμό 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αφορά τους ενδιάμεσους προορισμούς και 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ανάγεται κάθε φορά σε φυσική διεύθυνση η οποία τοποθετείται στο πεδίο </a:t>
            </a:r>
            <a:r>
              <a:rPr lang="el-GR" sz="2400" b="1" dirty="0" smtClean="0">
                <a:effectLst/>
              </a:rPr>
              <a:t>διεύθυνση προορισμού του πλαισίου </a:t>
            </a:r>
            <a:r>
              <a:rPr lang="el-GR" sz="2400" b="0" dirty="0" smtClean="0">
                <a:effectLst/>
              </a:rPr>
              <a:t>που θα μεταφέρει το αυτοδύναμο πακέτο μέχρι το επόμενο άλμα ή τον τελικό προορισμό.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9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876474" y="1484784"/>
            <a:ext cx="7562948" cy="3600400"/>
            <a:chOff x="876474" y="1484784"/>
            <a:chExt cx="7562948" cy="3600400"/>
          </a:xfrm>
        </p:grpSpPr>
        <p:cxnSp>
          <p:nvCxnSpPr>
            <p:cNvPr id="2" name="Straight Connector 1"/>
            <p:cNvCxnSpPr>
              <a:endCxn id="6" idx="1"/>
            </p:cNvCxnSpPr>
            <p:nvPr/>
          </p:nvCxnSpPr>
          <p:spPr>
            <a:xfrm flipV="1">
              <a:off x="1345580" y="3266877"/>
              <a:ext cx="736928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>
              <a:stCxn id="8" idx="3"/>
            </p:cNvCxnSpPr>
            <p:nvPr/>
          </p:nvCxnSpPr>
          <p:spPr>
            <a:xfrm flipV="1">
              <a:off x="7241312" y="3260798"/>
              <a:ext cx="729004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3658" y="1484784"/>
              <a:ext cx="4536504" cy="36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74" y="2862065"/>
              <a:ext cx="938212" cy="809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3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2508" y="3086696"/>
              <a:ext cx="622300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3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1210" y="2855986"/>
              <a:ext cx="938212" cy="809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3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012" y="3080619"/>
              <a:ext cx="622300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Τίτλος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εικονικό </a:t>
            </a:r>
            <a:r>
              <a:rPr lang="el-GR" sz="3600" dirty="0" smtClean="0"/>
              <a:t>δίκτυο</a:t>
            </a:r>
            <a:endParaRPr lang="el-GR" sz="36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59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087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900" dirty="0"/>
              <a:t>προώθηση αυτοδύναμου πακέτου IP </a:t>
            </a:r>
            <a:r>
              <a:rPr lang="el-GR" sz="2900" b="0" dirty="0" smtClean="0"/>
              <a:t>(15/16)</a:t>
            </a:r>
            <a:r>
              <a:rPr lang="el-GR" sz="2900" b="0" dirty="0"/>
              <a:t/>
            </a:r>
            <a:br>
              <a:rPr lang="el-GR" sz="2900" b="0" dirty="0"/>
            </a:br>
            <a:r>
              <a:rPr lang="el-GR" sz="2900" b="0" dirty="0" smtClean="0"/>
              <a:t>επίδοση αυτοδύναμων πακέτων με βέλτιστη προσπάθεια</a:t>
            </a:r>
            <a:endParaRPr lang="el-GR" sz="2900" b="0" dirty="0"/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0">
              <a:buNone/>
            </a:pPr>
            <a:endParaRPr lang="el-GR" altLang="el-GR" sz="2400" dirty="0"/>
          </a:p>
          <a:p>
            <a:pPr marL="354013" indent="0">
              <a:buNone/>
            </a:pPr>
            <a:r>
              <a:rPr lang="el-GR" altLang="el-GR" sz="2400" b="0" dirty="0" smtClean="0">
                <a:effectLst/>
              </a:rPr>
              <a:t>Τα αυτοδύναμα πακέτα </a:t>
            </a:r>
            <a:r>
              <a:rPr lang="en-US" altLang="el-GR" sz="2400" b="0" dirty="0" smtClean="0">
                <a:effectLst/>
              </a:rPr>
              <a:t>IP</a:t>
            </a:r>
            <a:r>
              <a:rPr lang="el-GR" altLang="el-GR" sz="2400" b="0" dirty="0" smtClean="0">
                <a:effectLst/>
              </a:rPr>
              <a:t> μπορεί να χαθούν, να επαναληφθούν, να καθυστερήσουν, να επιδοθούν εκτός σειράς ή να επιδοθούν με αλλοιωμένα δεδομένα.</a:t>
            </a:r>
          </a:p>
          <a:p>
            <a:pPr marL="354013" indent="0">
              <a:buNone/>
            </a:pPr>
            <a:endParaRPr lang="el-GR" altLang="el-GR" sz="2400" b="0" dirty="0" smtClean="0">
              <a:effectLst/>
            </a:endParaRPr>
          </a:p>
          <a:p>
            <a:pPr>
              <a:defRPr/>
            </a:pPr>
            <a:r>
              <a:rPr lang="el-GR" sz="2400" dirty="0"/>
              <a:t>Επειδή το πρωτόκολλο </a:t>
            </a:r>
            <a:r>
              <a:rPr lang="en-US" sz="2400" dirty="0"/>
              <a:t>IP  </a:t>
            </a:r>
            <a:r>
              <a:rPr lang="el-GR" sz="2400" dirty="0"/>
              <a:t>δεν εγγυάται ότι θα μπορέσει να αντιμετωπίσει τα παραπάνω προβλήματα λέμε ότι εκτελεί </a:t>
            </a:r>
            <a:r>
              <a:rPr lang="el-GR" sz="2400" dirty="0">
                <a:solidFill>
                  <a:srgbClr val="820000"/>
                </a:solidFill>
              </a:rPr>
              <a:t>επίδοση με τη βέλτιστη προσπάθεια </a:t>
            </a:r>
            <a:r>
              <a:rPr lang="el-GR" sz="2400" dirty="0"/>
              <a:t>(</a:t>
            </a:r>
            <a:r>
              <a:rPr lang="en-US" sz="2400" dirty="0">
                <a:solidFill>
                  <a:srgbClr val="820000"/>
                </a:solidFill>
              </a:rPr>
              <a:t>best</a:t>
            </a:r>
            <a:r>
              <a:rPr lang="el-GR" sz="2400" dirty="0">
                <a:solidFill>
                  <a:srgbClr val="820000"/>
                </a:solidFill>
              </a:rPr>
              <a:t>-</a:t>
            </a:r>
            <a:r>
              <a:rPr lang="en-US" sz="2400" dirty="0">
                <a:solidFill>
                  <a:srgbClr val="820000"/>
                </a:solidFill>
              </a:rPr>
              <a:t> effort</a:t>
            </a:r>
            <a:r>
              <a:rPr lang="el-GR" sz="2400" dirty="0">
                <a:solidFill>
                  <a:srgbClr val="820000"/>
                </a:solidFill>
              </a:rPr>
              <a:t> </a:t>
            </a:r>
            <a:r>
              <a:rPr lang="el-GR" sz="2400" dirty="0" err="1">
                <a:solidFill>
                  <a:srgbClr val="004B82"/>
                </a:solidFill>
              </a:rPr>
              <a:t>Delivery</a:t>
            </a:r>
            <a:r>
              <a:rPr lang="el-GR" sz="2400" dirty="0" smtClean="0">
                <a:solidFill>
                  <a:srgbClr val="820000"/>
                </a:solidFill>
              </a:rPr>
              <a:t>). </a:t>
            </a:r>
            <a:endParaRPr lang="el-GR" sz="2400" dirty="0">
              <a:solidFill>
                <a:srgbClr val="820000"/>
              </a:solidFill>
            </a:endParaRPr>
          </a:p>
          <a:p>
            <a:pPr>
              <a:defRPr/>
            </a:pPr>
            <a:r>
              <a:rPr lang="el-GR" sz="2400" dirty="0"/>
              <a:t>Στην επίδοση </a:t>
            </a:r>
            <a:r>
              <a:rPr lang="el-GR" sz="2400" dirty="0" smtClean="0"/>
              <a:t>με </a:t>
            </a:r>
            <a:r>
              <a:rPr lang="el-GR" sz="2400" dirty="0"/>
              <a:t>τη βέλτιστη προσπάθεια, τα υψηλότερα επίπεδα λογισμικού πρωτοκόλλων πρέπει να χειρίζονται κάθε ένα από αυτά τα σφάλματα. </a:t>
            </a:r>
            <a:endParaRPr lang="en-GB" sz="2400" dirty="0"/>
          </a:p>
          <a:p>
            <a:pPr marL="354013" indent="0">
              <a:buNone/>
            </a:pPr>
            <a:endParaRPr lang="el-GR" altLang="el-GR" sz="2400" b="0" dirty="0" smtClean="0">
              <a:effectLst/>
            </a:endParaRPr>
          </a:p>
          <a:p>
            <a:endParaRPr lang="en-GB" altLang="el-GR" sz="2400" dirty="0" smtClean="0">
              <a:effectLst/>
            </a:endParaRPr>
          </a:p>
          <a:p>
            <a:endParaRPr lang="el-GR" altLang="el-GR" sz="2400" b="0" dirty="0" smtClean="0"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5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3600" dirty="0"/>
              <a:t>προώθηση αυτοδύναμου πακέτου IP </a:t>
            </a:r>
            <a:r>
              <a:rPr lang="el-GR" sz="3600" b="0" dirty="0" smtClean="0"/>
              <a:t>(16/16)</a:t>
            </a:r>
            <a:r>
              <a:rPr lang="el-GR" sz="3600" b="0" dirty="0"/>
              <a:t/>
            </a:r>
            <a:br>
              <a:rPr lang="el-GR" sz="3600" b="0" dirty="0"/>
            </a:br>
            <a:r>
              <a:rPr lang="el-GR" sz="3200" b="0" dirty="0"/>
              <a:t>σύνοψη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l-GR" sz="2400" b="0" dirty="0" smtClean="0">
                <a:effectLst/>
              </a:rPr>
              <a:t>Κάθε δρομολογητής κατά μήκος της διαδρομής από την αφετηρία στον προορισμό,  όταν λαμβάνει ένα </a:t>
            </a:r>
            <a:r>
              <a:rPr lang="en-US" sz="2400" b="0" dirty="0" smtClean="0">
                <a:effectLst/>
              </a:rPr>
              <a:t>IP</a:t>
            </a:r>
            <a:r>
              <a:rPr lang="el-GR" sz="2400" b="0" dirty="0" smtClean="0">
                <a:effectLst/>
              </a:rPr>
              <a:t> πακέτο:</a:t>
            </a:r>
            <a:endParaRPr lang="en-US" sz="2400" b="0" dirty="0" smtClean="0">
              <a:effectLst/>
            </a:endParaRPr>
          </a:p>
          <a:p>
            <a:pPr marL="457200" indent="-457200">
              <a:spcBef>
                <a:spcPts val="1500"/>
              </a:spcBef>
              <a:buFont typeface="+mj-lt"/>
              <a:buAutoNum type="arabicPeriod"/>
              <a:defRPr/>
            </a:pPr>
            <a:r>
              <a:rPr lang="el-GR" sz="2400" dirty="0"/>
              <a:t>εξάγει </a:t>
            </a:r>
            <a:r>
              <a:rPr lang="el-GR" sz="2400" dirty="0" smtClean="0"/>
              <a:t>τη διεύθυνση προορισμού</a:t>
            </a:r>
            <a:r>
              <a:rPr lang="en-US" sz="2400" dirty="0" smtClean="0"/>
              <a:t> </a:t>
            </a:r>
            <a:r>
              <a:rPr lang="el-GR" sz="2400" dirty="0" smtClean="0"/>
              <a:t> από την κεφαλίδα του</a:t>
            </a:r>
            <a:endParaRPr lang="el-GR" sz="2400" dirty="0"/>
          </a:p>
          <a:p>
            <a:pPr marL="457200" indent="-457200">
              <a:spcBef>
                <a:spcPts val="1500"/>
              </a:spcBef>
              <a:buFont typeface="+mj-lt"/>
              <a:buAutoNum type="arabicPeriod"/>
              <a:defRPr/>
            </a:pPr>
            <a:r>
              <a:rPr lang="el-GR" sz="2400" dirty="0" smtClean="0"/>
              <a:t>προσδιορίζει τη διεύθυνση του δικτύου προορισμού</a:t>
            </a:r>
            <a:r>
              <a:rPr lang="en-US" sz="2400" dirty="0" smtClean="0"/>
              <a:t> (&amp;)</a:t>
            </a:r>
            <a:endParaRPr lang="el-GR" sz="2400" dirty="0" smtClean="0"/>
          </a:p>
          <a:p>
            <a:pPr marL="457200" indent="-457200">
              <a:spcBef>
                <a:spcPts val="1500"/>
              </a:spcBef>
              <a:buFont typeface="+mj-lt"/>
              <a:buAutoNum type="arabicPeriod"/>
              <a:defRPr/>
            </a:pPr>
            <a:r>
              <a:rPr lang="el-GR" sz="2400" dirty="0" smtClean="0"/>
              <a:t>προσδιορίζει τη διεύθυνση του επόμενου άλματος προς τον προορισμό (</a:t>
            </a:r>
            <a:r>
              <a:rPr lang="de-CH" sz="2400" dirty="0" err="1" smtClean="0"/>
              <a:t>lookup</a:t>
            </a:r>
            <a:r>
              <a:rPr lang="de-CH" sz="2400" dirty="0" smtClean="0"/>
              <a:t> </a:t>
            </a:r>
            <a:r>
              <a:rPr lang="el-GR" sz="2400" dirty="0" smtClean="0"/>
              <a:t>στον πίνακα δρομολόγησης)</a:t>
            </a:r>
            <a:endParaRPr lang="el-GR" sz="2400" b="1" dirty="0" smtClean="0"/>
          </a:p>
          <a:p>
            <a:pPr marL="457200" indent="-457200">
              <a:spcBef>
                <a:spcPts val="1500"/>
              </a:spcBef>
              <a:buFont typeface="+mj-lt"/>
              <a:buAutoNum type="arabicPeriod"/>
              <a:defRPr/>
            </a:pPr>
            <a:r>
              <a:rPr lang="el-GR" sz="2400" dirty="0" smtClean="0"/>
              <a:t>ανάγει </a:t>
            </a:r>
            <a:r>
              <a:rPr lang="el-GR" sz="2400" dirty="0"/>
              <a:t>την </a:t>
            </a:r>
            <a:r>
              <a:rPr lang="en-US" sz="2400" dirty="0"/>
              <a:t>IP </a:t>
            </a:r>
            <a:r>
              <a:rPr lang="el-GR" sz="2400" dirty="0" smtClean="0"/>
              <a:t>διεύθυνση του </a:t>
            </a:r>
            <a:r>
              <a:rPr lang="el-GR" sz="2400" dirty="0"/>
              <a:t>επόμενου άλματος σε φυσική διεύθυνση </a:t>
            </a:r>
            <a:r>
              <a:rPr lang="el-GR" sz="2400" dirty="0" smtClean="0"/>
              <a:t>(πίνακας </a:t>
            </a:r>
            <a:r>
              <a:rPr lang="en-US" sz="2400" dirty="0"/>
              <a:t>ARP </a:t>
            </a:r>
            <a:r>
              <a:rPr lang="el-GR" sz="2400" dirty="0" smtClean="0"/>
              <a:t>/ πρωτόκολλο  </a:t>
            </a:r>
            <a:r>
              <a:rPr lang="en-US" sz="2400" dirty="0"/>
              <a:t>ARP)</a:t>
            </a:r>
            <a:endParaRPr lang="el-GR" sz="2400" dirty="0"/>
          </a:p>
          <a:p>
            <a:pPr marL="457200" indent="-457200">
              <a:spcBef>
                <a:spcPts val="1500"/>
              </a:spcBef>
              <a:buFont typeface="+mj-lt"/>
              <a:buAutoNum type="arabicPeriod"/>
              <a:defRPr/>
            </a:pPr>
            <a:r>
              <a:rPr lang="el-GR" sz="2400" dirty="0" smtClean="0"/>
              <a:t>δημιουργεί  κατάλληλο πλαίσιο στο οποίο </a:t>
            </a:r>
            <a:r>
              <a:rPr lang="el-GR" sz="2400" dirty="0"/>
              <a:t>ε</a:t>
            </a:r>
            <a:r>
              <a:rPr lang="el-GR" sz="2400" dirty="0" smtClean="0"/>
              <a:t>νθυλακώνει </a:t>
            </a:r>
            <a:r>
              <a:rPr lang="el-GR" sz="2400" dirty="0"/>
              <a:t>το </a:t>
            </a:r>
            <a:r>
              <a:rPr lang="el-GR" sz="2400" dirty="0" smtClean="0"/>
              <a:t>αυτοδύναμο πακέτο και </a:t>
            </a:r>
            <a:r>
              <a:rPr lang="el-GR" sz="2400" dirty="0"/>
              <a:t>το προωθεί στο επόμενο άλμα μέσω του κατάλληλου φυσικού </a:t>
            </a:r>
            <a:r>
              <a:rPr lang="el-GR" sz="2400" dirty="0" smtClean="0"/>
              <a:t>δικτύου 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1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Χρήσιμη ορολογία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ασυνδεσμική</a:t>
            </a:r>
            <a:r>
              <a:rPr lang="el-GR" sz="2400" b="1" dirty="0" smtClean="0">
                <a:effectLst/>
              </a:rPr>
              <a:t> 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υπηρεσία</a:t>
            </a:r>
            <a:r>
              <a:rPr lang="el-GR" sz="2400" b="0" dirty="0" smtClean="0">
                <a:effectLst/>
              </a:rPr>
              <a:t>: </a:t>
            </a:r>
          </a:p>
          <a:p>
            <a:pPr marL="354013" indent="0">
              <a:spcBef>
                <a:spcPts val="0"/>
              </a:spcBef>
              <a:buNone/>
              <a:defRPr/>
            </a:pPr>
            <a:r>
              <a:rPr lang="el-GR" sz="2400" b="0" dirty="0" smtClean="0">
                <a:effectLst/>
              </a:rPr>
              <a:t>κάθε πακέτο ταξιδεύει ανεξάρτητα,  με τη διεύθυνση του παραλήπτη στην επικεφαλίδα</a:t>
            </a:r>
            <a:r>
              <a:rPr lang="en-US" sz="2400" b="0" dirty="0" smtClean="0">
                <a:effectLst/>
              </a:rPr>
              <a:t>. </a:t>
            </a:r>
            <a:r>
              <a:rPr lang="el-GR" sz="2400" dirty="0" smtClean="0"/>
              <a:t>Δεν απαιτείται εγκατάσταση σύνδεσης. </a:t>
            </a:r>
            <a:r>
              <a:rPr lang="el-GR" sz="2400" b="0" dirty="0" smtClean="0">
                <a:effectLst/>
              </a:rPr>
              <a:t>Παράδειγμα η βασική υπηρεσία επίδοσης πακέτων </a:t>
            </a:r>
            <a:r>
              <a:rPr lang="en-US" sz="2400" b="0" dirty="0" smtClean="0">
                <a:effectLst/>
              </a:rPr>
              <a:t>IP</a:t>
            </a:r>
            <a:r>
              <a:rPr lang="el-GR" sz="2400" b="0" dirty="0" smtClean="0">
                <a:effectLst/>
              </a:rPr>
              <a:t>, στην οποία κάθε πακέτο ταξιδεύει ανεξάρτητα και περιέχει πληροφορίες οι οποίες προσδιορίζουν τον τελικό προορισμό (χρήστη).</a:t>
            </a:r>
            <a:endParaRPr lang="en-GB" sz="2400" b="0" dirty="0" smtClean="0">
              <a:effectLst/>
            </a:endParaRPr>
          </a:p>
          <a:p>
            <a:pPr>
              <a:spcBef>
                <a:spcPts val="2000"/>
              </a:spcBef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συνδεσμική υπηρεσία</a:t>
            </a:r>
            <a:r>
              <a:rPr lang="el-GR" sz="2400" b="0" dirty="0" smtClean="0">
                <a:effectLst/>
              </a:rPr>
              <a:t>: </a:t>
            </a:r>
          </a:p>
          <a:p>
            <a:pPr marL="354013" indent="0">
              <a:spcBef>
                <a:spcPts val="0"/>
              </a:spcBef>
              <a:buNone/>
              <a:defRPr/>
            </a:pPr>
            <a:r>
              <a:rPr lang="el-GR" sz="2400" b="0" dirty="0" smtClean="0">
                <a:effectLst/>
              </a:rPr>
              <a:t>όλα τα πακέτα ταξιδεύουν σε συγκεκριμένη διαδρομή που «εγκαθίσταται» πριν την έναρξη της μετάδοσης. Παράδειγμα, η αξιόπιστη συνδεσμική υπηρεσία του </a:t>
            </a:r>
            <a:r>
              <a:rPr lang="en-US" sz="2400" b="0" dirty="0" smtClean="0">
                <a:effectLst/>
              </a:rPr>
              <a:t>TCP</a:t>
            </a:r>
            <a:r>
              <a:rPr lang="el-GR" sz="2400" b="0" dirty="0" smtClean="0">
                <a:effectLst/>
              </a:rPr>
              <a:t> που χρησιμοποιεί την υποκείμενη ασυνδεσμική υπηρεσία του </a:t>
            </a:r>
            <a:r>
              <a:rPr lang="en-US" sz="2400" b="0" dirty="0" smtClean="0">
                <a:effectLst/>
              </a:rPr>
              <a:t>IP</a:t>
            </a:r>
            <a:r>
              <a:rPr lang="el-GR" sz="2400" b="0" dirty="0" smtClean="0">
                <a:effectLst/>
              </a:rPr>
              <a:t> 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2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Χρήσιμη ορολογία</a:t>
            </a:r>
            <a:endParaRPr lang="el-GR" sz="3600" dirty="0" smtClean="0"/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  <a:effectLst/>
              </a:rPr>
              <a:t>Εικονικό πακέτο </a:t>
            </a:r>
            <a:r>
              <a:rPr lang="en-US" sz="2400" b="1" dirty="0" smtClean="0">
                <a:solidFill>
                  <a:srgbClr val="820000"/>
                </a:solidFill>
                <a:effectLst/>
              </a:rPr>
              <a:t>(virtual packet)</a:t>
            </a: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  <a:endParaRPr lang="en-US" sz="2400" b="1" dirty="0" smtClean="0">
              <a:solidFill>
                <a:srgbClr val="820000"/>
              </a:solidFill>
              <a:effectLst/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Πακέτο Διαδικτύου</a:t>
            </a:r>
            <a:endParaRPr lang="en-US" sz="2400" b="1" dirty="0" smtClean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  <a:endParaRPr lang="el-GR" sz="2400" b="1" dirty="0" smtClean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Πακέτο </a:t>
            </a:r>
            <a:r>
              <a:rPr lang="en-US" sz="2400" b="1" dirty="0" smtClean="0">
                <a:solidFill>
                  <a:srgbClr val="820000"/>
                </a:solidFill>
              </a:rPr>
              <a:t>IP</a:t>
            </a: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  <a:endParaRPr lang="el-GR" sz="2400" b="1" dirty="0" smtClean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Πακέτο δεδομένων </a:t>
            </a:r>
            <a:r>
              <a:rPr lang="en-US" sz="2400" b="1" dirty="0" smtClean="0">
                <a:solidFill>
                  <a:srgbClr val="820000"/>
                </a:solidFill>
              </a:rPr>
              <a:t>IP</a:t>
            </a: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  <a:endParaRPr lang="en-US" sz="2400" b="1" dirty="0" smtClean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Αυτοδύναμο πακέτο </a:t>
            </a:r>
            <a:r>
              <a:rPr lang="en-US" sz="2400" b="1" smtClean="0">
                <a:solidFill>
                  <a:srgbClr val="820000"/>
                </a:solidFill>
              </a:rPr>
              <a:t>(IP datagram</a:t>
            </a:r>
            <a:r>
              <a:rPr lang="en-US" sz="2400" b="1" dirty="0" smtClean="0">
                <a:solidFill>
                  <a:srgbClr val="820000"/>
                </a:solidFill>
              </a:rPr>
              <a:t>)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601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Άσκηση: Σενάριο </a:t>
            </a:r>
            <a:r>
              <a:rPr lang="el-GR" sz="3600" dirty="0"/>
              <a:t>επικοινωνίας </a:t>
            </a:r>
            <a:endParaRPr lang="en-GB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28945" y="90872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l-GR" sz="2600" b="1" dirty="0" smtClean="0">
              <a:solidFill>
                <a:srgbClr val="004B82"/>
              </a:solidFill>
            </a:endParaRPr>
          </a:p>
          <a:p>
            <a:pPr marL="0" indent="0">
              <a:buNone/>
              <a:defRPr/>
            </a:pPr>
            <a:endParaRPr lang="el-GR" sz="2600" b="1" dirty="0">
              <a:solidFill>
                <a:srgbClr val="004B82"/>
              </a:solidFill>
            </a:endParaRPr>
          </a:p>
          <a:p>
            <a:pPr marL="0" indent="0">
              <a:buNone/>
              <a:defRPr/>
            </a:pPr>
            <a:endParaRPr lang="el-GR" sz="2600" b="1" dirty="0" smtClean="0">
              <a:solidFill>
                <a:srgbClr val="004B82"/>
              </a:solidFill>
            </a:endParaRPr>
          </a:p>
          <a:p>
            <a:pPr marL="0" indent="0">
              <a:buNone/>
              <a:defRPr/>
            </a:pPr>
            <a:r>
              <a:rPr lang="el-GR" sz="2600" b="1" dirty="0" smtClean="0">
                <a:solidFill>
                  <a:srgbClr val="004B82"/>
                </a:solidFill>
              </a:rPr>
              <a:t>Προώθηση πακέτων μεταξύ δικτύων συνδεδεμένων στον ίδιο </a:t>
            </a:r>
            <a:r>
              <a:rPr lang="el-GR" sz="2400" b="1" dirty="0" smtClean="0">
                <a:solidFill>
                  <a:srgbClr val="004B82"/>
                </a:solidFill>
              </a:rPr>
              <a:t>δρομολογητή</a:t>
            </a:r>
            <a:r>
              <a:rPr lang="el-GR" sz="2600" b="1" dirty="0" smtClean="0">
                <a:solidFill>
                  <a:srgbClr val="004B82"/>
                </a:solidFill>
              </a:rPr>
              <a:t> 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Σενάριο </a:t>
            </a:r>
            <a:r>
              <a:rPr lang="el-GR" sz="3600" dirty="0"/>
              <a:t>επικοινωνίας </a:t>
            </a:r>
            <a:r>
              <a:rPr lang="de-CH" sz="3600" dirty="0" smtClean="0"/>
              <a:t>PC0 – PC3 </a:t>
            </a:r>
            <a:r>
              <a:rPr lang="el-GR" sz="3600" b="0" dirty="0" smtClean="0"/>
              <a:t>(1/3)</a:t>
            </a:r>
            <a:endParaRPr lang="en-GB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13459" y="977043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dirty="0" smtClean="0"/>
              <a:t>Στο </a:t>
            </a:r>
            <a:r>
              <a:rPr lang="el-GR" sz="2400" dirty="0"/>
              <a:t>παρακάτω σχήμα διακρίνουμε δύο τοπικά δίκτυα </a:t>
            </a:r>
            <a:r>
              <a:rPr lang="en-US" sz="2400" dirty="0"/>
              <a:t>195.10.10.0/24 </a:t>
            </a:r>
            <a:r>
              <a:rPr lang="el-GR" sz="2400" dirty="0"/>
              <a:t> (</a:t>
            </a:r>
            <a:r>
              <a:rPr lang="en-US" sz="2400" dirty="0"/>
              <a:t>Lan1) &amp; 195.10.20.0/24 </a:t>
            </a:r>
            <a:r>
              <a:rPr lang="el-GR" sz="2400" dirty="0"/>
              <a:t>(</a:t>
            </a:r>
            <a:r>
              <a:rPr lang="en-US" sz="2400" dirty="0"/>
              <a:t>Lan2) </a:t>
            </a:r>
            <a:r>
              <a:rPr lang="el-GR" sz="2400" dirty="0"/>
              <a:t>βασισμένα σε </a:t>
            </a:r>
            <a:r>
              <a:rPr lang="el-GR" sz="2400" dirty="0" err="1"/>
              <a:t>μεταγωγείς</a:t>
            </a:r>
            <a:r>
              <a:rPr lang="el-GR" sz="2400" dirty="0"/>
              <a:t> </a:t>
            </a:r>
            <a:r>
              <a:rPr lang="en-US" sz="2400" dirty="0" err="1"/>
              <a:t>ethernet</a:t>
            </a:r>
            <a:r>
              <a:rPr lang="en-US" sz="2400" dirty="0"/>
              <a:t>  </a:t>
            </a:r>
            <a:r>
              <a:rPr lang="el-GR" sz="2400" dirty="0"/>
              <a:t>τα οποία διασυνδέονται με δρομολογητή </a:t>
            </a:r>
          </a:p>
          <a:p>
            <a:pPr marL="0" indent="0">
              <a:buNone/>
              <a:defRPr/>
            </a:pPr>
            <a:endParaRPr lang="el-GR" sz="1200" dirty="0" smtClean="0"/>
          </a:p>
          <a:p>
            <a:pPr marL="0" indent="0">
              <a:buNone/>
              <a:defRPr/>
            </a:pPr>
            <a:endParaRPr lang="en-US" sz="1200" dirty="0" smtClean="0"/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endParaRPr lang="en-US" sz="1200" dirty="0" smtClean="0"/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1" y="2564904"/>
            <a:ext cx="7671648" cy="349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Σ</a:t>
            </a:r>
            <a:r>
              <a:rPr lang="el-GR" sz="3600" dirty="0" smtClean="0"/>
              <a:t>ενάριο </a:t>
            </a:r>
            <a:r>
              <a:rPr lang="el-GR" sz="3600" dirty="0"/>
              <a:t>επικοινωνίας </a:t>
            </a:r>
            <a:r>
              <a:rPr lang="de-CH" sz="3600" dirty="0"/>
              <a:t>PC0 – PC3 </a:t>
            </a:r>
            <a:r>
              <a:rPr lang="el-GR" sz="3600" b="0" dirty="0" smtClean="0"/>
              <a:t>(2/3)</a:t>
            </a:r>
            <a:endParaRPr lang="en-GB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l-GR" sz="2000" dirty="0"/>
              <a:t>Το λογισμικό επιπέδου εφαρμογών (5</a:t>
            </a:r>
            <a:r>
              <a:rPr lang="el-GR" sz="2000" baseline="30000" dirty="0"/>
              <a:t>ου</a:t>
            </a:r>
            <a:r>
              <a:rPr lang="el-GR" sz="2000" dirty="0"/>
              <a:t> επιπέδου) του </a:t>
            </a:r>
            <a:r>
              <a:rPr lang="en-US" sz="2000" dirty="0"/>
              <a:t>PC0 </a:t>
            </a:r>
            <a:r>
              <a:rPr lang="el-GR" sz="2000" dirty="0"/>
              <a:t>παραδίδει  στο λογισμικό </a:t>
            </a:r>
            <a:r>
              <a:rPr lang="en-US" sz="2000" dirty="0"/>
              <a:t>IP </a:t>
            </a:r>
            <a:r>
              <a:rPr lang="el-GR" sz="2000" dirty="0"/>
              <a:t>ένα πακέτο για μετάδοση με διεύθυνση προορισμού  </a:t>
            </a:r>
            <a:r>
              <a:rPr lang="el-GR" sz="2000" dirty="0" smtClean="0"/>
              <a:t>195.10.20.3 </a:t>
            </a:r>
            <a:r>
              <a:rPr lang="en-US" sz="2000" dirty="0" smtClean="0"/>
              <a:t> </a:t>
            </a:r>
            <a:r>
              <a:rPr lang="en-US" sz="2000" dirty="0"/>
              <a:t>(IP </a:t>
            </a:r>
            <a:r>
              <a:rPr lang="el-GR" sz="2000" dirty="0"/>
              <a:t>του </a:t>
            </a:r>
            <a:r>
              <a:rPr lang="en-US" sz="2000" dirty="0" smtClean="0"/>
              <a:t>PC</a:t>
            </a:r>
            <a:r>
              <a:rPr lang="el-GR" sz="2000" dirty="0" smtClean="0"/>
              <a:t>3)</a:t>
            </a:r>
            <a:endParaRPr lang="el-GR" sz="2000" dirty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l-GR" sz="2000" dirty="0"/>
              <a:t>Το λογισμικό </a:t>
            </a:r>
            <a:r>
              <a:rPr lang="en-US" sz="2000" dirty="0"/>
              <a:t>IP </a:t>
            </a:r>
            <a:r>
              <a:rPr lang="el-GR" sz="2000" dirty="0"/>
              <a:t>του </a:t>
            </a:r>
            <a:r>
              <a:rPr lang="en-US" sz="2000" dirty="0"/>
              <a:t>PC0</a:t>
            </a:r>
            <a:r>
              <a:rPr lang="el-GR" sz="2000" dirty="0"/>
              <a:t>  εξετάζει τη διεύθυνση προορισμού </a:t>
            </a:r>
            <a:r>
              <a:rPr lang="el-GR" sz="2000" dirty="0" smtClean="0"/>
              <a:t>195.10.20.3 </a:t>
            </a:r>
            <a:r>
              <a:rPr lang="el-GR" sz="2000" dirty="0"/>
              <a:t>και βλέπει  ότι αυτή </a:t>
            </a:r>
            <a:r>
              <a:rPr lang="el-GR" sz="2000" dirty="0" smtClean="0"/>
              <a:t>ΔΕΝ βρίσκεται </a:t>
            </a:r>
            <a:r>
              <a:rPr lang="el-GR" sz="2000" dirty="0"/>
              <a:t>στο δίκτυό του (διεύθυνση προορισμού </a:t>
            </a:r>
            <a:r>
              <a:rPr lang="en-US" sz="2000" dirty="0"/>
              <a:t>&amp; </a:t>
            </a:r>
            <a:r>
              <a:rPr lang="el-GR" sz="2000" dirty="0"/>
              <a:t>μάσκα διεύθυνσης </a:t>
            </a:r>
            <a:r>
              <a:rPr lang="en-US" sz="2000" dirty="0"/>
              <a:t>PC0</a:t>
            </a:r>
            <a:r>
              <a:rPr lang="el-GR" sz="2000" dirty="0"/>
              <a:t> </a:t>
            </a:r>
            <a:r>
              <a:rPr lang="el-GR" sz="2000" dirty="0" smtClean="0"/>
              <a:t>≠ </a:t>
            </a:r>
            <a:r>
              <a:rPr lang="el-GR" sz="2000" dirty="0"/>
              <a:t>διεύθυνση </a:t>
            </a:r>
            <a:r>
              <a:rPr lang="en-US" sz="2000" dirty="0"/>
              <a:t>PC0 &amp; </a:t>
            </a:r>
            <a:r>
              <a:rPr lang="el-GR" sz="2000" dirty="0"/>
              <a:t>μάσκα διεύθυνσης </a:t>
            </a:r>
            <a:r>
              <a:rPr lang="en-US" sz="2000" dirty="0"/>
              <a:t>PC0</a:t>
            </a:r>
            <a:r>
              <a:rPr lang="el-GR" sz="2000" dirty="0"/>
              <a:t>)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l-GR" sz="2000" dirty="0"/>
              <a:t>Το λογισμικό </a:t>
            </a:r>
            <a:r>
              <a:rPr lang="en-US" sz="2000" dirty="0"/>
              <a:t>IP </a:t>
            </a:r>
            <a:r>
              <a:rPr lang="el-GR" sz="2000" dirty="0"/>
              <a:t>του </a:t>
            </a:r>
            <a:r>
              <a:rPr lang="en-US" sz="2000" dirty="0"/>
              <a:t>PC0</a:t>
            </a:r>
            <a:r>
              <a:rPr lang="el-GR" sz="2000" dirty="0"/>
              <a:t> </a:t>
            </a:r>
            <a:r>
              <a:rPr lang="el-GR" sz="2000" dirty="0" smtClean="0"/>
              <a:t>γνωρίζει </a:t>
            </a:r>
            <a:r>
              <a:rPr lang="el-GR" sz="2000" dirty="0"/>
              <a:t>ότι πρέπει να στείλει όλη την κίνηση που βγαίνει εκτός του δικτύου </a:t>
            </a:r>
            <a:r>
              <a:rPr lang="el-GR" sz="2000" dirty="0" smtClean="0"/>
              <a:t>του στον </a:t>
            </a:r>
            <a:r>
              <a:rPr lang="el-GR" sz="2000" dirty="0"/>
              <a:t>δρομολογητή που έχει οριστεί ως προεπιλεγμένη πύλη (</a:t>
            </a:r>
            <a:r>
              <a:rPr lang="en-US" sz="2000" dirty="0"/>
              <a:t>default gateway</a:t>
            </a:r>
            <a:r>
              <a:rPr lang="en-US" sz="2000" dirty="0" smtClean="0"/>
              <a:t>)</a:t>
            </a:r>
            <a:r>
              <a:rPr lang="el-GR" sz="2000" dirty="0" smtClean="0"/>
              <a:t>, δηλαδή στον δρομολογητή </a:t>
            </a:r>
            <a:r>
              <a:rPr lang="en-US" sz="2000" dirty="0" smtClean="0"/>
              <a:t>router0</a:t>
            </a:r>
            <a:r>
              <a:rPr lang="el-GR" sz="2000" dirty="0" smtClean="0"/>
              <a:t> και συγκεκριμένα στη διασύνδεσή του με το </a:t>
            </a:r>
            <a:r>
              <a:rPr lang="en-US" sz="2000" dirty="0" smtClean="0"/>
              <a:t>LAN1 (195.10.10.1) </a:t>
            </a:r>
            <a:endParaRPr lang="en-US" sz="2000" dirty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l-GR" sz="2000" dirty="0" smtClean="0"/>
              <a:t>Με τη βοήθεια του πρωτοκόλλου </a:t>
            </a:r>
            <a:r>
              <a:rPr lang="en-US" sz="2000" dirty="0" smtClean="0"/>
              <a:t>ARP </a:t>
            </a:r>
            <a:r>
              <a:rPr lang="el-GR" sz="2000" dirty="0" smtClean="0"/>
              <a:t>θα γίνει αναγωγή  της </a:t>
            </a:r>
            <a:r>
              <a:rPr lang="en-US" sz="2000" dirty="0" smtClean="0"/>
              <a:t>IP </a:t>
            </a:r>
            <a:r>
              <a:rPr lang="el-GR" sz="2000" dirty="0" smtClean="0"/>
              <a:t>διεύθυνσης</a:t>
            </a:r>
            <a:r>
              <a:rPr lang="en-US" sz="2000" dirty="0"/>
              <a:t> 195.10.10.1</a:t>
            </a:r>
            <a:r>
              <a:rPr lang="el-GR" sz="2000" dirty="0" smtClean="0"/>
              <a:t> σε φυσική διεύθυνση.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l-GR" sz="2000" dirty="0" smtClean="0"/>
              <a:t>Το </a:t>
            </a:r>
            <a:r>
              <a:rPr lang="el-GR" sz="2000" dirty="0"/>
              <a:t>λογισμικό </a:t>
            </a:r>
            <a:r>
              <a:rPr lang="en-US" sz="2000" dirty="0"/>
              <a:t>IP </a:t>
            </a:r>
            <a:r>
              <a:rPr lang="el-GR" sz="2000" dirty="0"/>
              <a:t>του </a:t>
            </a:r>
            <a:r>
              <a:rPr lang="en-US" sz="2000" dirty="0" smtClean="0"/>
              <a:t>PC0</a:t>
            </a:r>
            <a:r>
              <a:rPr lang="el-GR" sz="2000" dirty="0" smtClean="0"/>
              <a:t> </a:t>
            </a:r>
            <a:r>
              <a:rPr lang="el-GR" sz="2000" dirty="0"/>
              <a:t>μπορεί πλέον να δημιουργήσει το κατάλληλο πλαίσιο  στο οποίο θα ενθυλακώσει το </a:t>
            </a:r>
            <a:r>
              <a:rPr lang="en-US" sz="2000" dirty="0"/>
              <a:t>IP </a:t>
            </a:r>
            <a:r>
              <a:rPr lang="el-GR" sz="2000" dirty="0"/>
              <a:t>πακέτο</a:t>
            </a:r>
            <a:r>
              <a:rPr lang="en-US" sz="2000" dirty="0"/>
              <a:t> </a:t>
            </a:r>
            <a:r>
              <a:rPr lang="el-GR" sz="2000" dirty="0"/>
              <a:t>για να κινηθεί στο φυσικό δίκτυο μέχρι </a:t>
            </a:r>
            <a:r>
              <a:rPr lang="el-GR" sz="2000" dirty="0" smtClean="0"/>
              <a:t>τον δρομολογητή </a:t>
            </a:r>
            <a:r>
              <a:rPr lang="en-US" sz="2000" dirty="0" smtClean="0"/>
              <a:t>router0</a:t>
            </a:r>
            <a:r>
              <a:rPr lang="el-GR" sz="2000" dirty="0" smtClean="0"/>
              <a:t>.</a:t>
            </a: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0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Σ</a:t>
            </a:r>
            <a:r>
              <a:rPr lang="el-GR" sz="3600" dirty="0" smtClean="0"/>
              <a:t>ενάριο επικοινωνίας</a:t>
            </a:r>
            <a:r>
              <a:rPr lang="en-US" sz="3600" dirty="0" smtClean="0"/>
              <a:t> </a:t>
            </a:r>
            <a:r>
              <a:rPr lang="de-CH" sz="3600"/>
              <a:t>PC0 – PC3 </a:t>
            </a:r>
            <a:r>
              <a:rPr lang="el-GR" sz="3600" b="0" smtClean="0"/>
              <a:t>(</a:t>
            </a:r>
            <a:r>
              <a:rPr lang="el-GR" sz="3600" b="0" dirty="0" smtClean="0"/>
              <a:t>3/3)</a:t>
            </a:r>
            <a:endParaRPr lang="en-GB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l-GR" sz="2000" dirty="0"/>
              <a:t>Η κάρτα δικτύου του δρομολογητή (που τον </a:t>
            </a:r>
            <a:r>
              <a:rPr lang="el-GR" sz="2000" dirty="0" err="1"/>
              <a:t>διασυνδέει</a:t>
            </a:r>
            <a:r>
              <a:rPr lang="el-GR" sz="2000" dirty="0"/>
              <a:t> στο </a:t>
            </a:r>
            <a:r>
              <a:rPr lang="en-US" sz="2000" dirty="0"/>
              <a:t>LAN1) </a:t>
            </a:r>
            <a:r>
              <a:rPr lang="el-GR" sz="2000" dirty="0"/>
              <a:t>λαμβάνει το πλαίσιο  και παραδίδει τα ενθυλακωμένα δεδομένα της εφαρμογής στο λογισμικό </a:t>
            </a:r>
            <a:r>
              <a:rPr lang="en-US" sz="2000" dirty="0"/>
              <a:t>IP </a:t>
            </a:r>
            <a:r>
              <a:rPr lang="el-GR" sz="2000" dirty="0"/>
              <a:t>του δρομολογητή.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l-GR" sz="2000" dirty="0" smtClean="0"/>
              <a:t>Το </a:t>
            </a:r>
            <a:r>
              <a:rPr lang="el-GR" sz="2000" dirty="0"/>
              <a:t>λογισμικό </a:t>
            </a:r>
            <a:r>
              <a:rPr lang="en-US" sz="2000" dirty="0"/>
              <a:t>IP </a:t>
            </a:r>
            <a:r>
              <a:rPr lang="el-GR" sz="2000" dirty="0"/>
              <a:t>του δρομολογητή</a:t>
            </a:r>
            <a:r>
              <a:rPr lang="el-GR" sz="2000" dirty="0" smtClean="0"/>
              <a:t> </a:t>
            </a:r>
            <a:r>
              <a:rPr lang="en-US" sz="2000" dirty="0" smtClean="0"/>
              <a:t>router0</a:t>
            </a:r>
            <a:r>
              <a:rPr lang="el-GR" sz="2000" dirty="0" smtClean="0"/>
              <a:t>,  ο </a:t>
            </a:r>
            <a:r>
              <a:rPr lang="el-GR" sz="2000" dirty="0"/>
              <a:t>οποίος ανήκει και στα δύο </a:t>
            </a:r>
            <a:r>
              <a:rPr lang="en-US" sz="2000" dirty="0" smtClean="0"/>
              <a:t>LAN</a:t>
            </a:r>
            <a:r>
              <a:rPr lang="el-GR" sz="2000" dirty="0" smtClean="0"/>
              <a:t>, εξετάζει </a:t>
            </a:r>
            <a:r>
              <a:rPr lang="el-GR" sz="2000" dirty="0"/>
              <a:t>τη διεύθυνση προορισμού 195.10.20.3 και βλέπει  ότι αυτή </a:t>
            </a:r>
            <a:r>
              <a:rPr lang="el-GR" sz="2000" dirty="0" smtClean="0"/>
              <a:t>βρίσκεται </a:t>
            </a:r>
            <a:r>
              <a:rPr lang="el-GR" sz="2000" dirty="0"/>
              <a:t>στο </a:t>
            </a:r>
            <a:r>
              <a:rPr lang="el-GR" sz="2000" dirty="0" smtClean="0"/>
              <a:t>ίδιο δίκτυο </a:t>
            </a:r>
            <a:r>
              <a:rPr lang="en-US" sz="2000" dirty="0" smtClean="0"/>
              <a:t>LAN2</a:t>
            </a:r>
            <a:r>
              <a:rPr lang="el-GR" sz="2000" dirty="0" smtClean="0"/>
              <a:t>  με αυτόν  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l-GR" sz="2000" dirty="0" smtClean="0"/>
              <a:t>Με </a:t>
            </a:r>
            <a:r>
              <a:rPr lang="el-GR" sz="2000" dirty="0"/>
              <a:t>τη βοήθεια του πρωτοκόλλου </a:t>
            </a:r>
            <a:r>
              <a:rPr lang="en-US" sz="2000" dirty="0"/>
              <a:t>ARP </a:t>
            </a:r>
            <a:r>
              <a:rPr lang="el-GR" sz="2000" dirty="0"/>
              <a:t>θα γίνει αναγωγή </a:t>
            </a:r>
            <a:r>
              <a:rPr lang="el-GR" sz="2000" dirty="0" smtClean="0"/>
              <a:t> </a:t>
            </a:r>
            <a:r>
              <a:rPr lang="el-GR" sz="2000" dirty="0"/>
              <a:t>της </a:t>
            </a:r>
            <a:r>
              <a:rPr lang="en-US" sz="2000" dirty="0" smtClean="0"/>
              <a:t>IP</a:t>
            </a:r>
            <a:r>
              <a:rPr lang="el-GR" sz="2000" dirty="0" smtClean="0"/>
              <a:t> διεύθυνσης </a:t>
            </a:r>
            <a:r>
              <a:rPr lang="el-GR" sz="2000" dirty="0"/>
              <a:t>195.10.20.3 </a:t>
            </a:r>
            <a:r>
              <a:rPr lang="el-GR" sz="2000" dirty="0" smtClean="0"/>
              <a:t> σε </a:t>
            </a:r>
            <a:r>
              <a:rPr lang="el-GR" sz="2000" dirty="0"/>
              <a:t>φυσική διεύθυνση. </a:t>
            </a:r>
            <a:endParaRPr lang="el-GR" sz="2000" dirty="0" smtClean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l-GR" sz="2000" dirty="0"/>
              <a:t>Το λογισμικό </a:t>
            </a:r>
            <a:r>
              <a:rPr lang="en-US" sz="2000" dirty="0"/>
              <a:t>IP </a:t>
            </a:r>
            <a:r>
              <a:rPr lang="el-GR" sz="2000" dirty="0"/>
              <a:t>του </a:t>
            </a:r>
            <a:r>
              <a:rPr lang="el-GR" sz="2000" dirty="0" smtClean="0"/>
              <a:t>δρομολογητή  </a:t>
            </a:r>
            <a:r>
              <a:rPr lang="el-GR" sz="2000" dirty="0"/>
              <a:t>μπορεί πλέον να δημιουργήσει το κατάλληλο πλαίσιο  στο οποίο θα ενθυλακώσει το </a:t>
            </a:r>
            <a:r>
              <a:rPr lang="en-US" sz="2000" dirty="0"/>
              <a:t>IP </a:t>
            </a:r>
            <a:r>
              <a:rPr lang="el-GR" sz="2000" dirty="0"/>
              <a:t>πακέτο</a:t>
            </a:r>
            <a:r>
              <a:rPr lang="en-US" sz="2000" dirty="0"/>
              <a:t> </a:t>
            </a:r>
            <a:r>
              <a:rPr lang="el-GR" sz="2000" dirty="0"/>
              <a:t>για να κινηθεί στο φυσικό δίκτυο μέχρι </a:t>
            </a:r>
            <a:r>
              <a:rPr lang="el-GR" sz="2000" dirty="0" smtClean="0"/>
              <a:t>το </a:t>
            </a:r>
            <a:r>
              <a:rPr lang="en-US" sz="2000" dirty="0" smtClean="0"/>
              <a:t>PC3.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n-US" sz="2000" dirty="0" smtClean="0"/>
              <a:t> </a:t>
            </a:r>
            <a:r>
              <a:rPr lang="el-GR" sz="2000" dirty="0"/>
              <a:t>Η κάρτα δικτύου του </a:t>
            </a:r>
            <a:r>
              <a:rPr lang="en-US" sz="2000" dirty="0"/>
              <a:t>PC3</a:t>
            </a:r>
            <a:r>
              <a:rPr lang="el-GR" sz="2000" dirty="0" smtClean="0"/>
              <a:t> λαμβάνει </a:t>
            </a:r>
            <a:r>
              <a:rPr lang="el-GR" sz="2000" dirty="0"/>
              <a:t>το πλαίσιο  και παραδίδει τα ενθυλακωμένα δεδομένα </a:t>
            </a:r>
            <a:r>
              <a:rPr lang="en-US" sz="2000" dirty="0" smtClean="0"/>
              <a:t> (IP </a:t>
            </a:r>
            <a:r>
              <a:rPr lang="el-GR" sz="2000" dirty="0" smtClean="0"/>
              <a:t>πακέτο ) στο </a:t>
            </a:r>
            <a:r>
              <a:rPr lang="el-GR" sz="2000" dirty="0"/>
              <a:t>λογισμικό </a:t>
            </a:r>
            <a:r>
              <a:rPr lang="en-US" sz="2000" dirty="0"/>
              <a:t>IP </a:t>
            </a:r>
            <a:r>
              <a:rPr lang="el-GR" sz="2000" dirty="0"/>
              <a:t>του </a:t>
            </a:r>
            <a:r>
              <a:rPr lang="en-US" sz="2000" dirty="0" smtClean="0"/>
              <a:t>PC3</a:t>
            </a:r>
            <a:r>
              <a:rPr lang="el-GR" sz="2000" dirty="0" smtClean="0"/>
              <a:t>.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r>
              <a:rPr lang="el-GR" sz="2000" dirty="0" smtClean="0"/>
              <a:t>Το </a:t>
            </a:r>
            <a:r>
              <a:rPr lang="el-GR" sz="2000" dirty="0"/>
              <a:t>λογισμικό </a:t>
            </a:r>
            <a:r>
              <a:rPr lang="en-US" sz="2000" dirty="0"/>
              <a:t>IP </a:t>
            </a:r>
            <a:r>
              <a:rPr lang="el-GR" sz="2000" dirty="0" smtClean="0"/>
              <a:t>του </a:t>
            </a:r>
            <a:r>
              <a:rPr lang="en-US" sz="2000" dirty="0"/>
              <a:t>PC3</a:t>
            </a:r>
            <a:r>
              <a:rPr lang="el-GR" sz="2000" dirty="0"/>
              <a:t> </a:t>
            </a:r>
            <a:r>
              <a:rPr lang="el-GR" sz="2000" dirty="0" smtClean="0"/>
              <a:t> παραδίδει τα δεδομένα στην εφαρμογή του </a:t>
            </a:r>
            <a:r>
              <a:rPr lang="en-US" sz="2000" dirty="0" smtClean="0"/>
              <a:t>PC3.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 startAt="6"/>
              <a:defRPr/>
            </a:pPr>
            <a:endParaRPr lang="en-US" sz="2000" dirty="0" smtClean="0"/>
          </a:p>
          <a:p>
            <a:pPr marL="228600" indent="-228600">
              <a:buFont typeface="+mj-lt"/>
              <a:buAutoNum type="arabicPeriod" startAt="6"/>
              <a:defRPr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6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Βιβλιογραφία</a:t>
            </a:r>
            <a:endParaRPr lang="en-GB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29200" y="980728"/>
            <a:ext cx="8229600" cy="5040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Δίκτυα και Διαδίκτυα Υπολογιστών και εφαρμογές τους στο </a:t>
            </a:r>
            <a:r>
              <a:rPr lang="en-US" sz="2400" dirty="0"/>
              <a:t>Internet</a:t>
            </a:r>
            <a:r>
              <a:rPr lang="el-GR" sz="2400" dirty="0"/>
              <a:t>, </a:t>
            </a:r>
            <a:r>
              <a:rPr lang="en-US" sz="2400" dirty="0"/>
              <a:t>Douglas E</a:t>
            </a:r>
            <a:r>
              <a:rPr lang="el-GR" sz="2400" dirty="0"/>
              <a:t>. </a:t>
            </a:r>
            <a:r>
              <a:rPr lang="en-US" sz="2400" dirty="0"/>
              <a:t>Comer</a:t>
            </a:r>
            <a:r>
              <a:rPr lang="el-GR" sz="2400" dirty="0"/>
              <a:t>, εκδόσεις Κλειδάριθμος (4</a:t>
            </a:r>
            <a:r>
              <a:rPr lang="el-GR" sz="2400" baseline="30000" dirty="0"/>
              <a:t>η</a:t>
            </a:r>
            <a:r>
              <a:rPr lang="el-GR" sz="2400" dirty="0"/>
              <a:t> έκδοση) </a:t>
            </a:r>
            <a:r>
              <a:rPr lang="en-US" sz="2400" dirty="0"/>
              <a:t>ISBN</a:t>
            </a:r>
            <a:r>
              <a:rPr lang="el-GR" sz="2400" dirty="0"/>
              <a:t>: 978-960-461-040-2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Δίκτυα και Διαδίκτυα Υπολογιστών, </a:t>
            </a:r>
            <a:r>
              <a:rPr lang="en-US" sz="2400" dirty="0"/>
              <a:t>Douglas E</a:t>
            </a:r>
            <a:r>
              <a:rPr lang="el-GR" sz="2400" dirty="0"/>
              <a:t>. </a:t>
            </a:r>
            <a:r>
              <a:rPr lang="en-US" sz="2400" dirty="0"/>
              <a:t>Comer</a:t>
            </a:r>
            <a:r>
              <a:rPr lang="el-GR" sz="2400" dirty="0"/>
              <a:t>, εκδόσεις Κλειδάριθμος (6</a:t>
            </a:r>
            <a:r>
              <a:rPr lang="el-GR" sz="2400" baseline="30000" dirty="0"/>
              <a:t>η</a:t>
            </a:r>
            <a:r>
              <a:rPr lang="el-GR" sz="2400" dirty="0"/>
              <a:t> έκδοση) </a:t>
            </a:r>
            <a:r>
              <a:rPr lang="en-US" sz="2400" dirty="0"/>
              <a:t>ISBN</a:t>
            </a:r>
            <a:r>
              <a:rPr lang="el-GR" sz="2400" dirty="0"/>
              <a:t>: </a:t>
            </a:r>
            <a:r>
              <a:rPr lang="el-GR" sz="2400" dirty="0" smtClean="0"/>
              <a:t>978-960-461-621-3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9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91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3600" dirty="0" smtClean="0"/>
              <a:t>εικονικό πακέτο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6000" y="980728"/>
            <a:ext cx="8229600" cy="504056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Για να αντιμετωπιστεί η ετερογένεια</a:t>
            </a:r>
            <a:r>
              <a:rPr lang="en-GB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των διασυνδεδεμένων δικτύων, ένα διαδίκτυο πρέπει να ορίσει μία μορφή πακέτων ανεξάρτητη από το υλικό, το 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εικονικό πακέτο </a:t>
            </a:r>
            <a:r>
              <a:rPr lang="el-GR" sz="2400" b="0" dirty="0" smtClean="0">
                <a:effectLst/>
              </a:rPr>
              <a:t>(</a:t>
            </a:r>
            <a:r>
              <a:rPr lang="en-US" sz="2400" b="0" dirty="0" smtClean="0">
                <a:effectLst/>
              </a:rPr>
              <a:t>v</a:t>
            </a:r>
            <a:r>
              <a:rPr lang="el-GR" sz="2400" b="0" dirty="0" err="1" smtClean="0">
                <a:effectLst/>
              </a:rPr>
              <a:t>irtual</a:t>
            </a:r>
            <a:r>
              <a:rPr lang="el-GR" sz="2400" b="0" dirty="0" smtClean="0">
                <a:effectLst/>
              </a:rPr>
              <a:t> </a:t>
            </a:r>
            <a:r>
              <a:rPr lang="en-US" sz="2400" b="0" dirty="0" err="1" smtClean="0">
                <a:effectLst/>
              </a:rPr>
              <a:t>p</a:t>
            </a:r>
            <a:r>
              <a:rPr lang="el-GR" sz="2400" b="0" dirty="0" err="1" smtClean="0">
                <a:effectLst/>
              </a:rPr>
              <a:t>acket</a:t>
            </a:r>
            <a:r>
              <a:rPr lang="el-GR" sz="2400" b="0" dirty="0" smtClean="0">
                <a:effectLst/>
              </a:rPr>
              <a:t>)</a:t>
            </a:r>
            <a:endParaRPr lang="el-GR" sz="2400" b="0" dirty="0" smtClean="0">
              <a:solidFill>
                <a:srgbClr val="820000"/>
              </a:solidFill>
              <a:effectLst/>
            </a:endParaRPr>
          </a:p>
          <a:p>
            <a:pPr>
              <a:spcBef>
                <a:spcPts val="1200"/>
              </a:spcBef>
              <a:defRPr/>
            </a:pPr>
            <a:r>
              <a:rPr lang="el-GR" sz="2400" b="0" dirty="0" smtClean="0">
                <a:effectLst/>
              </a:rPr>
              <a:t>Κάθε υπολογιστής υπηρεσίας (</a:t>
            </a:r>
            <a:r>
              <a:rPr lang="en-US" sz="2400" b="0" dirty="0" smtClean="0">
                <a:effectLst/>
              </a:rPr>
              <a:t>host</a:t>
            </a:r>
            <a:r>
              <a:rPr lang="el-GR" sz="2400" b="0" dirty="0" smtClean="0">
                <a:effectLst/>
              </a:rPr>
              <a:t>)  ή δρομολογητής (</a:t>
            </a:r>
            <a:r>
              <a:rPr lang="en-US" sz="2400" b="0" dirty="0" smtClean="0">
                <a:effectLst/>
              </a:rPr>
              <a:t>router</a:t>
            </a:r>
            <a:r>
              <a:rPr lang="el-GR" sz="2400" b="0" dirty="0" smtClean="0">
                <a:effectLst/>
              </a:rPr>
              <a:t>) σε ένα διαδίκτυο περιέχει λογισμικό πρωτοκόλλων (</a:t>
            </a:r>
            <a:r>
              <a:rPr lang="en-US" sz="2400" dirty="0" smtClean="0"/>
              <a:t>L3) </a:t>
            </a:r>
            <a:r>
              <a:rPr lang="el-GR" sz="2400" b="0" dirty="0" smtClean="0">
                <a:effectLst/>
              </a:rPr>
              <a:t>το οποίο κατανοεί τα πακέτα διαδικτύου.</a:t>
            </a:r>
            <a:r>
              <a:rPr lang="el-GR" sz="2400" dirty="0" smtClean="0"/>
              <a:t> </a:t>
            </a:r>
          </a:p>
          <a:p>
            <a:pPr>
              <a:spcBef>
                <a:spcPts val="1200"/>
              </a:spcBef>
              <a:defRPr/>
            </a:pPr>
            <a:r>
              <a:rPr lang="el-GR" sz="2400" dirty="0" smtClean="0"/>
              <a:t>Κάθε πακέτο διαδικτύου αποτελείται </a:t>
            </a:r>
            <a:r>
              <a:rPr lang="el-GR" sz="2400" dirty="0"/>
              <a:t>από μία κεφαλίδα ακολουθούμενη από τα δεδομένα. </a:t>
            </a:r>
          </a:p>
          <a:p>
            <a:pPr>
              <a:spcBef>
                <a:spcPts val="1200"/>
              </a:spcBef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grpSp>
        <p:nvGrpSpPr>
          <p:cNvPr id="15" name="Ομάδα 14"/>
          <p:cNvGrpSpPr/>
          <p:nvPr/>
        </p:nvGrpSpPr>
        <p:grpSpPr>
          <a:xfrm>
            <a:off x="2034886" y="4653136"/>
            <a:ext cx="5445493" cy="855712"/>
            <a:chOff x="2193448" y="4025640"/>
            <a:chExt cx="5040560" cy="279648"/>
          </a:xfrm>
        </p:grpSpPr>
        <p:sp>
          <p:nvSpPr>
            <p:cNvPr id="16" name="Rectangle 5"/>
            <p:cNvSpPr/>
            <p:nvPr/>
          </p:nvSpPr>
          <p:spPr>
            <a:xfrm>
              <a:off x="2193448" y="4025640"/>
              <a:ext cx="1440160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IP </a:t>
              </a:r>
              <a:r>
                <a:rPr lang="el-GR" b="1" dirty="0" smtClean="0">
                  <a:solidFill>
                    <a:schemeClr val="tx1"/>
                  </a:solidFill>
                </a:rPr>
                <a:t>κεφαλίδα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6"/>
            <p:cNvSpPr/>
            <p:nvPr/>
          </p:nvSpPr>
          <p:spPr>
            <a:xfrm>
              <a:off x="3633608" y="4025640"/>
              <a:ext cx="3600400" cy="279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ωφέλιμο </a:t>
              </a:r>
              <a:r>
                <a:rPr lang="el-GR" b="1" dirty="0" smtClean="0">
                  <a:solidFill>
                    <a:schemeClr val="tx1"/>
                  </a:solidFill>
                </a:rPr>
                <a:t>φορτίο            (μεταφερόμενα δεδομένα)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79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0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Ιφιγένεια </a:t>
            </a:r>
            <a:r>
              <a:rPr lang="el-GR" sz="2000" dirty="0" err="1"/>
              <a:t>Φουντά</a:t>
            </a:r>
            <a:r>
              <a:rPr lang="el-GR" sz="2000" dirty="0"/>
              <a:t> 2014. Ιφιγένεια </a:t>
            </a:r>
            <a:r>
              <a:rPr lang="el-GR" sz="2000" dirty="0" err="1"/>
              <a:t>Φουντά</a:t>
            </a:r>
            <a:r>
              <a:rPr lang="el-GR" sz="2000" dirty="0"/>
              <a:t>. «Δίκτυα Υπολογιστών ΙΙ </a:t>
            </a:r>
            <a:r>
              <a:rPr lang="el-GR" sz="2000" dirty="0" smtClean="0"/>
              <a:t>(Ε). </a:t>
            </a:r>
            <a:r>
              <a:rPr lang="el-GR" sz="2000" dirty="0"/>
              <a:t>Αυτοδύναμα πακέτα IP </a:t>
            </a:r>
            <a:r>
              <a:rPr lang="el-GR" sz="2000" dirty="0" smtClean="0"/>
              <a:t>και </a:t>
            </a:r>
            <a:r>
              <a:rPr lang="el-GR" sz="2000" dirty="0"/>
              <a:t>η προώθησή </a:t>
            </a:r>
            <a:r>
              <a:rPr lang="el-GR" sz="2000" dirty="0" smtClean="0"/>
              <a:t>τους». Έκδοση: 2.0. </a:t>
            </a:r>
            <a:r>
              <a:rPr lang="el-GR" sz="2000" smtClean="0"/>
              <a:t>Αθήνα 2016.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5860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040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8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695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 err="1"/>
              <a:t>Comer</a:t>
            </a:r>
            <a:r>
              <a:rPr lang="el-GR" sz="2000" dirty="0"/>
              <a:t>, </a:t>
            </a:r>
            <a:r>
              <a:rPr lang="el-GR" sz="2000" dirty="0" err="1"/>
              <a:t>Douglas</a:t>
            </a:r>
            <a:r>
              <a:rPr lang="el-GR" sz="2000" dirty="0"/>
              <a:t> E. Δίκτυα και διαδίκτυα υπολογιστών / </a:t>
            </a:r>
            <a:r>
              <a:rPr lang="el-GR" sz="2000" dirty="0" err="1"/>
              <a:t>Douglas</a:t>
            </a:r>
            <a:r>
              <a:rPr lang="el-GR" sz="2000" dirty="0"/>
              <a:t> E. </a:t>
            </a:r>
            <a:r>
              <a:rPr lang="el-GR" sz="2000" dirty="0" err="1"/>
              <a:t>Comer</a:t>
            </a:r>
            <a:r>
              <a:rPr lang="el-GR" sz="2000" dirty="0"/>
              <a:t> · μετάφραση Παναγιώτης </a:t>
            </a:r>
            <a:r>
              <a:rPr lang="el-GR" sz="2000" dirty="0" err="1"/>
              <a:t>Φουληράς</a:t>
            </a:r>
            <a:r>
              <a:rPr lang="el-GR" sz="2000" dirty="0"/>
              <a:t>. - Αθήνα : Κλειδάριθμος, 2014</a:t>
            </a:r>
            <a:r>
              <a:rPr lang="el-G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Tanenbaum</a:t>
            </a:r>
            <a:r>
              <a:rPr lang="en-US" sz="2000" dirty="0"/>
              <a:t>, Andrew S. </a:t>
            </a:r>
            <a:r>
              <a:rPr lang="el-GR" sz="2000" dirty="0"/>
              <a:t>Δίκτυα υπολογιστών : </a:t>
            </a:r>
            <a:r>
              <a:rPr lang="el-GR" sz="2000" dirty="0" smtClean="0"/>
              <a:t>Πέμπτη </a:t>
            </a:r>
            <a:r>
              <a:rPr lang="el-GR" sz="2000" dirty="0"/>
              <a:t>αμερικανική έκδοση / </a:t>
            </a:r>
            <a:r>
              <a:rPr lang="en-US" sz="2000" dirty="0"/>
              <a:t>Andrew S. </a:t>
            </a:r>
            <a:r>
              <a:rPr lang="en-US" sz="2000" dirty="0" err="1"/>
              <a:t>Tanenbaum</a:t>
            </a:r>
            <a:r>
              <a:rPr lang="en-US" sz="2000" dirty="0"/>
              <a:t>, David J. </a:t>
            </a:r>
            <a:r>
              <a:rPr lang="en-US" sz="2000" dirty="0" err="1"/>
              <a:t>Wetherall</a:t>
            </a:r>
            <a:r>
              <a:rPr lang="en-US" sz="2000" dirty="0"/>
              <a:t> · </a:t>
            </a:r>
            <a:r>
              <a:rPr lang="el-GR" sz="2000" dirty="0"/>
              <a:t>μετάφραση Φώτης </a:t>
            </a:r>
            <a:r>
              <a:rPr lang="el-GR" sz="2000" dirty="0" err="1"/>
              <a:t>Σκουλαρίκης</a:t>
            </a:r>
            <a:r>
              <a:rPr lang="el-GR" sz="2000" dirty="0"/>
              <a:t>, Γιώργος </a:t>
            </a:r>
            <a:r>
              <a:rPr lang="el-GR" sz="2000" dirty="0" err="1"/>
              <a:t>Ξυλωμένος</a:t>
            </a:r>
            <a:r>
              <a:rPr lang="el-GR" sz="2000" dirty="0"/>
              <a:t>. - Αθήνα : Κλειδάριθμος, 2012.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0936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αυτοδύναμο πακέτο IP</a:t>
            </a:r>
            <a:endParaRPr lang="en-GB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400" b="0" dirty="0" smtClean="0">
                <a:effectLst/>
              </a:rPr>
              <a:t>Κάθε πακέτο που στέλνεται μέσω ενός διαδικτύου  </a:t>
            </a:r>
            <a:r>
              <a:rPr lang="en-US" sz="2400" b="0" dirty="0" smtClean="0">
                <a:effectLst/>
              </a:rPr>
              <a:t>TCP</a:t>
            </a:r>
            <a:r>
              <a:rPr lang="el-GR" sz="2400" b="0" dirty="0" smtClean="0">
                <a:effectLst/>
              </a:rPr>
              <a:t>/</a:t>
            </a:r>
            <a:r>
              <a:rPr lang="en-US" sz="2400" b="0" dirty="0" smtClean="0">
                <a:effectLst/>
              </a:rPr>
              <a:t>IP </a:t>
            </a:r>
            <a:r>
              <a:rPr lang="el-GR" sz="2400" b="0" dirty="0" smtClean="0">
                <a:effectLst/>
              </a:rPr>
              <a:t>λέγεται  </a:t>
            </a:r>
            <a:r>
              <a:rPr lang="el-GR" sz="2400" dirty="0" smtClean="0">
                <a:effectLst/>
              </a:rPr>
              <a:t>αυτοδύναμο πακέτο </a:t>
            </a:r>
            <a:r>
              <a:rPr lang="en-US" sz="2400" dirty="0" smtClean="0">
                <a:effectLst/>
              </a:rPr>
              <a:t>IP</a:t>
            </a:r>
            <a:r>
              <a:rPr lang="el-GR" sz="2400" dirty="0" smtClean="0">
                <a:effectLst/>
              </a:rPr>
              <a:t> (</a:t>
            </a:r>
            <a:r>
              <a:rPr lang="en-US" sz="2400" dirty="0" smtClean="0">
                <a:effectLst/>
              </a:rPr>
              <a:t>IP datagram</a:t>
            </a:r>
            <a:r>
              <a:rPr lang="el-GR" sz="2400" dirty="0" smtClean="0">
                <a:effectLst/>
              </a:rPr>
              <a:t>). </a:t>
            </a:r>
          </a:p>
          <a:p>
            <a:pPr>
              <a:defRPr/>
            </a:pPr>
            <a:endParaRPr lang="el-GR" sz="2400" dirty="0" smtClean="0">
              <a:effectLst/>
            </a:endParaRPr>
          </a:p>
          <a:p>
            <a:pPr marL="354013" indent="0">
              <a:buNone/>
              <a:defRPr/>
            </a:pPr>
            <a:r>
              <a:rPr lang="el-GR" sz="2400" dirty="0"/>
              <a:t>κάθε αυτοδύναμο πακέτο ταξιδεύει ανεξάρτητα,  με τη διεύθυνση </a:t>
            </a:r>
            <a:r>
              <a:rPr lang="en-US" sz="2400" dirty="0"/>
              <a:t>IP </a:t>
            </a:r>
            <a:r>
              <a:rPr lang="el-GR" sz="2400" dirty="0" smtClean="0"/>
              <a:t>προορισμού  στην κεφαλίδα του </a:t>
            </a:r>
            <a:endParaRPr lang="en-GB" sz="2400" dirty="0"/>
          </a:p>
          <a:p>
            <a:pPr marL="354013" indent="0">
              <a:buNone/>
              <a:defRPr/>
            </a:pPr>
            <a:endParaRPr lang="el-GR" sz="2400" dirty="0"/>
          </a:p>
          <a:p>
            <a:pPr marL="354013" indent="0">
              <a:buNone/>
              <a:defRPr/>
            </a:pPr>
            <a:r>
              <a:rPr lang="el-GR" sz="2400" b="0" dirty="0" smtClean="0">
                <a:effectLst/>
              </a:rPr>
              <a:t>Οι διευθύνσεις </a:t>
            </a:r>
            <a:r>
              <a:rPr lang="el-GR" sz="2400" b="1" dirty="0" smtClean="0">
                <a:solidFill>
                  <a:srgbClr val="C00000"/>
                </a:solidFill>
                <a:effectLst/>
              </a:rPr>
              <a:t>αφετηρίας</a:t>
            </a:r>
            <a:r>
              <a:rPr lang="el-GR" sz="2400" b="0" dirty="0" smtClean="0">
                <a:effectLst/>
              </a:rPr>
              <a:t> και </a:t>
            </a:r>
            <a:r>
              <a:rPr lang="el-GR" sz="2400" b="1" dirty="0" smtClean="0">
                <a:solidFill>
                  <a:srgbClr val="C00000"/>
                </a:solidFill>
                <a:effectLst/>
              </a:rPr>
              <a:t>προορισμού</a:t>
            </a:r>
            <a:r>
              <a:rPr lang="el-GR" sz="2400" b="0" dirty="0" smtClean="0">
                <a:solidFill>
                  <a:srgbClr val="C00000"/>
                </a:solidFill>
                <a:effectLst/>
              </a:rPr>
              <a:t> </a:t>
            </a:r>
            <a:r>
              <a:rPr lang="el-GR" sz="2400" b="0" dirty="0" smtClean="0">
                <a:effectLst/>
              </a:rPr>
              <a:t>στην κεφαλίδα ενός αυτοδύναμου πακέτου είναι διευθύνσεις </a:t>
            </a:r>
            <a:r>
              <a:rPr lang="en-US" sz="2400" b="0" dirty="0" smtClean="0">
                <a:effectLst/>
              </a:rPr>
              <a:t>IP</a:t>
            </a:r>
            <a:endParaRPr lang="el-GR" sz="2400" b="0" dirty="0" smtClean="0">
              <a:effectLst/>
            </a:endParaRPr>
          </a:p>
          <a:p>
            <a:pPr>
              <a:defRPr/>
            </a:pPr>
            <a:endParaRPr lang="el-GR" sz="2400" b="1" dirty="0" smtClean="0">
              <a:solidFill>
                <a:srgbClr val="004B82"/>
              </a:solidFill>
              <a:effectLst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grpSp>
        <p:nvGrpSpPr>
          <p:cNvPr id="5" name="Ομάδα 4"/>
          <p:cNvGrpSpPr/>
          <p:nvPr/>
        </p:nvGrpSpPr>
        <p:grpSpPr>
          <a:xfrm>
            <a:off x="1502520" y="4906115"/>
            <a:ext cx="5967926" cy="775813"/>
            <a:chOff x="2448095" y="4725144"/>
            <a:chExt cx="5032284" cy="199749"/>
          </a:xfrm>
        </p:grpSpPr>
        <p:sp>
          <p:nvSpPr>
            <p:cNvPr id="16" name="Rectangle 5"/>
            <p:cNvSpPr/>
            <p:nvPr/>
          </p:nvSpPr>
          <p:spPr>
            <a:xfrm>
              <a:off x="2448095" y="4725144"/>
              <a:ext cx="1440160" cy="1997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IP </a:t>
              </a:r>
              <a:r>
                <a:rPr lang="el-GR" b="1" dirty="0" smtClean="0">
                  <a:solidFill>
                    <a:schemeClr val="tx1"/>
                  </a:solidFill>
                </a:rPr>
                <a:t>κεφαλίδα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6"/>
            <p:cNvSpPr/>
            <p:nvPr/>
          </p:nvSpPr>
          <p:spPr>
            <a:xfrm>
              <a:off x="3879979" y="4725144"/>
              <a:ext cx="3600400" cy="1997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>
                  <a:solidFill>
                    <a:schemeClr val="tx1"/>
                  </a:solidFill>
                </a:rPr>
                <a:t>ω</a:t>
              </a:r>
              <a:r>
                <a:rPr lang="el-GR" b="1" dirty="0" smtClean="0">
                  <a:solidFill>
                    <a:schemeClr val="tx1"/>
                  </a:solidFill>
                </a:rPr>
                <a:t>φέλιμο φορτίο                            (μεταφερόμενα δεδομένα)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9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(1/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2800" b="0" dirty="0"/>
          </a:p>
        </p:txBody>
      </p:sp>
      <p:pic>
        <p:nvPicPr>
          <p:cNvPr id="1026" name="Picture 2" descr="C:\Users\alex\Desktop\i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83" y="1844824"/>
            <a:ext cx="6409835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3035041" y="1288686"/>
            <a:ext cx="3581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el-GR" sz="2400" b="1" dirty="0">
                <a:latin typeface="+mn-lt"/>
              </a:rPr>
              <a:t>T</a:t>
            </a:r>
            <a:r>
              <a:rPr lang="el-GR" altLang="el-GR" sz="2400" b="1" dirty="0">
                <a:latin typeface="+mn-lt"/>
              </a:rPr>
              <a:t>α πεδία της </a:t>
            </a:r>
            <a:r>
              <a:rPr lang="en-US" altLang="el-GR" sz="2400" b="1" dirty="0">
                <a:latin typeface="+mn-lt"/>
              </a:rPr>
              <a:t>IP </a:t>
            </a:r>
            <a:r>
              <a:rPr lang="el-GR" altLang="el-GR" sz="2400" b="1" dirty="0" smtClean="0">
                <a:latin typeface="+mn-lt"/>
              </a:rPr>
              <a:t>κεφαλίδας</a:t>
            </a:r>
            <a:endParaRPr lang="en-GB" altLang="el-GR" sz="20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40000" y="2584800"/>
            <a:ext cx="756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Rectangle 17"/>
          <p:cNvSpPr/>
          <p:nvPr/>
        </p:nvSpPr>
        <p:spPr>
          <a:xfrm>
            <a:off x="4572000" y="2584800"/>
            <a:ext cx="3132000" cy="367008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2986944" y="3366000"/>
            <a:ext cx="1585056" cy="367008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1440000" y="4149080"/>
            <a:ext cx="6264000" cy="367008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1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2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08778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altLang="el-GR" sz="2400" b="1" dirty="0" smtClean="0">
                <a:solidFill>
                  <a:srgbClr val="820000"/>
                </a:solidFill>
              </a:rPr>
              <a:t>έκδοση</a:t>
            </a:r>
            <a:r>
              <a:rPr lang="el-GR" altLang="el-GR" sz="2400" dirty="0"/>
              <a:t>: </a:t>
            </a:r>
            <a:r>
              <a:rPr lang="en-US" altLang="el-GR" sz="2400" dirty="0"/>
              <a:t>IPV</a:t>
            </a:r>
            <a:r>
              <a:rPr lang="el-GR" altLang="el-GR" sz="2400" dirty="0"/>
              <a:t>4</a:t>
            </a:r>
            <a:endParaRPr lang="en-GB" altLang="el-GR" sz="2400" dirty="0"/>
          </a:p>
          <a:p>
            <a:pPr>
              <a:spcBef>
                <a:spcPts val="600"/>
              </a:spcBef>
            </a:pPr>
            <a:r>
              <a:rPr lang="el-GR" altLang="el-GR" sz="2400" b="1" dirty="0">
                <a:solidFill>
                  <a:srgbClr val="820000"/>
                </a:solidFill>
              </a:rPr>
              <a:t>μήκος κεφαλίδας πακέτου</a:t>
            </a:r>
            <a:r>
              <a:rPr lang="el-GR" altLang="el-GR" sz="2400" dirty="0"/>
              <a:t>: εκφράζει το μήκος της κεφαλίδας σε πλήθος </a:t>
            </a:r>
            <a:r>
              <a:rPr lang="el-GR" altLang="el-GR" sz="2400" dirty="0" smtClean="0"/>
              <a:t> των 32 </a:t>
            </a:r>
            <a:r>
              <a:rPr lang="en-US" altLang="el-GR" sz="2400" dirty="0"/>
              <a:t>bits, </a:t>
            </a:r>
            <a:r>
              <a:rPr lang="el-GR" altLang="el-GR" sz="2400" dirty="0"/>
              <a:t>με ελάχιστη τιμή πέντε </a:t>
            </a:r>
            <a:r>
              <a:rPr lang="en-US" altLang="el-GR" sz="2400" dirty="0"/>
              <a:t>32</a:t>
            </a:r>
            <a:r>
              <a:rPr lang="el-GR" altLang="el-GR" sz="2400" dirty="0" err="1" smtClean="0"/>
              <a:t>άδες</a:t>
            </a:r>
            <a:endParaRPr lang="el-GR" sz="2400" dirty="0"/>
          </a:p>
        </p:txBody>
      </p:sp>
      <p:pic>
        <p:nvPicPr>
          <p:cNvPr id="1026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55"/>
          <a:stretch/>
        </p:blipFill>
        <p:spPr bwMode="auto">
          <a:xfrm>
            <a:off x="1475656" y="3284984"/>
            <a:ext cx="5996509" cy="217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46456" y="3971192"/>
            <a:ext cx="721288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2267744" y="3971192"/>
            <a:ext cx="7488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03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4"/>
          <a:stretch/>
        </p:blipFill>
        <p:spPr bwMode="auto">
          <a:xfrm>
            <a:off x="1475655" y="3501008"/>
            <a:ext cx="5996509" cy="252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3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3600" dirty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104456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</a:pPr>
            <a:r>
              <a:rPr lang="el-GR" altLang="el-GR" sz="2400" b="1" dirty="0" smtClean="0">
                <a:solidFill>
                  <a:srgbClr val="820000"/>
                </a:solidFill>
                <a:effectLst/>
              </a:rPr>
              <a:t>τύπος υπηρεσίας</a:t>
            </a:r>
            <a:r>
              <a:rPr lang="el-GR" altLang="el-GR" sz="2400" dirty="0" smtClean="0">
                <a:solidFill>
                  <a:srgbClr val="820000"/>
                </a:solidFill>
                <a:effectLst/>
              </a:rPr>
              <a:t>-</a:t>
            </a:r>
            <a:r>
              <a:rPr lang="en-US" altLang="el-GR" sz="2400" b="0" dirty="0" smtClean="0">
                <a:effectLst/>
              </a:rPr>
              <a:t>TOS</a:t>
            </a:r>
            <a:r>
              <a:rPr lang="el-GR" altLang="el-GR" sz="2400" b="0" dirty="0" smtClean="0">
                <a:effectLst/>
              </a:rPr>
              <a:t>: δίνει τη δυνατότητα στον δρομολογητή να επιλέξει δρομολόγιο με κριτήρια όπως η προτεραιότητα (</a:t>
            </a:r>
            <a:r>
              <a:rPr lang="en-US" altLang="el-GR" sz="2400" b="0" dirty="0" smtClean="0">
                <a:effectLst/>
              </a:rPr>
              <a:t>P)</a:t>
            </a:r>
            <a:r>
              <a:rPr lang="el-GR" altLang="el-GR" sz="2400" b="0" dirty="0" smtClean="0">
                <a:effectLst/>
              </a:rPr>
              <a:t>, η ελάχιστη καθυστέρηση (</a:t>
            </a:r>
            <a:r>
              <a:rPr lang="en-US" altLang="el-GR" sz="2400" b="0" dirty="0" smtClean="0">
                <a:effectLst/>
              </a:rPr>
              <a:t>D</a:t>
            </a:r>
            <a:r>
              <a:rPr lang="el-GR" altLang="el-GR" sz="2400" b="0" dirty="0" smtClean="0">
                <a:effectLst/>
              </a:rPr>
              <a:t>)</a:t>
            </a:r>
            <a:r>
              <a:rPr lang="en-US" altLang="el-GR" sz="2400" b="0" dirty="0" smtClean="0">
                <a:effectLst/>
              </a:rPr>
              <a:t>, </a:t>
            </a:r>
            <a:r>
              <a:rPr lang="el-GR" altLang="el-GR" sz="2400" b="0" dirty="0" smtClean="0">
                <a:effectLst/>
              </a:rPr>
              <a:t>η μέγιστη </a:t>
            </a:r>
            <a:r>
              <a:rPr lang="el-GR" altLang="el-GR" sz="2400" b="0" dirty="0" err="1" smtClean="0">
                <a:effectLst/>
              </a:rPr>
              <a:t>διεκπεραιωτική</a:t>
            </a:r>
            <a:r>
              <a:rPr lang="el-GR" altLang="el-GR" sz="2400" b="0" dirty="0" smtClean="0">
                <a:effectLst/>
              </a:rPr>
              <a:t> ικανότητα</a:t>
            </a:r>
            <a:r>
              <a:rPr lang="en-US" altLang="el-GR" sz="2400" b="0" dirty="0" smtClean="0">
                <a:effectLst/>
              </a:rPr>
              <a:t> </a:t>
            </a:r>
            <a:r>
              <a:rPr lang="el-GR" altLang="el-GR" sz="2400" b="0" dirty="0" smtClean="0">
                <a:effectLst/>
              </a:rPr>
              <a:t>(</a:t>
            </a:r>
            <a:r>
              <a:rPr lang="en-US" altLang="el-GR" sz="2400" b="0" dirty="0" smtClean="0">
                <a:effectLst/>
              </a:rPr>
              <a:t>T</a:t>
            </a:r>
            <a:r>
              <a:rPr lang="el-GR" altLang="el-GR" sz="2400" b="0" dirty="0" smtClean="0">
                <a:effectLst/>
              </a:rPr>
              <a:t>)</a:t>
            </a:r>
            <a:r>
              <a:rPr lang="en-US" altLang="el-GR" sz="2400" b="0" dirty="0" smtClean="0">
                <a:effectLst/>
              </a:rPr>
              <a:t>,</a:t>
            </a:r>
            <a:r>
              <a:rPr lang="el-GR" altLang="el-GR" sz="2400" b="0" dirty="0" smtClean="0">
                <a:effectLst/>
              </a:rPr>
              <a:t> η υψηλή αξιοπιστία (</a:t>
            </a:r>
            <a:r>
              <a:rPr lang="en-US" altLang="el-GR" sz="2400" b="0" dirty="0" smtClean="0">
                <a:effectLst/>
              </a:rPr>
              <a:t>R</a:t>
            </a:r>
            <a:r>
              <a:rPr lang="el-GR" altLang="el-GR" sz="2400" b="0" dirty="0" smtClean="0">
                <a:effectLst/>
              </a:rPr>
              <a:t>). </a:t>
            </a:r>
            <a:endParaRPr lang="el-GR" altLang="el-GR" sz="2400" dirty="0"/>
          </a:p>
          <a:p>
            <a:pPr marL="354013" indent="0">
              <a:spcBef>
                <a:spcPts val="0"/>
              </a:spcBef>
              <a:buNone/>
            </a:pPr>
            <a:r>
              <a:rPr lang="el-GR" altLang="el-GR" sz="2400" b="0" dirty="0" smtClean="0">
                <a:effectLst/>
              </a:rPr>
              <a:t>Το πεδίο </a:t>
            </a:r>
            <a:r>
              <a:rPr lang="en-US" altLang="el-GR" sz="2400" b="0" dirty="0" smtClean="0">
                <a:effectLst/>
              </a:rPr>
              <a:t>TOS </a:t>
            </a:r>
            <a:r>
              <a:rPr lang="el-GR" altLang="el-GR" sz="2400" b="0" dirty="0" smtClean="0">
                <a:effectLst/>
              </a:rPr>
              <a:t>βοηθάει τον αλγόριθμο δρομολόγησης να επιλέξει την καταλληλότερη διαδρομή.</a:t>
            </a:r>
            <a:endParaRPr lang="en-US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n-US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n-GB" altLang="el-GR" sz="2400" b="0" dirty="0" smtClean="0"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19672" y="6305520"/>
            <a:ext cx="599650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988000" y="4176000"/>
            <a:ext cx="1486086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257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alex\Desktop\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4"/>
          <a:stretch/>
        </p:blipFill>
        <p:spPr bwMode="auto">
          <a:xfrm>
            <a:off x="1475654" y="3573016"/>
            <a:ext cx="5996509" cy="252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κεφαλίδα αυτοδύναμου πακέτου</a:t>
            </a:r>
            <a:r>
              <a:rPr lang="en-US" dirty="0" smtClean="0"/>
              <a:t> </a:t>
            </a:r>
            <a:r>
              <a:rPr lang="en-US" sz="2800" b="0" dirty="0" smtClean="0"/>
              <a:t>(</a:t>
            </a:r>
            <a:r>
              <a:rPr lang="el-GR" sz="2800" b="0" dirty="0" smtClean="0"/>
              <a:t>4</a:t>
            </a:r>
            <a:r>
              <a:rPr lang="en-US" sz="2800" b="0" dirty="0" smtClean="0"/>
              <a:t>/</a:t>
            </a:r>
            <a:r>
              <a:rPr lang="el-GR" sz="2800" b="0" dirty="0" smtClean="0"/>
              <a:t>10</a:t>
            </a:r>
            <a:r>
              <a:rPr lang="en-US" sz="2800" b="0" dirty="0" smtClean="0"/>
              <a:t>)</a:t>
            </a:r>
            <a:endParaRPr lang="en-GB" sz="3600" dirty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104456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</a:pPr>
            <a:r>
              <a:rPr lang="el-GR" altLang="el-GR" sz="2400" b="1" dirty="0" smtClean="0">
                <a:solidFill>
                  <a:srgbClr val="820000"/>
                </a:solidFill>
                <a:effectLst/>
              </a:rPr>
              <a:t>συνολικό μήκος πακέτου</a:t>
            </a:r>
            <a:r>
              <a:rPr lang="el-GR" altLang="el-GR" sz="2400" b="0" dirty="0" smtClean="0">
                <a:effectLst/>
              </a:rPr>
              <a:t>: εκφράζει σε οκτάδες</a:t>
            </a:r>
            <a:r>
              <a:rPr lang="en-US" altLang="el-GR" sz="2400" b="0" dirty="0" smtClean="0">
                <a:effectLst/>
              </a:rPr>
              <a:t>/bytes</a:t>
            </a:r>
            <a:r>
              <a:rPr lang="el-GR" altLang="el-GR" sz="2400" b="0" dirty="0" smtClean="0">
                <a:effectLst/>
              </a:rPr>
              <a:t> – το συνολικό μήκος του πακέτου. </a:t>
            </a:r>
          </a:p>
          <a:p>
            <a:pPr marL="35401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l-GR" sz="2400" b="0" dirty="0" smtClean="0">
                <a:effectLst/>
              </a:rPr>
              <a:t>To </a:t>
            </a:r>
            <a:r>
              <a:rPr lang="en-GB" altLang="el-GR" sz="2400" b="1" dirty="0" smtClean="0">
                <a:solidFill>
                  <a:srgbClr val="004B82"/>
                </a:solidFill>
                <a:effectLst/>
              </a:rPr>
              <a:t>maximum size datagram</a:t>
            </a:r>
            <a:r>
              <a:rPr lang="en-GB" altLang="el-GR" sz="2400" b="0" dirty="0" smtClean="0">
                <a:effectLst/>
              </a:rPr>
              <a:t>: </a:t>
            </a:r>
            <a:r>
              <a:rPr lang="en-US" altLang="el-GR" sz="2400" b="0" dirty="0" smtClean="0">
                <a:effectLst/>
              </a:rPr>
              <a:t>2^16 bytes = 64Kbytes</a:t>
            </a:r>
            <a:r>
              <a:rPr lang="el-GR" altLang="el-GR" sz="2400" b="0" dirty="0" smtClean="0">
                <a:effectLst/>
              </a:rPr>
              <a:t>. </a:t>
            </a:r>
          </a:p>
          <a:p>
            <a:pPr marL="35401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l-GR" sz="2400" b="0" dirty="0" smtClean="0">
                <a:effectLst/>
              </a:rPr>
              <a:t>To </a:t>
            </a:r>
            <a:r>
              <a:rPr lang="en-GB" altLang="el-GR" sz="2400" b="1" dirty="0" smtClean="0">
                <a:effectLst/>
              </a:rPr>
              <a:t>minimum size datagram </a:t>
            </a:r>
            <a:r>
              <a:rPr lang="el-GR" altLang="el-GR" sz="2400" b="0" dirty="0" smtClean="0">
                <a:effectLst/>
              </a:rPr>
              <a:t>το οποίο οφείλει να μπορεί να διαχειριστεί κάθε </a:t>
            </a:r>
            <a:r>
              <a:rPr lang="en-US" altLang="el-GR" sz="2400" b="0" dirty="0" smtClean="0">
                <a:effectLst/>
              </a:rPr>
              <a:t>host:</a:t>
            </a:r>
            <a:r>
              <a:rPr lang="el-GR" altLang="el-GR" sz="2400" b="0" dirty="0" smtClean="0">
                <a:effectLst/>
              </a:rPr>
              <a:t> 576 </a:t>
            </a:r>
            <a:r>
              <a:rPr lang="en-US" altLang="el-GR" sz="2400" b="0" dirty="0" smtClean="0">
                <a:effectLst/>
              </a:rPr>
              <a:t>bytes</a:t>
            </a:r>
            <a:r>
              <a:rPr lang="el-GR" altLang="el-GR" sz="2400" b="0" dirty="0" smtClean="0">
                <a:effectLst/>
              </a:rPr>
              <a:t>. Το </a:t>
            </a:r>
            <a:r>
              <a:rPr lang="en-US" altLang="el-GR" sz="2400" b="0" dirty="0" smtClean="0">
                <a:effectLst/>
              </a:rPr>
              <a:t>Ethernet </a:t>
            </a:r>
            <a:r>
              <a:rPr lang="en-US" altLang="el-GR" sz="2400" b="1" dirty="0" smtClean="0">
                <a:effectLst/>
              </a:rPr>
              <a:t>MTU</a:t>
            </a:r>
            <a:r>
              <a:rPr lang="en-US" altLang="el-GR" sz="2400" b="0" dirty="0" smtClean="0">
                <a:effectLst/>
              </a:rPr>
              <a:t> 1500 </a:t>
            </a:r>
            <a:r>
              <a:rPr lang="el-GR" altLang="el-GR" sz="2400" dirty="0"/>
              <a:t>οκτάδες</a:t>
            </a:r>
            <a:r>
              <a:rPr lang="en-US" altLang="el-GR" sz="2400" b="0" dirty="0" smtClean="0">
                <a:effectLst/>
              </a:rPr>
              <a:t>, </a:t>
            </a:r>
            <a:r>
              <a:rPr lang="el-GR" altLang="el-GR" sz="2400" b="0" dirty="0" smtClean="0">
                <a:effectLst/>
              </a:rPr>
              <a:t>το </a:t>
            </a:r>
            <a:r>
              <a:rPr lang="en-US" altLang="el-GR" sz="2400" b="0" dirty="0" smtClean="0">
                <a:effectLst/>
              </a:rPr>
              <a:t>FDDI MTU 4470 </a:t>
            </a:r>
            <a:r>
              <a:rPr lang="el-GR" altLang="el-GR" sz="2400" dirty="0"/>
              <a:t>οκτάδες.</a:t>
            </a:r>
            <a:r>
              <a:rPr lang="en-US" altLang="el-GR" sz="2400" b="0" dirty="0" smtClean="0">
                <a:effectLst/>
              </a:rPr>
              <a:t> </a:t>
            </a:r>
            <a:endParaRPr lang="el-GR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n-US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l-GR" altLang="el-GR" sz="2400" b="0" dirty="0" smtClean="0">
              <a:effectLst/>
            </a:endParaRPr>
          </a:p>
          <a:p>
            <a:pPr algn="just">
              <a:spcBef>
                <a:spcPts val="1500"/>
              </a:spcBef>
            </a:pPr>
            <a:endParaRPr lang="en-GB" altLang="el-GR" sz="2400" b="0" dirty="0" smtClean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3908" y="4248000"/>
            <a:ext cx="2916000" cy="360000"/>
          </a:xfrm>
          <a:prstGeom prst="rect">
            <a:avLst/>
          </a:prstGeom>
          <a:noFill/>
          <a:ln w="38100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47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6ae8d5dc5f30ad5692a7ed30fcd8a704ff7534e"/>
  <p:tag name="ISPRING_RESOURCE_PATHS_HASH_PRESENTER" val="d2e22ea9d67edf64b4bd285ce71b6bd884f0be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4B8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>
          <a:solidFill>
            <a:schemeClr val="tx1">
              <a:lumMod val="65000"/>
              <a:lumOff val="35000"/>
            </a:schemeClr>
          </a:solidFill>
          <a:prstDash val="dash"/>
        </a:ln>
      </a:spPr>
      <a:bodyPr vert="horz" lIns="91440" tIns="45720" rIns="91440" bIns="45720" rtlCol="0" anchor="ctr">
        <a:noAutofit/>
      </a:bodyPr>
      <a:lstStyle>
        <a:defPPr marL="457200" indent="-457200" fontAlgn="auto">
          <a:lnSpc>
            <a:spcPct val="120000"/>
          </a:lnSpc>
          <a:spcBef>
            <a:spcPts val="0"/>
          </a:spcBef>
          <a:spcAft>
            <a:spcPts val="0"/>
          </a:spcAft>
          <a:buFont typeface="+mj-lt"/>
          <a:buAutoNum type="arabicPeriod" startAt="8"/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3232</Words>
  <Application>Microsoft Office PowerPoint</Application>
  <PresentationFormat>Προβολή στην οθόνη (4:3)</PresentationFormat>
  <Paragraphs>493</Paragraphs>
  <Slides>46</Slides>
  <Notes>46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46</vt:i4>
      </vt:variant>
    </vt:vector>
  </HeadingPairs>
  <TitlesOfParts>
    <vt:vector size="53" baseType="lpstr">
      <vt:lpstr>Arial</vt:lpstr>
      <vt:lpstr>Calibri</vt:lpstr>
      <vt:lpstr>Cambria Math</vt:lpstr>
      <vt:lpstr>Times New Roman</vt:lpstr>
      <vt:lpstr>Wingdings</vt:lpstr>
      <vt:lpstr>OC_template_updated</vt:lpstr>
      <vt:lpstr>1_OC_template_updated</vt:lpstr>
      <vt:lpstr>Δίκτυα Υπολογιστών ΙΙ (Ε)</vt:lpstr>
      <vt:lpstr>Περιεχόμενα</vt:lpstr>
      <vt:lpstr>εικονικό δίκτυο</vt:lpstr>
      <vt:lpstr>εικονικό πακέτο</vt:lpstr>
      <vt:lpstr>αυτοδύναμο πακέτο IP</vt:lpstr>
      <vt:lpstr>κεφαλίδα αυτοδύναμου πακέτου (1/10)</vt:lpstr>
      <vt:lpstr>κεφαλίδα αυτοδύναμου πακέτου (2/10)</vt:lpstr>
      <vt:lpstr>κεφαλίδα αυτοδύναμου πακέτου (3/10)</vt:lpstr>
      <vt:lpstr>κεφαλίδα αυτοδύναμου πακέτου (4/10)</vt:lpstr>
      <vt:lpstr>κεφαλίδα αυτοδύναμου πακέτου (5/10)</vt:lpstr>
      <vt:lpstr>κεφαλίδα αυτοδύναμου πακέτου (6/10)</vt:lpstr>
      <vt:lpstr>κεφαλίδα αυτοδύναμου πακέτου (7/10)</vt:lpstr>
      <vt:lpstr>κεφαλίδα αυτοδύναμου πακέτου (8/10)</vt:lpstr>
      <vt:lpstr>κεφαλίδα αυτοδύναμου πακέτου (9/10)</vt:lpstr>
      <vt:lpstr>κεφαλίδα αυτοδύναμου πακέτου (10/10)</vt:lpstr>
      <vt:lpstr>προώθηση αυτοδύναμου πακέτου IP (1/16) ασυνδεσμική υπηρεσία</vt:lpstr>
      <vt:lpstr>προώθηση αυτοδύναμου πακέτου IP (2/16) πίνακας δρομολόγησης</vt:lpstr>
      <vt:lpstr>προώθηση αυτοδύναμου πακέτου IP (3/16) πίνακας δρομολόγησης</vt:lpstr>
      <vt:lpstr>προώθηση αυτοδύναμου πακέτου IP (4/16) πίνακας δρομολόγησης</vt:lpstr>
      <vt:lpstr>προώθηση αυτοδύναμου πακέτου IP (5/16) πίνακας δρομολόγησης</vt:lpstr>
      <vt:lpstr>προώθηση αυτοδύναμου πακέτου IP (6/16) πίνακας δρομολόγησης</vt:lpstr>
      <vt:lpstr>προώθηση αυτοδύναμου πακέτου IP (7/16) προσδιορισμός δικτύου προορισμού </vt:lpstr>
      <vt:lpstr>προώθηση αυτοδύναμου πακέτου IP (8/16) προσδιορισμός δικτύου προορισμού &amp; επόμενου άλματος προς τον προορισμό</vt:lpstr>
      <vt:lpstr>προώθηση αυτοδύναμου πακέτου IP (9/16) προσδιορισμός δικτύου προορισμού- επίλυση ασάφειας  </vt:lpstr>
      <vt:lpstr>προώθηση αυτοδύναμου πακέτου IP (10/16) προσδιορισμός δικτύου προορισμού  </vt:lpstr>
      <vt:lpstr>προώθηση αυτοδύναμου πακέτου IP (11/16) αναγωγή της IP επόμενου άλματος</vt:lpstr>
      <vt:lpstr>προώθηση αυτοδύναμου πακέτου IP (12/16) ενθυλάκωση αυτοδύναμου πακέτου σε πλαίσιο</vt:lpstr>
      <vt:lpstr>προώθηση αυτοδύναμου πακέτου IP (13/16)  IP προορισμού vs IP επόμενου άλματος</vt:lpstr>
      <vt:lpstr>προώθηση αυτοδύναμου πακέτου IP (14/16)  IP προορισμού vs IP επόμενου άλματος</vt:lpstr>
      <vt:lpstr>προώθηση αυτοδύναμου πακέτου IP (15/16) επίδοση αυτοδύναμων πακέτων με βέλτιστη προσπάθεια</vt:lpstr>
      <vt:lpstr>προώθηση αυτοδύναμου πακέτου IP (16/16) σύνοψη</vt:lpstr>
      <vt:lpstr>Χρήσιμη ορολογία</vt:lpstr>
      <vt:lpstr>Χρήσιμη ορολογία</vt:lpstr>
      <vt:lpstr>Άσκηση: Σενάριο επικοινωνίας </vt:lpstr>
      <vt:lpstr>Σενάριο επικοινωνίας PC0 – PC3 (1/3)</vt:lpstr>
      <vt:lpstr>Σενάριο επικοινωνίας PC0 – PC3 (2/3)</vt:lpstr>
      <vt:lpstr>Σενάριο επικοινωνίας PC0 – PC3 (3/3)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256</cp:revision>
  <cp:lastPrinted>2016-06-06T09:30:09Z</cp:lastPrinted>
  <dcterms:created xsi:type="dcterms:W3CDTF">2013-03-04T13:35:19Z</dcterms:created>
  <dcterms:modified xsi:type="dcterms:W3CDTF">2016-07-10T13:21:38Z</dcterms:modified>
</cp:coreProperties>
</file>