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34"/>
  </p:notesMasterIdLst>
  <p:handoutMasterIdLst>
    <p:handoutMasterId r:id="rId35"/>
  </p:handoutMasterIdLst>
  <p:sldIdLst>
    <p:sldId id="292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57" r:id="rId27"/>
    <p:sldId id="262" r:id="rId28"/>
    <p:sldId id="264" r:id="rId29"/>
    <p:sldId id="294" r:id="rId30"/>
    <p:sldId id="295" r:id="rId31"/>
    <p:sldId id="266" r:id="rId32"/>
    <p:sldId id="293" r:id="rId33"/>
  </p:sldIdLst>
  <p:sldSz cx="9144000" cy="6858000" type="screen4x3"/>
  <p:notesSz cx="7104063" cy="10234613"/>
  <p:custDataLst>
    <p:tags r:id="rId3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30/4/2015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30/4/2015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220_Triglycerides-01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CFC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Trimyristin-3D-vdW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Benjah-bmm27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tearic_acid_spacefill.gif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/index.php?title=User:Borgdylan&amp;action=edit&amp;redlink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smtClean="0">
                <a:solidFill>
                  <a:schemeClr val="tx1"/>
                </a:solidFill>
                <a:latin typeface="+mn-lt"/>
              </a:rPr>
              <a:t>Βιοχημεία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/>
              <a:t>Ενότητα </a:t>
            </a:r>
            <a:r>
              <a:rPr lang="en-US" sz="2800" b="1" dirty="0"/>
              <a:t>8</a:t>
            </a:r>
            <a:r>
              <a:rPr lang="el-GR" sz="2800" dirty="0"/>
              <a:t>:</a:t>
            </a:r>
            <a:r>
              <a:rPr lang="en-US" sz="2800" dirty="0"/>
              <a:t> </a:t>
            </a:r>
            <a:r>
              <a:rPr lang="el-GR" sz="2800" dirty="0"/>
              <a:t>Λιπίδια</a:t>
            </a:r>
          </a:p>
          <a:p>
            <a:pPr>
              <a:spcBef>
                <a:spcPts val="0"/>
              </a:spcBef>
            </a:pPr>
            <a:r>
              <a:rPr lang="el-GR" sz="2800" dirty="0"/>
              <a:t>Δρ. Βασίλης Σπυρόπουλος</a:t>
            </a:r>
          </a:p>
          <a:p>
            <a:pPr>
              <a:spcBef>
                <a:spcPts val="0"/>
              </a:spcBef>
            </a:pPr>
            <a:r>
              <a:rPr lang="el-GR" sz="2800" dirty="0"/>
              <a:t>Τμήμα</a:t>
            </a:r>
            <a:r>
              <a:rPr lang="en-US" sz="2800" dirty="0"/>
              <a:t> </a:t>
            </a:r>
            <a:r>
              <a:rPr lang="el-GR" sz="2800" dirty="0"/>
              <a:t>Μηχανικών </a:t>
            </a:r>
            <a:r>
              <a:rPr lang="el-GR" sz="2800" dirty="0" err="1"/>
              <a:t>Βιοϊατρικής</a:t>
            </a:r>
            <a:r>
              <a:rPr lang="el-GR" sz="2800" dirty="0"/>
              <a:t> Τεχνολογίας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472431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60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>
                <a:solidFill>
                  <a:srgbClr val="004A82"/>
                </a:solidFill>
              </a:rPr>
              <a:t>Ελαϊκό</a:t>
            </a:r>
            <a:r>
              <a:rPr lang="el-GR" dirty="0">
                <a:solidFill>
                  <a:srgbClr val="004A82"/>
                </a:solidFill>
              </a:rPr>
              <a:t> Οξύ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91332"/>
            <a:ext cx="4608512" cy="2906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3131840" y="5013176"/>
            <a:ext cx="3107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4A82"/>
                </a:solidFill>
                <a:latin typeface="+mn-lt"/>
              </a:rPr>
              <a:t>cis-9-</a:t>
            </a:r>
            <a:r>
              <a:rPr lang="el-GR" sz="2400" b="1" dirty="0" err="1">
                <a:solidFill>
                  <a:srgbClr val="004A82"/>
                </a:solidFill>
                <a:latin typeface="+mn-lt"/>
              </a:rPr>
              <a:t>δεκαοκτενικό</a:t>
            </a:r>
            <a:r>
              <a:rPr lang="el-GR" sz="2400" b="1" dirty="0">
                <a:solidFill>
                  <a:srgbClr val="004A82"/>
                </a:solidFill>
                <a:latin typeface="+mn-lt"/>
              </a:rPr>
              <a:t> οξύ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736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4A82"/>
                </a:solidFill>
              </a:rPr>
              <a:t>Αντιδράσεις Λιπαρών Οξέων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618416" y="1183625"/>
            <a:ext cx="2170584" cy="64807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b="1" dirty="0" smtClean="0">
                <a:solidFill>
                  <a:srgbClr val="004A82"/>
                </a:solidFill>
              </a:rPr>
              <a:t>Εστεροποίηση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l-GR" dirty="0" smtClean="0"/>
          </a:p>
        </p:txBody>
      </p:sp>
      <p:grpSp>
        <p:nvGrpSpPr>
          <p:cNvPr id="17" name="Ομάδα 16"/>
          <p:cNvGrpSpPr/>
          <p:nvPr/>
        </p:nvGrpSpPr>
        <p:grpSpPr>
          <a:xfrm>
            <a:off x="1763688" y="1643707"/>
            <a:ext cx="4176464" cy="897076"/>
            <a:chOff x="179512" y="1697445"/>
            <a:chExt cx="4176464" cy="897076"/>
          </a:xfrm>
        </p:grpSpPr>
        <p:grpSp>
          <p:nvGrpSpPr>
            <p:cNvPr id="11" name="Ομάδα 10"/>
            <p:cNvGrpSpPr/>
            <p:nvPr/>
          </p:nvGrpSpPr>
          <p:grpSpPr>
            <a:xfrm>
              <a:off x="179512" y="1926090"/>
              <a:ext cx="4176464" cy="668431"/>
              <a:chOff x="179512" y="1926090"/>
              <a:chExt cx="4176464" cy="668431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179512" y="2132856"/>
                <a:ext cx="19442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n-lt"/>
                  </a:rPr>
                  <a:t>RCOOH+</a:t>
                </a:r>
                <a:r>
                  <a:rPr lang="en-US" sz="2400" b="1" dirty="0" smtClean="0">
                    <a:solidFill>
                      <a:srgbClr val="820000"/>
                    </a:solidFill>
                    <a:latin typeface="+mn-lt"/>
                  </a:rPr>
                  <a:t>R</a:t>
                </a:r>
                <a:r>
                  <a:rPr lang="en-US" sz="2400" dirty="0" smtClean="0">
                    <a:latin typeface="+mn-lt"/>
                  </a:rPr>
                  <a:t>OH</a:t>
                </a:r>
                <a:endParaRPr lang="el-GR" sz="2400" dirty="0">
                  <a:latin typeface="+mn-lt"/>
                </a:endParaRPr>
              </a:p>
            </p:txBody>
          </p:sp>
          <p:sp>
            <p:nvSpPr>
              <p:cNvPr id="6" name="Δεξιό βέλος 5" title="βέλος με φορά δεξιά"/>
              <p:cNvSpPr/>
              <p:nvPr/>
            </p:nvSpPr>
            <p:spPr>
              <a:xfrm>
                <a:off x="2014230" y="2340828"/>
                <a:ext cx="432048" cy="45719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548867" y="2109995"/>
                <a:ext cx="18071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n-lt"/>
                  </a:rPr>
                  <a:t>R-C-O</a:t>
                </a:r>
                <a:r>
                  <a:rPr lang="en-US" sz="2400" b="1" dirty="0" smtClean="0">
                    <a:solidFill>
                      <a:srgbClr val="820000"/>
                    </a:solidFill>
                    <a:latin typeface="+mn-lt"/>
                  </a:rPr>
                  <a:t>R </a:t>
                </a:r>
                <a:r>
                  <a:rPr lang="en-US" sz="2400" dirty="0" smtClean="0">
                    <a:latin typeface="+mn-lt"/>
                  </a:rPr>
                  <a:t>+H</a:t>
                </a:r>
                <a:r>
                  <a:rPr lang="en-US" sz="2400" dirty="0" smtClean="0">
                    <a:latin typeface="Calibri"/>
                  </a:rPr>
                  <a:t>₂O</a:t>
                </a:r>
                <a:endParaRPr lang="el-GR" sz="2400" b="1" dirty="0">
                  <a:solidFill>
                    <a:srgbClr val="820000"/>
                  </a:solidFill>
                  <a:latin typeface="+mn-lt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 rot="16200000">
                <a:off x="2751342" y="1874540"/>
                <a:ext cx="3585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n-lt"/>
                  </a:rPr>
                  <a:t>=</a:t>
                </a:r>
                <a:endParaRPr lang="el-GR" sz="2400" dirty="0">
                  <a:latin typeface="+mn-lt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2773295" y="1697445"/>
              <a:ext cx="3585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n-lt"/>
                </a:rPr>
                <a:t>o</a:t>
              </a:r>
              <a:endParaRPr lang="el-GR" sz="2400" dirty="0">
                <a:latin typeface="+mn-lt"/>
              </a:endParaRPr>
            </a:p>
          </p:txBody>
        </p:sp>
      </p:grpSp>
      <p:sp>
        <p:nvSpPr>
          <p:cNvPr id="10" name="Θέση περιεχομένου 2"/>
          <p:cNvSpPr txBox="1">
            <a:spLocks/>
          </p:cNvSpPr>
          <p:nvPr/>
        </p:nvSpPr>
        <p:spPr>
          <a:xfrm>
            <a:off x="3045792" y="3035545"/>
            <a:ext cx="1490961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‒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l-GR" b="1" dirty="0">
                <a:solidFill>
                  <a:srgbClr val="004A82"/>
                </a:solidFill>
              </a:rPr>
              <a:t>Υδρόλυση</a:t>
            </a:r>
            <a:endParaRPr lang="el-GR" dirty="0" smtClean="0"/>
          </a:p>
        </p:txBody>
      </p:sp>
      <p:grpSp>
        <p:nvGrpSpPr>
          <p:cNvPr id="27" name="Ομάδα 26"/>
          <p:cNvGrpSpPr/>
          <p:nvPr/>
        </p:nvGrpSpPr>
        <p:grpSpPr>
          <a:xfrm>
            <a:off x="1763688" y="3512118"/>
            <a:ext cx="4320480" cy="897076"/>
            <a:chOff x="179512" y="3548107"/>
            <a:chExt cx="4320480" cy="897076"/>
          </a:xfrm>
        </p:grpSpPr>
        <p:grpSp>
          <p:nvGrpSpPr>
            <p:cNvPr id="18" name="Ομάδα 17"/>
            <p:cNvGrpSpPr/>
            <p:nvPr/>
          </p:nvGrpSpPr>
          <p:grpSpPr>
            <a:xfrm>
              <a:off x="179512" y="3548107"/>
              <a:ext cx="4320480" cy="897076"/>
              <a:chOff x="179512" y="1697445"/>
              <a:chExt cx="4320480" cy="897076"/>
            </a:xfrm>
          </p:grpSpPr>
          <p:grpSp>
            <p:nvGrpSpPr>
              <p:cNvPr id="19" name="Ομάδα 18"/>
              <p:cNvGrpSpPr/>
              <p:nvPr/>
            </p:nvGrpSpPr>
            <p:grpSpPr>
              <a:xfrm>
                <a:off x="179512" y="1926090"/>
                <a:ext cx="4320480" cy="668431"/>
                <a:chOff x="179512" y="1926090"/>
                <a:chExt cx="4320480" cy="668431"/>
              </a:xfrm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179512" y="2132856"/>
                  <a:ext cx="194421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+mn-lt"/>
                    </a:rPr>
                    <a:t>RC-C-O</a:t>
                  </a:r>
                  <a:r>
                    <a:rPr lang="en-US" sz="2400" b="1" dirty="0" smtClean="0">
                      <a:solidFill>
                        <a:srgbClr val="820000"/>
                      </a:solidFill>
                      <a:latin typeface="+mn-lt"/>
                    </a:rPr>
                    <a:t>R</a:t>
                  </a:r>
                  <a:r>
                    <a:rPr lang="en-US" sz="2400" dirty="0" smtClean="0">
                      <a:latin typeface="+mn-lt"/>
                    </a:rPr>
                    <a:t>+</a:t>
                  </a:r>
                  <a:r>
                    <a:rPr lang="en-US" sz="2400" dirty="0">
                      <a:latin typeface="+mn-lt"/>
                    </a:rPr>
                    <a:t>H₂O</a:t>
                  </a:r>
                  <a:endParaRPr lang="el-GR" sz="2400" b="1" dirty="0">
                    <a:solidFill>
                      <a:srgbClr val="820000"/>
                    </a:solidFill>
                    <a:latin typeface="+mn-lt"/>
                  </a:endParaRPr>
                </a:p>
              </p:txBody>
            </p:sp>
            <p:sp>
              <p:nvSpPr>
                <p:cNvPr id="22" name="Δεξιό βέλος 21" title="βέλος με φορά δεξιά"/>
                <p:cNvSpPr/>
                <p:nvPr/>
              </p:nvSpPr>
              <p:spPr>
                <a:xfrm>
                  <a:off x="2014230" y="2340828"/>
                  <a:ext cx="432048" cy="45719"/>
                </a:xfrm>
                <a:prstGeom prst="right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2548867" y="2109995"/>
                  <a:ext cx="19511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+mn-lt"/>
                    </a:rPr>
                    <a:t>R-C-OH</a:t>
                  </a:r>
                  <a:r>
                    <a:rPr lang="en-US" sz="2400" b="1" dirty="0" smtClean="0">
                      <a:solidFill>
                        <a:srgbClr val="820000"/>
                      </a:solidFill>
                      <a:latin typeface="+mn-lt"/>
                    </a:rPr>
                    <a:t> </a:t>
                  </a:r>
                  <a:r>
                    <a:rPr lang="en-US" sz="2400" dirty="0" smtClean="0">
                      <a:latin typeface="+mn-lt"/>
                    </a:rPr>
                    <a:t>+</a:t>
                  </a:r>
                  <a:r>
                    <a:rPr lang="en-US" sz="2400" b="1" dirty="0" smtClean="0">
                      <a:solidFill>
                        <a:srgbClr val="820000"/>
                      </a:solidFill>
                      <a:latin typeface="+mn-lt"/>
                    </a:rPr>
                    <a:t>R</a:t>
                  </a:r>
                  <a:r>
                    <a:rPr lang="en-US" sz="2400" dirty="0" smtClean="0">
                      <a:latin typeface="+mn-lt"/>
                    </a:rPr>
                    <a:t>OH</a:t>
                  </a:r>
                  <a:endParaRPr lang="el-GR" sz="2400" b="1" dirty="0">
                    <a:solidFill>
                      <a:srgbClr val="820000"/>
                    </a:solidFill>
                    <a:latin typeface="+mn-lt"/>
                  </a:endParaRP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 rot="16200000">
                  <a:off x="2751342" y="1874540"/>
                  <a:ext cx="35856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+mn-lt"/>
                    </a:rPr>
                    <a:t>=</a:t>
                  </a:r>
                  <a:endParaRPr lang="el-GR" sz="2400" dirty="0">
                    <a:latin typeface="+mn-lt"/>
                  </a:endParaRPr>
                </a:p>
              </p:txBody>
            </p:sp>
          </p:grpSp>
          <p:sp>
            <p:nvSpPr>
              <p:cNvPr id="20" name="TextBox 19"/>
              <p:cNvSpPr txBox="1"/>
              <p:nvPr/>
            </p:nvSpPr>
            <p:spPr>
              <a:xfrm>
                <a:off x="2773295" y="1697445"/>
                <a:ext cx="3585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n-lt"/>
                  </a:rPr>
                  <a:t>o</a:t>
                </a:r>
                <a:endParaRPr lang="el-GR" sz="2400" dirty="0">
                  <a:latin typeface="+mn-lt"/>
                </a:endParaRP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 rot="16200000">
              <a:off x="589607" y="3752685"/>
              <a:ext cx="3585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n-lt"/>
                </a:rPr>
                <a:t>=</a:t>
              </a:r>
              <a:endParaRPr lang="el-GR" sz="2400" dirty="0">
                <a:latin typeface="+mn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11560" y="3575590"/>
              <a:ext cx="3585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n-lt"/>
                </a:rPr>
                <a:t>o</a:t>
              </a:r>
              <a:endParaRPr lang="el-GR" sz="2400" dirty="0">
                <a:latin typeface="+mn-lt"/>
              </a:endParaRPr>
            </a:p>
          </p:txBody>
        </p:sp>
      </p:grpSp>
      <p:sp>
        <p:nvSpPr>
          <p:cNvPr id="28" name="Θέση περιεχομένου 2"/>
          <p:cNvSpPr txBox="1">
            <a:spLocks/>
          </p:cNvSpPr>
          <p:nvPr/>
        </p:nvSpPr>
        <p:spPr>
          <a:xfrm>
            <a:off x="2736060" y="4611246"/>
            <a:ext cx="22096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‒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l-GR" b="1" dirty="0">
                <a:solidFill>
                  <a:srgbClr val="004A82"/>
                </a:solidFill>
              </a:rPr>
              <a:t>Εξουδετέρωση</a:t>
            </a:r>
            <a:endParaRPr lang="el-GR" dirty="0" smtClean="0"/>
          </a:p>
        </p:txBody>
      </p:sp>
      <p:grpSp>
        <p:nvGrpSpPr>
          <p:cNvPr id="33" name="Ομάδα 32"/>
          <p:cNvGrpSpPr/>
          <p:nvPr/>
        </p:nvGrpSpPr>
        <p:grpSpPr>
          <a:xfrm>
            <a:off x="1419200" y="5276633"/>
            <a:ext cx="4744144" cy="484526"/>
            <a:chOff x="179512" y="2109995"/>
            <a:chExt cx="4744144" cy="484526"/>
          </a:xfrm>
        </p:grpSpPr>
        <p:sp>
          <p:nvSpPr>
            <p:cNvPr id="35" name="TextBox 34"/>
            <p:cNvSpPr txBox="1"/>
            <p:nvPr/>
          </p:nvSpPr>
          <p:spPr>
            <a:xfrm>
              <a:off x="179512" y="2132856"/>
              <a:ext cx="20507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+mn-lt"/>
                </a:rPr>
                <a:t>RCOOH+NaOH</a:t>
              </a:r>
              <a:endParaRPr lang="el-GR" sz="2400" b="1" dirty="0">
                <a:solidFill>
                  <a:srgbClr val="820000"/>
                </a:solidFill>
                <a:latin typeface="+mn-lt"/>
              </a:endParaRPr>
            </a:p>
          </p:txBody>
        </p:sp>
        <p:sp>
          <p:nvSpPr>
            <p:cNvPr id="36" name="Δεξιό βέλος 35" title="βέλος με φορά δεξιά"/>
            <p:cNvSpPr/>
            <p:nvPr/>
          </p:nvSpPr>
          <p:spPr>
            <a:xfrm>
              <a:off x="2116819" y="2326530"/>
              <a:ext cx="432048" cy="45719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548867" y="2109995"/>
              <a:ext cx="23747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n-lt"/>
                </a:rPr>
                <a:t>RCOO⁻ Na⁺+</a:t>
              </a:r>
              <a:r>
                <a:rPr lang="en-US" sz="2400" dirty="0">
                  <a:latin typeface="+mn-lt"/>
                </a:rPr>
                <a:t> H₂O</a:t>
              </a:r>
              <a:endParaRPr lang="el-GR" sz="2400" b="1" dirty="0">
                <a:solidFill>
                  <a:srgbClr val="820000"/>
                </a:solidFill>
                <a:latin typeface="+mn-lt"/>
              </a:endParaRPr>
            </a:p>
          </p:txBody>
        </p: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197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52128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4A82"/>
                </a:solidFill>
              </a:rPr>
              <a:t>Αντιδράσεις Προσθήκης (κυρίως </a:t>
            </a:r>
            <a:r>
              <a:rPr lang="el-GR" dirty="0" smtClean="0">
                <a:solidFill>
                  <a:srgbClr val="004A82"/>
                </a:solidFill>
              </a:rPr>
              <a:t>Υδρογόνωση)</a:t>
            </a:r>
            <a:r>
              <a:rPr lang="en-US" dirty="0" smtClean="0">
                <a:solidFill>
                  <a:srgbClr val="004A82"/>
                </a:solidFill>
              </a:rPr>
              <a:t> </a:t>
            </a:r>
            <a:r>
              <a:rPr lang="el-GR" dirty="0" smtClean="0">
                <a:solidFill>
                  <a:srgbClr val="004A82"/>
                </a:solidFill>
              </a:rPr>
              <a:t>στα </a:t>
            </a:r>
            <a:r>
              <a:rPr lang="el-GR" dirty="0">
                <a:solidFill>
                  <a:srgbClr val="004A82"/>
                </a:solidFill>
              </a:rPr>
              <a:t>Ακόρεστα Λιπαρά Οξέα</a:t>
            </a:r>
          </a:p>
        </p:txBody>
      </p:sp>
      <p:grpSp>
        <p:nvGrpSpPr>
          <p:cNvPr id="14" name="Ομάδα 13"/>
          <p:cNvGrpSpPr/>
          <p:nvPr/>
        </p:nvGrpSpPr>
        <p:grpSpPr>
          <a:xfrm>
            <a:off x="1367396" y="2227110"/>
            <a:ext cx="6768753" cy="1098256"/>
            <a:chOff x="1475656" y="2314573"/>
            <a:chExt cx="6768753" cy="1098256"/>
          </a:xfrm>
        </p:grpSpPr>
        <p:sp>
          <p:nvSpPr>
            <p:cNvPr id="5" name="TextBox 4"/>
            <p:cNvSpPr txBox="1"/>
            <p:nvPr/>
          </p:nvSpPr>
          <p:spPr>
            <a:xfrm>
              <a:off x="1475656" y="2708920"/>
              <a:ext cx="28083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n-lt"/>
                </a:rPr>
                <a:t>R-C=C-CH</a:t>
              </a:r>
              <a:r>
                <a:rPr lang="en-US" sz="2400" dirty="0" smtClean="0">
                  <a:latin typeface="Calibri"/>
                </a:rPr>
                <a:t>₂-</a:t>
              </a:r>
              <a:r>
                <a:rPr lang="en-US" sz="2400" dirty="0" smtClean="0">
                  <a:latin typeface="+mn-lt"/>
                </a:rPr>
                <a:t>CH₂COOH</a:t>
              </a:r>
              <a:endParaRPr lang="el-GR" sz="2400" dirty="0">
                <a:latin typeface="+mn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16200000">
              <a:off x="1706489" y="2478088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n-lt"/>
                </a:rPr>
                <a:t>-</a:t>
              </a:r>
              <a:endParaRPr lang="el-GR" sz="2400" dirty="0">
                <a:latin typeface="+mn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27701" y="2314573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n-lt"/>
                </a:rPr>
                <a:t>H</a:t>
              </a:r>
              <a:endParaRPr lang="el-GR" sz="2400" dirty="0">
                <a:latin typeface="+mn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2022616" y="2494592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n-lt"/>
                </a:rPr>
                <a:t>-</a:t>
              </a:r>
              <a:endParaRPr lang="el-GR" sz="2400" dirty="0">
                <a:latin typeface="+mn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043827" y="2314573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n-lt"/>
                </a:rPr>
                <a:t>H</a:t>
              </a:r>
              <a:endParaRPr lang="el-GR" sz="2400" dirty="0">
                <a:latin typeface="+mn-lt"/>
              </a:endParaRPr>
            </a:p>
          </p:txBody>
        </p:sp>
        <p:sp>
          <p:nvSpPr>
            <p:cNvPr id="10" name="Δεξιό βέλος 9" title="βέλος με φορά δεξιά"/>
            <p:cNvSpPr/>
            <p:nvPr/>
          </p:nvSpPr>
          <p:spPr>
            <a:xfrm>
              <a:off x="4139951" y="2926975"/>
              <a:ext cx="720080" cy="45719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48209" y="2456131"/>
              <a:ext cx="5035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n-lt"/>
                </a:rPr>
                <a:t>H</a:t>
              </a:r>
              <a:r>
                <a:rPr lang="en-US" sz="2400" dirty="0" smtClean="0">
                  <a:latin typeface="Calibri"/>
                </a:rPr>
                <a:t>₂</a:t>
              </a:r>
              <a:endParaRPr lang="el-GR" sz="2400" dirty="0"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48208" y="2951164"/>
              <a:ext cx="5035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n-lt"/>
                </a:rPr>
                <a:t>Ni</a:t>
              </a:r>
              <a:endParaRPr lang="el-GR" sz="2400" dirty="0">
                <a:latin typeface="+mn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78775" y="2697471"/>
              <a:ext cx="33656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n-lt"/>
                </a:rPr>
                <a:t>R-CH₂-CH₂-</a:t>
              </a:r>
              <a:r>
                <a:rPr lang="en-US" sz="2400" dirty="0">
                  <a:latin typeface="+mn-lt"/>
                </a:rPr>
                <a:t>CH₂-CH₂</a:t>
              </a:r>
              <a:r>
                <a:rPr lang="en-US" sz="2400" dirty="0" smtClean="0">
                  <a:latin typeface="+mn-lt"/>
                </a:rPr>
                <a:t>COOH</a:t>
              </a:r>
              <a:endParaRPr lang="el-GR" sz="2400" dirty="0">
                <a:latin typeface="+mn-lt"/>
              </a:endParaRPr>
            </a:p>
          </p:txBody>
        </p:sp>
      </p:grpSp>
      <p:sp>
        <p:nvSpPr>
          <p:cNvPr id="15" name="Ορθογώνιο 14"/>
          <p:cNvSpPr/>
          <p:nvPr/>
        </p:nvSpPr>
        <p:spPr>
          <a:xfrm>
            <a:off x="1613525" y="3717032"/>
            <a:ext cx="5826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+mn-lt"/>
              </a:rPr>
              <a:t>Χρησιμοποιούνται κυρίως στην </a:t>
            </a:r>
            <a:r>
              <a:rPr lang="el-GR" sz="2400" b="1" dirty="0" smtClean="0">
                <a:solidFill>
                  <a:srgbClr val="004A82"/>
                </a:solidFill>
                <a:latin typeface="+mn-lt"/>
              </a:rPr>
              <a:t>μετατροπή</a:t>
            </a:r>
            <a:r>
              <a:rPr lang="en-US" sz="2400" b="1" dirty="0">
                <a:solidFill>
                  <a:srgbClr val="004A82"/>
                </a:solidFill>
                <a:latin typeface="+mn-lt"/>
              </a:rPr>
              <a:t> </a:t>
            </a:r>
            <a:r>
              <a:rPr lang="el-GR" sz="2400" b="1" dirty="0" smtClean="0">
                <a:solidFill>
                  <a:srgbClr val="004A82"/>
                </a:solidFill>
                <a:latin typeface="+mn-lt"/>
              </a:rPr>
              <a:t>ακόρεστων </a:t>
            </a:r>
            <a:r>
              <a:rPr lang="el-GR" sz="2400" b="1" dirty="0">
                <a:solidFill>
                  <a:srgbClr val="004A82"/>
                </a:solidFill>
                <a:latin typeface="+mn-lt"/>
              </a:rPr>
              <a:t>φυτικών ελαίων </a:t>
            </a:r>
            <a:r>
              <a:rPr lang="el-GR" sz="2400" b="1" dirty="0" smtClean="0">
                <a:solidFill>
                  <a:srgbClr val="004A82"/>
                </a:solidFill>
                <a:latin typeface="+mn-lt"/>
              </a:rPr>
              <a:t>σε</a:t>
            </a:r>
            <a:r>
              <a:rPr lang="en-US" sz="2400" b="1" dirty="0" smtClean="0">
                <a:solidFill>
                  <a:srgbClr val="004A82"/>
                </a:solidFill>
                <a:latin typeface="+mn-lt"/>
              </a:rPr>
              <a:t> </a:t>
            </a:r>
            <a:r>
              <a:rPr lang="el-GR" sz="2400" b="1" dirty="0" smtClean="0">
                <a:solidFill>
                  <a:srgbClr val="004A82"/>
                </a:solidFill>
                <a:latin typeface="+mn-lt"/>
              </a:rPr>
              <a:t>Μαργαρίνη</a:t>
            </a:r>
            <a:endParaRPr lang="el-GR" sz="2400" b="1" dirty="0">
              <a:solidFill>
                <a:srgbClr val="004A82"/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532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>
                <a:solidFill>
                  <a:srgbClr val="004A82"/>
                </a:solidFill>
              </a:rPr>
              <a:t>Εικοσενικά</a:t>
            </a:r>
            <a:r>
              <a:rPr lang="el-GR" dirty="0">
                <a:solidFill>
                  <a:srgbClr val="004A82"/>
                </a:solidFill>
              </a:rPr>
              <a:t> Οξέα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l-GR" sz="2400" dirty="0"/>
              <a:t>Είναι όλα Ακόρεστα.</a:t>
            </a:r>
          </a:p>
          <a:p>
            <a:pPr>
              <a:spcBef>
                <a:spcPts val="1200"/>
              </a:spcBef>
            </a:pPr>
            <a:r>
              <a:rPr lang="el-GR" sz="2400" dirty="0" err="1" smtClean="0"/>
              <a:t>Εχουν</a:t>
            </a:r>
            <a:r>
              <a:rPr lang="el-GR" sz="2400" dirty="0" smtClean="0"/>
              <a:t> </a:t>
            </a:r>
            <a:r>
              <a:rPr lang="el-GR" sz="2400" dirty="0"/>
              <a:t>όλα 20 άτομα άνθρακα.</a:t>
            </a:r>
          </a:p>
          <a:p>
            <a:pPr>
              <a:spcBef>
                <a:spcPts val="1200"/>
              </a:spcBef>
            </a:pPr>
            <a:r>
              <a:rPr lang="el-GR" sz="2400" dirty="0" smtClean="0"/>
              <a:t>Μερικά </a:t>
            </a:r>
            <a:r>
              <a:rPr lang="el-GR" sz="2400" dirty="0"/>
              <a:t>από αυτά είναι ουσιώδη Λιπαρά Οξέα.</a:t>
            </a:r>
          </a:p>
          <a:p>
            <a:pPr>
              <a:spcBef>
                <a:spcPts val="1200"/>
              </a:spcBef>
            </a:pPr>
            <a:r>
              <a:rPr lang="el-GR" sz="2400" dirty="0" smtClean="0"/>
              <a:t>Δεν </a:t>
            </a:r>
            <a:r>
              <a:rPr lang="el-GR" sz="2400" dirty="0"/>
              <a:t>μπορούν να παραχθούν από το σώμα.</a:t>
            </a:r>
          </a:p>
          <a:p>
            <a:pPr>
              <a:spcBef>
                <a:spcPts val="1200"/>
              </a:spcBef>
            </a:pPr>
            <a:r>
              <a:rPr lang="el-GR" sz="2400" dirty="0" smtClean="0"/>
              <a:t>Υπάρχουν </a:t>
            </a:r>
            <a:r>
              <a:rPr lang="el-GR" sz="2400" dirty="0"/>
              <a:t>τρεις σημαντικές ομάδες:</a:t>
            </a:r>
          </a:p>
          <a:p>
            <a:pPr lvl="1">
              <a:spcBef>
                <a:spcPts val="1200"/>
              </a:spcBef>
            </a:pPr>
            <a:r>
              <a:rPr lang="el-GR" sz="2400" b="1" dirty="0" err="1" smtClean="0">
                <a:solidFill>
                  <a:srgbClr val="004A82"/>
                </a:solidFill>
              </a:rPr>
              <a:t>Προσταγλανδίνες</a:t>
            </a:r>
            <a:r>
              <a:rPr lang="el-GR" sz="2400" b="1" dirty="0">
                <a:solidFill>
                  <a:srgbClr val="004A82"/>
                </a:solidFill>
              </a:rPr>
              <a:t>.</a:t>
            </a:r>
          </a:p>
          <a:p>
            <a:pPr lvl="1">
              <a:spcBef>
                <a:spcPts val="1200"/>
              </a:spcBef>
            </a:pPr>
            <a:r>
              <a:rPr lang="el-GR" sz="2400" b="1" dirty="0" err="1" smtClean="0">
                <a:solidFill>
                  <a:srgbClr val="004A82"/>
                </a:solidFill>
              </a:rPr>
              <a:t>Λευκοτριένια</a:t>
            </a:r>
            <a:r>
              <a:rPr lang="el-GR" sz="2400" b="1" dirty="0">
                <a:solidFill>
                  <a:srgbClr val="004A82"/>
                </a:solidFill>
              </a:rPr>
              <a:t>.</a:t>
            </a:r>
          </a:p>
          <a:p>
            <a:pPr lvl="1">
              <a:spcBef>
                <a:spcPts val="1200"/>
              </a:spcBef>
            </a:pPr>
            <a:r>
              <a:rPr lang="el-GR" sz="2400" b="1" dirty="0" err="1" smtClean="0">
                <a:solidFill>
                  <a:srgbClr val="004A82"/>
                </a:solidFill>
              </a:rPr>
              <a:t>Θρομβοξάνες</a:t>
            </a:r>
            <a:r>
              <a:rPr lang="el-GR" sz="2400" b="1" dirty="0">
                <a:solidFill>
                  <a:srgbClr val="004A82"/>
                </a:solidFill>
              </a:rPr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209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>
                <a:solidFill>
                  <a:srgbClr val="004A82"/>
                </a:solidFill>
              </a:rPr>
              <a:t>Προσταγλανδίνες</a:t>
            </a:r>
            <a:r>
              <a:rPr lang="el-GR" dirty="0">
                <a:solidFill>
                  <a:srgbClr val="004A82"/>
                </a:solidFill>
              </a:rPr>
              <a:t>: Βιολογική Δράση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l-GR" sz="2400" dirty="0"/>
              <a:t>Διέγερση των λείων μυώνων.</a:t>
            </a:r>
          </a:p>
          <a:p>
            <a:pPr>
              <a:spcBef>
                <a:spcPts val="1200"/>
              </a:spcBef>
            </a:pPr>
            <a:r>
              <a:rPr lang="el-GR" sz="2400" dirty="0" smtClean="0"/>
              <a:t>Ρύθμιση </a:t>
            </a:r>
            <a:r>
              <a:rPr lang="el-GR" sz="2400" dirty="0"/>
              <a:t>της παραγωγής των Στεροειδών.</a:t>
            </a:r>
          </a:p>
          <a:p>
            <a:pPr>
              <a:spcBef>
                <a:spcPts val="1200"/>
              </a:spcBef>
            </a:pPr>
            <a:r>
              <a:rPr lang="el-GR" sz="2400" dirty="0" smtClean="0"/>
              <a:t>Καταστολή </a:t>
            </a:r>
            <a:r>
              <a:rPr lang="el-GR" sz="2400" dirty="0"/>
              <a:t>της έκκρισης του γαστρικού υγρού.</a:t>
            </a:r>
          </a:p>
          <a:p>
            <a:pPr>
              <a:spcBef>
                <a:spcPts val="1200"/>
              </a:spcBef>
            </a:pPr>
            <a:r>
              <a:rPr lang="el-GR" sz="2400" dirty="0" smtClean="0"/>
              <a:t>Καταστολή </a:t>
            </a:r>
            <a:r>
              <a:rPr lang="el-GR" sz="2400" dirty="0"/>
              <a:t>της έκκρισης των </a:t>
            </a:r>
            <a:r>
              <a:rPr lang="el-GR" sz="2400" dirty="0" err="1"/>
              <a:t>ορμονοεξαρτωμένων</a:t>
            </a:r>
            <a:r>
              <a:rPr lang="el-GR" sz="2400" dirty="0"/>
              <a:t> </a:t>
            </a:r>
            <a:r>
              <a:rPr lang="el-GR" sz="2400" dirty="0" err="1"/>
              <a:t>λιπασών</a:t>
            </a:r>
            <a:r>
              <a:rPr lang="el-GR" sz="2400" dirty="0"/>
              <a:t>.</a:t>
            </a:r>
          </a:p>
          <a:p>
            <a:pPr>
              <a:spcBef>
                <a:spcPts val="1200"/>
              </a:spcBef>
            </a:pPr>
            <a:r>
              <a:rPr lang="el-GR" sz="2400" dirty="0" smtClean="0"/>
              <a:t>Καταστολή </a:t>
            </a:r>
            <a:r>
              <a:rPr lang="el-GR" sz="2400" dirty="0"/>
              <a:t>/ Διέγερση της συσσωμάτωσης των </a:t>
            </a:r>
            <a:r>
              <a:rPr lang="el-GR" sz="2400" dirty="0" smtClean="0"/>
              <a:t>αιμοπεταλίων</a:t>
            </a:r>
            <a:r>
              <a:rPr lang="en-US" sz="2400" dirty="0" smtClean="0"/>
              <a:t> </a:t>
            </a:r>
            <a:r>
              <a:rPr lang="el-GR" sz="2400" dirty="0" smtClean="0"/>
              <a:t>(θρόμβωση</a:t>
            </a:r>
            <a:r>
              <a:rPr lang="el-GR" sz="2400" dirty="0"/>
              <a:t>).</a:t>
            </a:r>
          </a:p>
          <a:p>
            <a:pPr>
              <a:spcBef>
                <a:spcPts val="1200"/>
              </a:spcBef>
            </a:pPr>
            <a:r>
              <a:rPr lang="el-GR" sz="2400" dirty="0" smtClean="0"/>
              <a:t>Ρύθμιση </a:t>
            </a:r>
            <a:r>
              <a:rPr lang="el-GR" sz="2400" dirty="0"/>
              <a:t>της διαβίβασης σήματος μέσω των νεύρων.</a:t>
            </a:r>
          </a:p>
          <a:p>
            <a:pPr>
              <a:spcBef>
                <a:spcPts val="1200"/>
              </a:spcBef>
            </a:pPr>
            <a:r>
              <a:rPr lang="el-GR" sz="2400" dirty="0" smtClean="0"/>
              <a:t>Ευαισθητοποίηση </a:t>
            </a:r>
            <a:r>
              <a:rPr lang="el-GR" sz="2400" dirty="0"/>
              <a:t>στον πόνο.</a:t>
            </a:r>
          </a:p>
          <a:p>
            <a:pPr>
              <a:spcBef>
                <a:spcPts val="1200"/>
              </a:spcBef>
            </a:pPr>
            <a:r>
              <a:rPr lang="el-GR" sz="2400" dirty="0" smtClean="0"/>
              <a:t>Διαμεσολάβηση </a:t>
            </a:r>
            <a:r>
              <a:rPr lang="el-GR" sz="2400" dirty="0"/>
              <a:t>στην φλεγμονώδη απόκριση.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636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>
                <a:solidFill>
                  <a:srgbClr val="004A82"/>
                </a:solidFill>
              </a:rPr>
              <a:t>Προσταγλανδίνες</a:t>
            </a:r>
            <a:r>
              <a:rPr lang="el-GR" dirty="0">
                <a:solidFill>
                  <a:srgbClr val="004A82"/>
                </a:solidFill>
              </a:rPr>
              <a:t>: Δομή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408712" cy="381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448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4A82"/>
                </a:solidFill>
              </a:rPr>
              <a:t>Πήξη του Αίματος (Αιμόσταση)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b="1" dirty="0">
                <a:solidFill>
                  <a:srgbClr val="004A82"/>
                </a:solidFill>
              </a:rPr>
              <a:t>Θρομβοξάνη </a:t>
            </a:r>
            <a:r>
              <a:rPr lang="el-GR" sz="2400" b="1" dirty="0" smtClean="0">
                <a:solidFill>
                  <a:srgbClr val="004A82"/>
                </a:solidFill>
              </a:rPr>
              <a:t>Α₂:</a:t>
            </a:r>
            <a:r>
              <a:rPr lang="el-GR" sz="2400" dirty="0" smtClean="0"/>
              <a:t> </a:t>
            </a:r>
            <a:r>
              <a:rPr lang="el-GR" sz="2400" dirty="0"/>
              <a:t>Παράγεται από τα αιμοπετάλια στο </a:t>
            </a:r>
            <a:r>
              <a:rPr lang="el-GR" sz="2400" dirty="0" smtClean="0"/>
              <a:t>αίμα</a:t>
            </a:r>
            <a:r>
              <a:rPr lang="en-US" sz="2400" dirty="0" smtClean="0"/>
              <a:t> </a:t>
            </a:r>
            <a:r>
              <a:rPr lang="el-GR" sz="2400" dirty="0" smtClean="0"/>
              <a:t>και </a:t>
            </a:r>
            <a:r>
              <a:rPr lang="el-GR" sz="2400" dirty="0"/>
              <a:t>διεγείρει την σύσπαση των αιμοφόρων </a:t>
            </a:r>
            <a:r>
              <a:rPr lang="el-GR" sz="2400" dirty="0" smtClean="0"/>
              <a:t>αγγείων.</a:t>
            </a:r>
            <a:r>
              <a:rPr lang="en-US" sz="2400" dirty="0" smtClean="0"/>
              <a:t> </a:t>
            </a:r>
            <a:r>
              <a:rPr lang="el-GR" sz="2400" dirty="0" smtClean="0"/>
              <a:t>Εμπλέκεται </a:t>
            </a:r>
            <a:r>
              <a:rPr lang="el-GR" sz="2400" dirty="0"/>
              <a:t>στην συσσωμάτωση των </a:t>
            </a:r>
            <a:r>
              <a:rPr lang="el-GR" sz="2400" dirty="0" smtClean="0"/>
              <a:t>αιμοπεταλίων</a:t>
            </a:r>
            <a:r>
              <a:rPr lang="en-US" sz="2400" dirty="0" smtClean="0"/>
              <a:t> </a:t>
            </a:r>
            <a:r>
              <a:rPr lang="el-GR" sz="2400" dirty="0" smtClean="0"/>
              <a:t>(θρόμβωση</a:t>
            </a:r>
            <a:r>
              <a:rPr lang="el-GR" sz="2400" dirty="0"/>
              <a:t>).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b="1" dirty="0" err="1" smtClean="0">
                <a:solidFill>
                  <a:srgbClr val="004A82"/>
                </a:solidFill>
              </a:rPr>
              <a:t>Προστακυκλίνη</a:t>
            </a:r>
            <a:r>
              <a:rPr lang="el-GR" sz="2400" b="1" dirty="0">
                <a:solidFill>
                  <a:srgbClr val="004A82"/>
                </a:solidFill>
              </a:rPr>
              <a:t>: </a:t>
            </a:r>
            <a:r>
              <a:rPr lang="el-GR" sz="2400" dirty="0"/>
              <a:t>Παράγεται από τα κύτταρα </a:t>
            </a:r>
            <a:r>
              <a:rPr lang="el-GR" sz="2400" dirty="0" smtClean="0"/>
              <a:t>της</a:t>
            </a:r>
            <a:r>
              <a:rPr lang="en-US" sz="2400" dirty="0" smtClean="0"/>
              <a:t> </a:t>
            </a:r>
            <a:r>
              <a:rPr lang="el-GR" sz="2400" dirty="0" err="1" smtClean="0"/>
              <a:t>αγγείωσης</a:t>
            </a:r>
            <a:r>
              <a:rPr lang="el-GR" sz="2400" dirty="0"/>
              <a:t>, αντιστρέφει την δράση της </a:t>
            </a:r>
            <a:r>
              <a:rPr lang="el-GR" sz="2400" dirty="0" err="1"/>
              <a:t>Θρομβοξάνης</a:t>
            </a:r>
            <a:r>
              <a:rPr lang="el-GR" sz="2400" dirty="0"/>
              <a:t> Α₂</a:t>
            </a:r>
            <a:r>
              <a:rPr lang="el-GR" sz="2400" dirty="0" smtClean="0"/>
              <a:t>.</a:t>
            </a:r>
            <a:endParaRPr lang="el-GR" sz="24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dirty="0" smtClean="0"/>
              <a:t>Η </a:t>
            </a:r>
            <a:r>
              <a:rPr lang="el-GR" sz="2400" dirty="0"/>
              <a:t>χρήση του </a:t>
            </a:r>
            <a:r>
              <a:rPr lang="el-GR" sz="2400" dirty="0" err="1"/>
              <a:t>Ακετυλοσαλυκιλικού</a:t>
            </a:r>
            <a:r>
              <a:rPr lang="el-GR" sz="2400" dirty="0"/>
              <a:t> Οξέος (Ασπιρίνη) </a:t>
            </a:r>
            <a:r>
              <a:rPr lang="el-GR" sz="2400" dirty="0" smtClean="0"/>
              <a:t>έχει</a:t>
            </a:r>
            <a:r>
              <a:rPr lang="en-US" sz="2400" dirty="0" smtClean="0"/>
              <a:t> </a:t>
            </a:r>
            <a:r>
              <a:rPr lang="el-GR" sz="2400" dirty="0" smtClean="0"/>
              <a:t>αντιπηκτικά </a:t>
            </a:r>
            <a:r>
              <a:rPr lang="el-GR" sz="2400" dirty="0"/>
              <a:t>και αντιθρομβωτικά αποτελέσματα.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507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4A82"/>
                </a:solidFill>
              </a:rPr>
              <a:t>Φλεγμονώδης Απόκριση (αντίδραση)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dirty="0"/>
              <a:t>Αποτελεί προστατευτικό μηχανισμό, για την </a:t>
            </a:r>
            <a:r>
              <a:rPr lang="el-GR" sz="2400" dirty="0" smtClean="0"/>
              <a:t>περίπτωση</a:t>
            </a:r>
            <a:r>
              <a:rPr lang="en-US" sz="2400" dirty="0" smtClean="0"/>
              <a:t> </a:t>
            </a:r>
            <a:r>
              <a:rPr lang="el-GR" sz="2400" dirty="0" smtClean="0"/>
              <a:t>καταστροφής </a:t>
            </a:r>
            <a:r>
              <a:rPr lang="el-GR" sz="2400" dirty="0"/>
              <a:t>ιστών.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dirty="0" err="1" smtClean="0"/>
              <a:t>Εχει</a:t>
            </a:r>
            <a:r>
              <a:rPr lang="el-GR" sz="2400" dirty="0" smtClean="0"/>
              <a:t> </a:t>
            </a:r>
            <a:r>
              <a:rPr lang="el-GR" sz="2400" dirty="0"/>
              <a:t>ως αποτέλεσμα οίδημα (πρήξιμο), </a:t>
            </a:r>
            <a:r>
              <a:rPr lang="el-GR" sz="2400" dirty="0" smtClean="0"/>
              <a:t>ερύθημα</a:t>
            </a:r>
            <a:r>
              <a:rPr lang="en-US" sz="2400" dirty="0" smtClean="0"/>
              <a:t> </a:t>
            </a:r>
            <a:r>
              <a:rPr lang="el-GR" sz="2400" dirty="0" smtClean="0"/>
              <a:t>(κοκκίνισμα</a:t>
            </a:r>
            <a:r>
              <a:rPr lang="el-GR" sz="2400" dirty="0"/>
              <a:t>), πυρετό και πόνο.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dirty="0" smtClean="0"/>
              <a:t>Οι </a:t>
            </a:r>
            <a:r>
              <a:rPr lang="el-GR" sz="2400" dirty="0" err="1"/>
              <a:t>προσταγλανδίνες</a:t>
            </a:r>
            <a:r>
              <a:rPr lang="el-GR" sz="2400" dirty="0"/>
              <a:t> προάγουν αυτή την αντίδραση.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dirty="0" smtClean="0"/>
              <a:t>Τα </a:t>
            </a:r>
            <a:r>
              <a:rPr lang="el-GR" sz="2400" dirty="0"/>
              <a:t>αντιφλεγμονώδη φάρμακα όπως η Ασπιρίνη, </a:t>
            </a:r>
            <a:r>
              <a:rPr lang="el-GR" sz="2400" dirty="0" smtClean="0"/>
              <a:t>το</a:t>
            </a:r>
            <a:r>
              <a:rPr lang="en-US" sz="2400" dirty="0" smtClean="0"/>
              <a:t> </a:t>
            </a:r>
            <a:r>
              <a:rPr lang="el-GR" sz="2400" dirty="0" err="1" smtClean="0"/>
              <a:t>Ibuprofen</a:t>
            </a:r>
            <a:r>
              <a:rPr lang="el-GR" sz="2400" dirty="0" smtClean="0"/>
              <a:t> </a:t>
            </a:r>
            <a:r>
              <a:rPr lang="el-GR" sz="2400" dirty="0"/>
              <a:t>κλπ. αναστέλλουν (μπλοκάρουν) την </a:t>
            </a:r>
            <a:r>
              <a:rPr lang="el-GR" sz="2400" dirty="0" smtClean="0"/>
              <a:t>σύνθεση</a:t>
            </a:r>
            <a:r>
              <a:rPr lang="en-US" sz="2400" dirty="0" smtClean="0"/>
              <a:t> </a:t>
            </a:r>
            <a:r>
              <a:rPr lang="el-GR" sz="2400" dirty="0" smtClean="0"/>
              <a:t>της </a:t>
            </a:r>
            <a:r>
              <a:rPr lang="el-GR" sz="2400" dirty="0" err="1"/>
              <a:t>προσταγλανδίνης</a:t>
            </a:r>
            <a:r>
              <a:rPr lang="el-GR" sz="2400" dirty="0"/>
              <a:t> και μετριάζουν αυτήν </a:t>
            </a:r>
            <a:r>
              <a:rPr lang="el-GR" sz="2400" dirty="0" smtClean="0"/>
              <a:t>την</a:t>
            </a:r>
            <a:r>
              <a:rPr lang="en-US" sz="2400" dirty="0" smtClean="0"/>
              <a:t> </a:t>
            </a:r>
            <a:r>
              <a:rPr lang="el-GR" sz="2400" dirty="0" smtClean="0"/>
              <a:t>αντίδραση</a:t>
            </a:r>
            <a:r>
              <a:rPr lang="el-GR" sz="2400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342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1296144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4A82"/>
                </a:solidFill>
              </a:rPr>
              <a:t>Οι </a:t>
            </a:r>
            <a:r>
              <a:rPr lang="el-GR" dirty="0" err="1">
                <a:solidFill>
                  <a:srgbClr val="004A82"/>
                </a:solidFill>
              </a:rPr>
              <a:t>προσταγλανδίνες</a:t>
            </a:r>
            <a:r>
              <a:rPr lang="el-GR" dirty="0">
                <a:solidFill>
                  <a:srgbClr val="004A82"/>
                </a:solidFill>
              </a:rPr>
              <a:t> και το Γαστρεντερικό Σύστημα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08512"/>
          </a:xfrm>
        </p:spPr>
        <p:txBody>
          <a:bodyPr>
            <a:normAutofit/>
          </a:bodyPr>
          <a:lstStyle/>
          <a:p>
            <a:r>
              <a:rPr lang="el-GR" sz="2400" dirty="0"/>
              <a:t>Οι </a:t>
            </a:r>
            <a:r>
              <a:rPr lang="el-GR" sz="2400" dirty="0" err="1"/>
              <a:t>προσταγλανδίνες</a:t>
            </a:r>
            <a:r>
              <a:rPr lang="el-GR" sz="2400" dirty="0"/>
              <a:t> καταστέλλουν την </a:t>
            </a:r>
            <a:r>
              <a:rPr lang="el-GR" sz="2400" dirty="0" smtClean="0"/>
              <a:t>έκκριση</a:t>
            </a:r>
            <a:r>
              <a:rPr lang="en-US" sz="2400" dirty="0" smtClean="0"/>
              <a:t> </a:t>
            </a:r>
            <a:r>
              <a:rPr lang="el-GR" sz="2400" dirty="0" err="1" smtClean="0"/>
              <a:t>υποχλωρικού</a:t>
            </a:r>
            <a:r>
              <a:rPr lang="el-GR" sz="2400" dirty="0" smtClean="0"/>
              <a:t> </a:t>
            </a:r>
            <a:r>
              <a:rPr lang="el-GR" sz="2400" dirty="0"/>
              <a:t>οξέος στο στομάχι.</a:t>
            </a:r>
          </a:p>
          <a:p>
            <a:r>
              <a:rPr lang="el-GR" sz="2400" dirty="0" smtClean="0"/>
              <a:t>Αυξάνει </a:t>
            </a:r>
            <a:r>
              <a:rPr lang="el-GR" sz="2400" dirty="0"/>
              <a:t>την έκκριση του βλεννογόνου και </a:t>
            </a:r>
            <a:r>
              <a:rPr lang="el-GR" sz="2400" dirty="0" smtClean="0"/>
              <a:t>τον</a:t>
            </a:r>
            <a:r>
              <a:rPr lang="en-US" sz="2400" dirty="0" smtClean="0"/>
              <a:t> </a:t>
            </a:r>
            <a:r>
              <a:rPr lang="el-GR" sz="2400" dirty="0" err="1" smtClean="0"/>
              <a:t>προστατέυει</a:t>
            </a:r>
            <a:r>
              <a:rPr lang="el-GR" sz="2400" dirty="0" smtClean="0"/>
              <a:t> </a:t>
            </a:r>
            <a:r>
              <a:rPr lang="el-GR" sz="2400" dirty="0"/>
              <a:t>από την επίδραση του οξέος.</a:t>
            </a:r>
          </a:p>
          <a:p>
            <a:r>
              <a:rPr lang="el-GR" sz="2400" dirty="0" smtClean="0"/>
              <a:t>Η </a:t>
            </a:r>
            <a:r>
              <a:rPr lang="el-GR" sz="2400" dirty="0"/>
              <a:t>Ασπιρίνη αναστέλλει την σύνθεση της </a:t>
            </a:r>
            <a:r>
              <a:rPr lang="el-GR" sz="2400" dirty="0" err="1" smtClean="0"/>
              <a:t>προσταγλανδίνης</a:t>
            </a:r>
            <a:r>
              <a:rPr lang="en-US" sz="2400" dirty="0" smtClean="0"/>
              <a:t> </a:t>
            </a:r>
            <a:r>
              <a:rPr lang="el-GR" sz="2400" dirty="0" smtClean="0"/>
              <a:t>και </a:t>
            </a:r>
            <a:r>
              <a:rPr lang="el-GR" sz="2400" dirty="0"/>
              <a:t>η εκτεταμένη χρήση της μπορεί να προκαλέσει </a:t>
            </a:r>
            <a:r>
              <a:rPr lang="el-GR" sz="2400" dirty="0" smtClean="0"/>
              <a:t>έλκος</a:t>
            </a:r>
            <a:r>
              <a:rPr lang="en-US" sz="2400" dirty="0" smtClean="0"/>
              <a:t> </a:t>
            </a:r>
            <a:r>
              <a:rPr lang="el-GR" sz="2400" dirty="0" smtClean="0"/>
              <a:t>του </a:t>
            </a:r>
            <a:r>
              <a:rPr lang="el-GR" sz="2400" dirty="0"/>
              <a:t>στομάχου.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493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368152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004A82"/>
                </a:solidFill>
              </a:rPr>
              <a:t>Οι </a:t>
            </a:r>
            <a:r>
              <a:rPr lang="el-GR" dirty="0" err="1">
                <a:solidFill>
                  <a:srgbClr val="004A82"/>
                </a:solidFill>
              </a:rPr>
              <a:t>προσταγλανδίνες</a:t>
            </a:r>
            <a:r>
              <a:rPr lang="el-GR" dirty="0">
                <a:solidFill>
                  <a:srgbClr val="004A82"/>
                </a:solidFill>
              </a:rPr>
              <a:t> οι Νεφροί και το</a:t>
            </a:r>
            <a:br>
              <a:rPr lang="el-GR" dirty="0">
                <a:solidFill>
                  <a:srgbClr val="004A82"/>
                </a:solidFill>
              </a:rPr>
            </a:br>
            <a:r>
              <a:rPr lang="el-GR" dirty="0">
                <a:solidFill>
                  <a:srgbClr val="004A82"/>
                </a:solidFill>
              </a:rPr>
              <a:t>Αναπνευστικό Σύστημα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36504"/>
          </a:xfrm>
        </p:spPr>
        <p:txBody>
          <a:bodyPr>
            <a:normAutofit/>
          </a:bodyPr>
          <a:lstStyle/>
          <a:p>
            <a:r>
              <a:rPr lang="el-GR" sz="2400" dirty="0"/>
              <a:t>Οι </a:t>
            </a:r>
            <a:r>
              <a:rPr lang="el-GR" sz="2400" dirty="0" err="1"/>
              <a:t>προσταγλανδίνες</a:t>
            </a:r>
            <a:r>
              <a:rPr lang="el-GR" sz="2400" dirty="0"/>
              <a:t> αναγκάζουν τα αγγεία των νεφρών </a:t>
            </a:r>
            <a:r>
              <a:rPr lang="el-GR" sz="2400" dirty="0" smtClean="0"/>
              <a:t>να</a:t>
            </a:r>
            <a:r>
              <a:rPr lang="en-US" sz="2400" dirty="0" smtClean="0"/>
              <a:t> </a:t>
            </a:r>
            <a:r>
              <a:rPr lang="el-GR" sz="2400" dirty="0" smtClean="0"/>
              <a:t>διασταλούν </a:t>
            </a:r>
            <a:r>
              <a:rPr lang="el-GR" sz="2400" dirty="0"/>
              <a:t>και βοηθούν την </a:t>
            </a:r>
            <a:r>
              <a:rPr lang="el-GR" sz="2400" dirty="0" err="1"/>
              <a:t>εκκριση</a:t>
            </a:r>
            <a:r>
              <a:rPr lang="el-GR" sz="2400" dirty="0"/>
              <a:t> ύδατος </a:t>
            </a:r>
            <a:r>
              <a:rPr lang="el-GR" sz="2400" dirty="0" smtClean="0"/>
              <a:t>και</a:t>
            </a:r>
            <a:r>
              <a:rPr lang="en-US" sz="2400" dirty="0" smtClean="0"/>
              <a:t> </a:t>
            </a:r>
            <a:r>
              <a:rPr lang="el-GR" sz="2400" dirty="0" smtClean="0"/>
              <a:t>ηλεκτρολυτών</a:t>
            </a:r>
            <a:r>
              <a:rPr lang="el-GR" sz="2400" dirty="0"/>
              <a:t>.</a:t>
            </a:r>
          </a:p>
          <a:p>
            <a:r>
              <a:rPr lang="el-GR" sz="2400" dirty="0" smtClean="0"/>
              <a:t>Στο </a:t>
            </a:r>
            <a:r>
              <a:rPr lang="el-GR" sz="2400" dirty="0"/>
              <a:t>αναπνευστικό σύστημα οι </a:t>
            </a:r>
            <a:r>
              <a:rPr lang="el-GR" sz="2400" dirty="0" err="1" smtClean="0"/>
              <a:t>προσταγλανδίνες</a:t>
            </a:r>
            <a:r>
              <a:rPr lang="en-US" sz="2400" dirty="0" smtClean="0"/>
              <a:t> </a:t>
            </a:r>
            <a:r>
              <a:rPr lang="el-GR" sz="2400" dirty="0" smtClean="0"/>
              <a:t>παράγονται </a:t>
            </a:r>
            <a:r>
              <a:rPr lang="el-GR" sz="2400" dirty="0"/>
              <a:t>από τα Λευκά Αιμοσφαίρια στους </a:t>
            </a:r>
            <a:r>
              <a:rPr lang="el-GR" sz="2400" dirty="0" smtClean="0"/>
              <a:t>Πνεύμονες</a:t>
            </a:r>
            <a:r>
              <a:rPr lang="en-US" sz="2400" dirty="0" smtClean="0"/>
              <a:t> </a:t>
            </a:r>
            <a:r>
              <a:rPr lang="el-GR" sz="2400" dirty="0" smtClean="0"/>
              <a:t>(</a:t>
            </a:r>
            <a:r>
              <a:rPr lang="el-GR" sz="2400" dirty="0" err="1" smtClean="0"/>
              <a:t>Λευκοτριένη</a:t>
            </a:r>
            <a:r>
              <a:rPr lang="el-GR" sz="2400" dirty="0"/>
              <a:t>) και προκαλούν την συστολή των </a:t>
            </a:r>
            <a:r>
              <a:rPr lang="el-GR" sz="2400" dirty="0" smtClean="0"/>
              <a:t>βρόγχων,</a:t>
            </a:r>
            <a:r>
              <a:rPr lang="en-US" sz="2400" dirty="0" smtClean="0"/>
              <a:t> </a:t>
            </a:r>
            <a:r>
              <a:rPr lang="el-GR" sz="2400" dirty="0" smtClean="0"/>
              <a:t>προκαλώντας </a:t>
            </a:r>
            <a:r>
              <a:rPr lang="el-GR" sz="2400" dirty="0"/>
              <a:t>το άσθμα.</a:t>
            </a:r>
          </a:p>
          <a:p>
            <a:r>
              <a:rPr lang="el-GR" sz="2400" dirty="0" err="1" smtClean="0"/>
              <a:t>Αλλες</a:t>
            </a:r>
            <a:r>
              <a:rPr lang="el-GR" sz="2400" dirty="0" smtClean="0"/>
              <a:t> </a:t>
            </a:r>
            <a:r>
              <a:rPr lang="el-GR" sz="2400" dirty="0" err="1"/>
              <a:t>προσταγλανδίνες</a:t>
            </a:r>
            <a:r>
              <a:rPr lang="el-GR" sz="2400" dirty="0"/>
              <a:t> όμως, </a:t>
            </a:r>
            <a:r>
              <a:rPr lang="el-GR" sz="2400" dirty="0" err="1"/>
              <a:t>δρούν</a:t>
            </a:r>
            <a:r>
              <a:rPr lang="el-GR" sz="2400" dirty="0"/>
              <a:t> ως </a:t>
            </a:r>
            <a:r>
              <a:rPr lang="el-GR" sz="2400" dirty="0" smtClean="0"/>
              <a:t>βρογχοδιασταλτικά</a:t>
            </a:r>
            <a:r>
              <a:rPr lang="el-GR" sz="2400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982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4A82"/>
                </a:solidFill>
              </a:rPr>
              <a:t>Λιπίδια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600" b="1" dirty="0"/>
              <a:t>Ταξινόμηση </a:t>
            </a:r>
            <a:r>
              <a:rPr lang="el-GR" sz="2600" b="1" dirty="0" smtClean="0"/>
              <a:t>Λιπιδίων</a:t>
            </a:r>
            <a:endParaRPr lang="el-GR" sz="2600" b="1" dirty="0"/>
          </a:p>
          <a:p>
            <a:r>
              <a:rPr lang="el-GR" sz="2600" dirty="0" smtClean="0"/>
              <a:t>Λιπαρά </a:t>
            </a:r>
            <a:r>
              <a:rPr lang="el-GR" sz="2600" dirty="0"/>
              <a:t>Οξέα.</a:t>
            </a:r>
          </a:p>
          <a:p>
            <a:r>
              <a:rPr lang="el-GR" sz="2600" dirty="0" smtClean="0"/>
              <a:t>Γλυκερίδια</a:t>
            </a:r>
            <a:r>
              <a:rPr lang="el-GR" sz="2600" dirty="0"/>
              <a:t>.</a:t>
            </a:r>
          </a:p>
          <a:p>
            <a:r>
              <a:rPr lang="el-GR" sz="2600" dirty="0" smtClean="0"/>
              <a:t>Μη </a:t>
            </a:r>
            <a:r>
              <a:rPr lang="el-GR" sz="2600" dirty="0" err="1"/>
              <a:t>Γλυκερολικά</a:t>
            </a:r>
            <a:r>
              <a:rPr lang="el-GR" sz="2600" dirty="0"/>
              <a:t> Λιπίδια.</a:t>
            </a:r>
          </a:p>
          <a:p>
            <a:r>
              <a:rPr lang="el-GR" sz="2600" dirty="0" err="1" smtClean="0"/>
              <a:t>Σύμπλοκα</a:t>
            </a:r>
            <a:r>
              <a:rPr lang="el-GR" sz="2600" dirty="0" smtClean="0"/>
              <a:t> </a:t>
            </a:r>
            <a:r>
              <a:rPr lang="el-GR" sz="2600" dirty="0"/>
              <a:t>Λιπίδια.</a:t>
            </a:r>
          </a:p>
          <a:p>
            <a:r>
              <a:rPr lang="el-GR" sz="2600" dirty="0" smtClean="0"/>
              <a:t>Η </a:t>
            </a:r>
            <a:r>
              <a:rPr lang="el-GR" sz="2600" dirty="0"/>
              <a:t>δομή των Βιολογικών Μεμβρανών.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914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4A82"/>
                </a:solidFill>
              </a:rPr>
              <a:t>Ουδέτερα Γλυκερίδια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Εστέρες της </a:t>
            </a:r>
            <a:r>
              <a:rPr lang="el-GR" sz="2400" dirty="0" err="1"/>
              <a:t>γλυκερόλης</a:t>
            </a:r>
            <a:r>
              <a:rPr lang="el-GR" sz="2400" dirty="0"/>
              <a:t> και ενός λιπαρού οξέος. </a:t>
            </a:r>
            <a:r>
              <a:rPr lang="el-GR" sz="2400" dirty="0" smtClean="0"/>
              <a:t>Βασική</a:t>
            </a:r>
            <a:r>
              <a:rPr lang="en-US" sz="2400" dirty="0" smtClean="0"/>
              <a:t> </a:t>
            </a:r>
            <a:r>
              <a:rPr lang="el-GR" sz="2400" dirty="0" smtClean="0"/>
              <a:t>λειτουργία </a:t>
            </a:r>
            <a:r>
              <a:rPr lang="el-GR" sz="2400" dirty="0"/>
              <a:t>είναι η αποθήκευση ενέργειας (λίπος).</a:t>
            </a:r>
          </a:p>
          <a:p>
            <a:r>
              <a:rPr lang="el-GR" sz="2400" dirty="0" smtClean="0"/>
              <a:t>Μπορούν </a:t>
            </a:r>
            <a:r>
              <a:rPr lang="el-GR" sz="2400" dirty="0"/>
              <a:t>να έχουν 1-3 λιπαρά οξέα διαφορετικά </a:t>
            </a:r>
            <a:r>
              <a:rPr lang="el-GR" sz="2400" dirty="0" smtClean="0"/>
              <a:t>μεταξύ</a:t>
            </a:r>
            <a:r>
              <a:rPr lang="en-US" sz="2400" dirty="0" smtClean="0"/>
              <a:t> </a:t>
            </a:r>
            <a:r>
              <a:rPr lang="el-GR" sz="2400" dirty="0" smtClean="0"/>
              <a:t>τους</a:t>
            </a:r>
            <a:r>
              <a:rPr lang="el-GR" sz="2400" dirty="0"/>
              <a:t>:</a:t>
            </a:r>
          </a:p>
          <a:p>
            <a:pPr lvl="1"/>
            <a:r>
              <a:rPr lang="el-GR" sz="2400" b="1" dirty="0" smtClean="0">
                <a:solidFill>
                  <a:srgbClr val="004A82"/>
                </a:solidFill>
              </a:rPr>
              <a:t>1- </a:t>
            </a:r>
            <a:r>
              <a:rPr lang="el-GR" sz="2400" b="1" dirty="0" err="1">
                <a:solidFill>
                  <a:srgbClr val="004A82"/>
                </a:solidFill>
              </a:rPr>
              <a:t>Μονογλυκερίδια</a:t>
            </a:r>
            <a:r>
              <a:rPr lang="el-GR" sz="2400" b="1" dirty="0">
                <a:solidFill>
                  <a:srgbClr val="004A82"/>
                </a:solidFill>
              </a:rPr>
              <a:t>.</a:t>
            </a:r>
          </a:p>
          <a:p>
            <a:pPr lvl="1"/>
            <a:r>
              <a:rPr lang="el-GR" sz="2400" b="1" dirty="0" smtClean="0">
                <a:solidFill>
                  <a:srgbClr val="004A82"/>
                </a:solidFill>
              </a:rPr>
              <a:t>2- </a:t>
            </a:r>
            <a:r>
              <a:rPr lang="el-GR" sz="2400" b="1" dirty="0" err="1">
                <a:solidFill>
                  <a:srgbClr val="004A82"/>
                </a:solidFill>
              </a:rPr>
              <a:t>Διγλυκερίδια</a:t>
            </a:r>
            <a:r>
              <a:rPr lang="el-GR" sz="2400" b="1" dirty="0">
                <a:solidFill>
                  <a:srgbClr val="004A82"/>
                </a:solidFill>
              </a:rPr>
              <a:t>.</a:t>
            </a:r>
          </a:p>
          <a:p>
            <a:pPr lvl="1"/>
            <a:r>
              <a:rPr lang="el-GR" sz="2400" b="1" dirty="0" smtClean="0">
                <a:solidFill>
                  <a:srgbClr val="004A82"/>
                </a:solidFill>
              </a:rPr>
              <a:t>3- </a:t>
            </a:r>
            <a:r>
              <a:rPr lang="el-GR" sz="2400" b="1" dirty="0" err="1">
                <a:solidFill>
                  <a:srgbClr val="004A82"/>
                </a:solidFill>
              </a:rPr>
              <a:t>Τριγλυκερίδια</a:t>
            </a:r>
            <a:r>
              <a:rPr lang="el-GR" sz="2400" b="1" dirty="0">
                <a:solidFill>
                  <a:srgbClr val="004A82"/>
                </a:solidFill>
              </a:rPr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600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4A82"/>
                </a:solidFill>
              </a:rPr>
              <a:t>Ουδέτερα Γλυκερίδια: Αντίδραση παραγωγής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04864"/>
            <a:ext cx="6417800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830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4A82"/>
                </a:solidFill>
              </a:rPr>
              <a:t>Παράδειγμα </a:t>
            </a:r>
            <a:r>
              <a:rPr lang="el-GR" dirty="0" err="1">
                <a:solidFill>
                  <a:srgbClr val="004A82"/>
                </a:solidFill>
              </a:rPr>
              <a:t>Τριγλυκεριδίου</a:t>
            </a:r>
            <a:endParaRPr lang="el-GR" dirty="0">
              <a:solidFill>
                <a:srgbClr val="004A82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  <p:pic>
        <p:nvPicPr>
          <p:cNvPr id="2050" name="Picture 2" descr="File:220 Triglycerides-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9" t="8265" r="8880"/>
          <a:stretch/>
        </p:blipFill>
        <p:spPr bwMode="auto">
          <a:xfrm>
            <a:off x="1979712" y="1412776"/>
            <a:ext cx="5760640" cy="419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1577257" y="5888305"/>
            <a:ext cx="60187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220 </a:t>
            </a:r>
            <a:r>
              <a:rPr lang="en-US" sz="1200" dirty="0" smtClean="0">
                <a:latin typeface="+mn-lt"/>
                <a:hlinkClick r:id="rId3"/>
              </a:rPr>
              <a:t>Triglycerides-01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CFCF"/>
              </a:rPr>
              <a:t>CFCF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5"/>
              </a:rPr>
              <a:t>CC BY 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698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>
                <a:solidFill>
                  <a:srgbClr val="004A82"/>
                </a:solidFill>
              </a:rPr>
              <a:t>Στερεοδομή</a:t>
            </a:r>
            <a:r>
              <a:rPr lang="el-GR" dirty="0">
                <a:solidFill>
                  <a:srgbClr val="004A82"/>
                </a:solidFill>
              </a:rPr>
              <a:t> </a:t>
            </a:r>
            <a:r>
              <a:rPr lang="el-GR" dirty="0" err="1">
                <a:solidFill>
                  <a:srgbClr val="004A82"/>
                </a:solidFill>
              </a:rPr>
              <a:t>Τριγλυκεριδίου</a:t>
            </a:r>
            <a:endParaRPr lang="el-GR" dirty="0">
              <a:solidFill>
                <a:srgbClr val="004A82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  <p:pic>
        <p:nvPicPr>
          <p:cNvPr id="3074" name="Picture 2" descr="File:Trimyristin-3D-vdW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" t="3327" r="3545" b="4556"/>
          <a:stretch/>
        </p:blipFill>
        <p:spPr bwMode="auto">
          <a:xfrm>
            <a:off x="1300579" y="1124744"/>
            <a:ext cx="6542843" cy="526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2843808" y="6347699"/>
            <a:ext cx="36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Trimyristin-3D-vdW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Benjah-bmm27"/>
              </a:rPr>
              <a:t>Benjah-bmm27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176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>
                <a:solidFill>
                  <a:srgbClr val="004A82"/>
                </a:solidFill>
              </a:rPr>
              <a:t>Φωσφολιπίδια</a:t>
            </a:r>
            <a:endParaRPr lang="el-GR" dirty="0">
              <a:solidFill>
                <a:srgbClr val="004A82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E</a:t>
            </a:r>
            <a:r>
              <a:rPr lang="el-GR" sz="2600" dirty="0" err="1" smtClean="0"/>
              <a:t>ίναι</a:t>
            </a:r>
            <a:r>
              <a:rPr lang="el-GR" sz="2600" dirty="0" smtClean="0"/>
              <a:t> </a:t>
            </a:r>
            <a:r>
              <a:rPr lang="el-GR" sz="2600" dirty="0"/>
              <a:t>Λιπίδια που περιέχουν μια φωσφορική ομάδα.</a:t>
            </a:r>
          </a:p>
          <a:p>
            <a:r>
              <a:rPr lang="el-GR" sz="2600" dirty="0" smtClean="0"/>
              <a:t>Τροποποιημένα </a:t>
            </a:r>
            <a:r>
              <a:rPr lang="el-GR" sz="2600" dirty="0"/>
              <a:t>Λίπη: Μια φωσφορική ομάδα </a:t>
            </a:r>
            <a:r>
              <a:rPr lang="el-GR" sz="2600" dirty="0" smtClean="0"/>
              <a:t>αντικαθιστά</a:t>
            </a:r>
            <a:r>
              <a:rPr lang="en-US" sz="2600" dirty="0" smtClean="0"/>
              <a:t> </a:t>
            </a:r>
            <a:r>
              <a:rPr lang="el-GR" sz="2600" dirty="0" smtClean="0"/>
              <a:t>ένα </a:t>
            </a:r>
            <a:r>
              <a:rPr lang="el-GR" sz="2600" dirty="0"/>
              <a:t>λιπαρό οξύ.</a:t>
            </a:r>
          </a:p>
          <a:p>
            <a:r>
              <a:rPr lang="el-GR" sz="2600" dirty="0" smtClean="0"/>
              <a:t>Χρησιμεύουν </a:t>
            </a:r>
            <a:r>
              <a:rPr lang="el-GR" sz="2600" dirty="0"/>
              <a:t>στην δομή της κυτταρικής μεμβράνης.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600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4A82"/>
                </a:solidFill>
              </a:rPr>
              <a:t>Λεκιθίνη: 3-</a:t>
            </a:r>
            <a:r>
              <a:rPr lang="en-US" dirty="0" err="1">
                <a:solidFill>
                  <a:srgbClr val="004A82"/>
                </a:solidFill>
              </a:rPr>
              <a:t>sn</a:t>
            </a:r>
            <a:r>
              <a:rPr lang="en-US" dirty="0">
                <a:solidFill>
                  <a:srgbClr val="004A82"/>
                </a:solidFill>
              </a:rPr>
              <a:t>-</a:t>
            </a:r>
            <a:r>
              <a:rPr lang="el-GR" dirty="0" err="1">
                <a:solidFill>
                  <a:srgbClr val="004A82"/>
                </a:solidFill>
              </a:rPr>
              <a:t>φωσφατιδυλο</a:t>
            </a:r>
            <a:r>
              <a:rPr lang="el-GR" dirty="0">
                <a:solidFill>
                  <a:srgbClr val="004A82"/>
                </a:solidFill>
              </a:rPr>
              <a:t>-</a:t>
            </a:r>
            <a:r>
              <a:rPr lang="el-GR" dirty="0" err="1">
                <a:solidFill>
                  <a:srgbClr val="004A82"/>
                </a:solidFill>
              </a:rPr>
              <a:t>χολίνη</a:t>
            </a:r>
            <a:endParaRPr lang="el-GR" dirty="0">
              <a:solidFill>
                <a:srgbClr val="004A82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5839126" cy="311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1763688" y="4869160"/>
            <a:ext cx="2154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+mn-lt"/>
              </a:rPr>
              <a:t>Πολική κεφαλή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4860032" y="4908867"/>
            <a:ext cx="2326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+mn-lt"/>
              </a:rPr>
              <a:t>Μη πολική ουρά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792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Βασίλης </a:t>
            </a:r>
            <a:r>
              <a:rPr lang="el-GR" sz="2000" dirty="0" smtClean="0"/>
              <a:t>Σπυρόπουλος</a:t>
            </a:r>
            <a:r>
              <a:rPr lang="en-US" sz="2000" dirty="0" smtClean="0"/>
              <a:t> </a:t>
            </a:r>
            <a:r>
              <a:rPr lang="el-GR" sz="2000" dirty="0" smtClean="0"/>
              <a:t>2014. </a:t>
            </a:r>
            <a:r>
              <a:rPr lang="el-GR" sz="2000" dirty="0"/>
              <a:t>Βασίλης Σπυρόπουλος. «Μαθήματα Βιοχημείας. </a:t>
            </a:r>
            <a:r>
              <a:rPr lang="el-GR" sz="2000" dirty="0" smtClean="0"/>
              <a:t>Ενότητα </a:t>
            </a:r>
            <a:r>
              <a:rPr lang="en-US" sz="2000" dirty="0" smtClean="0"/>
              <a:t>8:</a:t>
            </a:r>
            <a:r>
              <a:rPr lang="el-GR" sz="2000" dirty="0"/>
              <a:t> </a:t>
            </a:r>
            <a:r>
              <a:rPr lang="el-GR" sz="2000" dirty="0" smtClean="0"/>
              <a:t>Λιπίδια».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206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4A82"/>
                </a:solidFill>
              </a:rPr>
              <a:t>Τύποι Λιπιδίων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2600" b="1" dirty="0"/>
              <a:t>Λιπαρά </a:t>
            </a:r>
            <a:r>
              <a:rPr lang="el-GR" sz="2600" b="1" dirty="0" smtClean="0"/>
              <a:t>Οξέα,</a:t>
            </a:r>
            <a:endParaRPr lang="el-GR" sz="2600" b="1" dirty="0"/>
          </a:p>
          <a:p>
            <a:pPr lvl="1"/>
            <a:r>
              <a:rPr lang="el-GR" sz="2400" dirty="0" smtClean="0"/>
              <a:t>Κεκορεσμένα,</a:t>
            </a:r>
            <a:endParaRPr lang="el-GR" sz="2400" dirty="0"/>
          </a:p>
          <a:p>
            <a:pPr lvl="1"/>
            <a:r>
              <a:rPr lang="el-GR" sz="2400" dirty="0" smtClean="0"/>
              <a:t>Ακόρεστα.</a:t>
            </a:r>
          </a:p>
          <a:p>
            <a:r>
              <a:rPr lang="el-GR" sz="2600" b="1" dirty="0"/>
              <a:t>Σύνθετα </a:t>
            </a:r>
            <a:r>
              <a:rPr lang="el-GR" sz="2600" b="1" dirty="0" smtClean="0"/>
              <a:t>Λιπίδια,</a:t>
            </a:r>
            <a:endParaRPr lang="el-GR" sz="2600" b="1" dirty="0"/>
          </a:p>
          <a:p>
            <a:pPr lvl="1"/>
            <a:r>
              <a:rPr lang="el-GR" sz="2400" dirty="0" err="1" smtClean="0"/>
              <a:t>Λιποπρωτεϊνες</a:t>
            </a:r>
            <a:r>
              <a:rPr lang="el-GR" sz="2400" dirty="0" smtClean="0"/>
              <a:t>,</a:t>
            </a:r>
            <a:endParaRPr lang="el-GR" sz="2400" dirty="0"/>
          </a:p>
          <a:p>
            <a:pPr lvl="1"/>
            <a:r>
              <a:rPr lang="el-GR" sz="2400" dirty="0" err="1" smtClean="0"/>
              <a:t>Γλυκολιπίδια</a:t>
            </a:r>
            <a:r>
              <a:rPr lang="el-GR" sz="2400" dirty="0" smtClean="0"/>
              <a:t>.</a:t>
            </a:r>
          </a:p>
          <a:p>
            <a:r>
              <a:rPr lang="el-GR" sz="2600" b="1" dirty="0" smtClean="0"/>
              <a:t>Γλυκερίδια,</a:t>
            </a:r>
            <a:endParaRPr lang="el-GR" sz="2600" b="1" dirty="0"/>
          </a:p>
          <a:p>
            <a:pPr lvl="1"/>
            <a:r>
              <a:rPr lang="el-GR" sz="2400" dirty="0" smtClean="0"/>
              <a:t>Ουδέτερα,</a:t>
            </a:r>
            <a:endParaRPr lang="el-GR" sz="2400" dirty="0"/>
          </a:p>
          <a:p>
            <a:pPr lvl="1"/>
            <a:r>
              <a:rPr lang="el-GR" sz="2400" dirty="0" err="1" smtClean="0"/>
              <a:t>Φωσφογλυκερίδια</a:t>
            </a:r>
            <a:r>
              <a:rPr lang="el-GR" sz="2400" dirty="0" smtClean="0"/>
              <a:t>.</a:t>
            </a:r>
          </a:p>
          <a:p>
            <a:r>
              <a:rPr lang="el-GR" sz="2600" b="1" dirty="0"/>
              <a:t>Μη </a:t>
            </a:r>
            <a:r>
              <a:rPr lang="el-GR" sz="2600" b="1" dirty="0" smtClean="0"/>
              <a:t>Γλυκερίδια.</a:t>
            </a:r>
            <a:endParaRPr lang="el-GR" sz="2600" b="1" dirty="0"/>
          </a:p>
          <a:p>
            <a:pPr lvl="1"/>
            <a:r>
              <a:rPr lang="el-GR" sz="2400" dirty="0" err="1" smtClean="0"/>
              <a:t>Σφιγκολιπίδια</a:t>
            </a:r>
            <a:r>
              <a:rPr lang="el-GR" sz="2400" dirty="0" smtClean="0"/>
              <a:t>,</a:t>
            </a:r>
            <a:endParaRPr lang="el-GR" sz="2400" dirty="0"/>
          </a:p>
          <a:p>
            <a:pPr lvl="1"/>
            <a:r>
              <a:rPr lang="el-GR" sz="2400" dirty="0" smtClean="0"/>
              <a:t>Στεροειδή,</a:t>
            </a:r>
            <a:endParaRPr lang="el-GR" sz="2400" dirty="0"/>
          </a:p>
          <a:p>
            <a:pPr lvl="1"/>
            <a:r>
              <a:rPr lang="el-GR" sz="2400" dirty="0" smtClean="0"/>
              <a:t>Κηροί</a:t>
            </a:r>
            <a:r>
              <a:rPr lang="el-GR" sz="2400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300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24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33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4A82"/>
                </a:solidFill>
              </a:rPr>
              <a:t>Λειτουργίες των Λιπιδίων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600" dirty="0"/>
              <a:t>Δομή Κυτταρικής Μεμβράνης:</a:t>
            </a:r>
          </a:p>
          <a:p>
            <a:pPr lvl="1"/>
            <a:r>
              <a:rPr lang="el-GR" sz="2600" b="1" dirty="0" smtClean="0">
                <a:solidFill>
                  <a:srgbClr val="004A82"/>
                </a:solidFill>
              </a:rPr>
              <a:t>Δημιουργία </a:t>
            </a:r>
            <a:r>
              <a:rPr lang="el-GR" sz="2600" b="1" dirty="0">
                <a:solidFill>
                  <a:srgbClr val="004A82"/>
                </a:solidFill>
              </a:rPr>
              <a:t>ορίου για το κύτταρο.</a:t>
            </a:r>
          </a:p>
          <a:p>
            <a:pPr lvl="1"/>
            <a:r>
              <a:rPr lang="el-GR" sz="2600" b="1" dirty="0" err="1" smtClean="0">
                <a:solidFill>
                  <a:srgbClr val="004A82"/>
                </a:solidFill>
              </a:rPr>
              <a:t>Ελεγχος</a:t>
            </a:r>
            <a:r>
              <a:rPr lang="el-GR" sz="2600" b="1" dirty="0" smtClean="0">
                <a:solidFill>
                  <a:srgbClr val="004A82"/>
                </a:solidFill>
              </a:rPr>
              <a:t> </a:t>
            </a:r>
            <a:r>
              <a:rPr lang="el-GR" sz="2600" b="1" dirty="0">
                <a:solidFill>
                  <a:srgbClr val="004A82"/>
                </a:solidFill>
              </a:rPr>
              <a:t>ροής υλικών.</a:t>
            </a:r>
          </a:p>
          <a:p>
            <a:r>
              <a:rPr lang="el-GR" sz="2600" dirty="0" smtClean="0"/>
              <a:t>Αποθήκευση </a:t>
            </a:r>
            <a:r>
              <a:rPr lang="el-GR" sz="2600" dirty="0"/>
              <a:t>Ενέργειας.</a:t>
            </a:r>
          </a:p>
          <a:p>
            <a:r>
              <a:rPr lang="el-GR" sz="2600" b="1" dirty="0" smtClean="0"/>
              <a:t>Ορμόνες</a:t>
            </a:r>
            <a:r>
              <a:rPr lang="el-GR" sz="2600" b="1" dirty="0"/>
              <a:t>:</a:t>
            </a:r>
            <a:r>
              <a:rPr lang="el-GR" sz="2600" dirty="0"/>
              <a:t> Επικοινωνία μεταξύ κυττάρων.</a:t>
            </a:r>
          </a:p>
          <a:p>
            <a:r>
              <a:rPr lang="el-GR" sz="2600" b="1" dirty="0" smtClean="0"/>
              <a:t>Βιταμίνες</a:t>
            </a:r>
            <a:r>
              <a:rPr lang="el-GR" sz="2600" b="1" dirty="0"/>
              <a:t>: </a:t>
            </a:r>
            <a:r>
              <a:rPr lang="el-GR" sz="2600" dirty="0"/>
              <a:t>Υποστήριξη της ρύθμισης των </a:t>
            </a:r>
            <a:r>
              <a:rPr lang="el-GR" sz="2600" dirty="0" smtClean="0"/>
              <a:t>Βιολογικών λειτουργιών</a:t>
            </a:r>
            <a:r>
              <a:rPr lang="el-GR" sz="2600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363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4A82"/>
                </a:solidFill>
              </a:rPr>
              <a:t>Δομή Λιπαρών Οξέων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sz="2600" dirty="0" smtClean="0"/>
                  <a:t>Μονοκαρβοξυλικά</a:t>
                </a:r>
                <a:r>
                  <a:rPr lang="el-GR" sz="2600" dirty="0"/>
                  <a:t> Οξέα μακράς </a:t>
                </a:r>
                <a:r>
                  <a:rPr lang="el-GR" sz="2600" dirty="0" err="1"/>
                  <a:t>αλύσσου</a:t>
                </a:r>
                <a:r>
                  <a:rPr lang="el-GR" sz="2600" dirty="0"/>
                  <a:t>:</a:t>
                </a:r>
              </a:p>
              <a:p>
                <a:pPr marL="0" indent="0" algn="ctr">
                  <a:buNone/>
                </a:pPr>
                <a:r>
                  <a:rPr lang="el-GR" sz="2600" b="1" dirty="0" smtClean="0">
                    <a:solidFill>
                      <a:srgbClr val="820000"/>
                    </a:solidFill>
                  </a:rPr>
                  <a:t>CH₃(CH</a:t>
                </a:r>
                <a:r>
                  <a:rPr lang="el-GR" sz="2600" b="1" dirty="0" err="1" smtClean="0">
                    <a:solidFill>
                      <a:srgbClr val="820000"/>
                    </a:solidFill>
                    <a:latin typeface="Calibri"/>
                  </a:rPr>
                  <a:t>₂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600" b="1" i="1" dirty="0" smtClean="0">
                            <a:solidFill>
                              <a:srgbClr val="82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l-GR" sz="2600" b="1" i="0" dirty="0" smtClean="0">
                            <a:solidFill>
                              <a:srgbClr val="820000"/>
                            </a:solidFill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a:rPr lang="en-US" sz="2600" b="1" i="0" dirty="0" smtClean="0">
                            <a:solidFill>
                              <a:srgbClr val="820000"/>
                            </a:solidFill>
                            <a:latin typeface="Cambria Math"/>
                          </a:rPr>
                          <m:t>𝐧</m:t>
                        </m:r>
                      </m:sub>
                    </m:sSub>
                  </m:oMath>
                </a14:m>
                <a:r>
                  <a:rPr lang="el-GR" sz="2600" b="1" dirty="0">
                    <a:solidFill>
                      <a:srgbClr val="820000"/>
                    </a:solidFill>
                  </a:rPr>
                  <a:t>COOH </a:t>
                </a:r>
                <a:r>
                  <a:rPr lang="en-US" sz="2600" b="1" dirty="0" smtClean="0">
                    <a:solidFill>
                      <a:srgbClr val="820000"/>
                    </a:solidFill>
                  </a:rPr>
                  <a:t> </a:t>
                </a:r>
                <a:r>
                  <a:rPr lang="el-GR" sz="2600" b="1" dirty="0" smtClean="0">
                    <a:solidFill>
                      <a:srgbClr val="004A82"/>
                    </a:solidFill>
                  </a:rPr>
                  <a:t>(</a:t>
                </a:r>
                <a:r>
                  <a:rPr lang="el-GR" sz="2600" b="1" dirty="0">
                    <a:solidFill>
                      <a:srgbClr val="004A82"/>
                    </a:solidFill>
                  </a:rPr>
                  <a:t>n = 10 - 22)</a:t>
                </a:r>
              </a:p>
              <a:p>
                <a:r>
                  <a:rPr lang="el-GR" sz="2600" dirty="0" smtClean="0"/>
                  <a:t>Ο </a:t>
                </a:r>
                <a:r>
                  <a:rPr lang="el-GR" sz="2600" dirty="0"/>
                  <a:t>αριθμός των ατόμων C είναι πάντοτε άρτιος.</a:t>
                </a:r>
              </a:p>
              <a:p>
                <a:r>
                  <a:rPr lang="el-GR" sz="2600" b="1" dirty="0" smtClean="0">
                    <a:solidFill>
                      <a:srgbClr val="004A82"/>
                    </a:solidFill>
                  </a:rPr>
                  <a:t>Κεκορεσμένα:</a:t>
                </a:r>
                <a:r>
                  <a:rPr lang="en-US" sz="2600" dirty="0" smtClean="0"/>
                  <a:t> </a:t>
                </a:r>
                <a:r>
                  <a:rPr lang="el-GR" sz="2600" dirty="0" smtClean="0"/>
                  <a:t>Χωρίς </a:t>
                </a:r>
                <a:r>
                  <a:rPr lang="el-GR" sz="2600" dirty="0"/>
                  <a:t>διπλούς δεσμούς.</a:t>
                </a:r>
              </a:p>
              <a:p>
                <a:r>
                  <a:rPr lang="el-GR" sz="2600" b="1" dirty="0" smtClean="0">
                    <a:solidFill>
                      <a:srgbClr val="004A82"/>
                    </a:solidFill>
                  </a:rPr>
                  <a:t>Ακόρεστα:</a:t>
                </a:r>
                <a:r>
                  <a:rPr lang="en-US" sz="2600" b="1" dirty="0" smtClean="0">
                    <a:solidFill>
                      <a:srgbClr val="004A82"/>
                    </a:solidFill>
                  </a:rPr>
                  <a:t> </a:t>
                </a:r>
                <a:r>
                  <a:rPr lang="el-GR" sz="2600" dirty="0" smtClean="0"/>
                  <a:t>Με </a:t>
                </a:r>
                <a:r>
                  <a:rPr lang="el-GR" sz="2600" dirty="0"/>
                  <a:t>διπλούς δεσμούς</a:t>
                </a: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9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785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90872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004A82"/>
                </a:solidFill>
              </a:rPr>
              <a:t>Κεκορεσμένα και Ακόρεστα Λιπαρά Οξέα</a:t>
            </a: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556792"/>
            <a:ext cx="4032448" cy="1023158"/>
          </a:xfrm>
        </p:spPr>
      </p:pic>
      <p:sp>
        <p:nvSpPr>
          <p:cNvPr id="6" name="Ορθογώνιο 5"/>
          <p:cNvSpPr/>
          <p:nvPr/>
        </p:nvSpPr>
        <p:spPr>
          <a:xfrm>
            <a:off x="2843808" y="2564904"/>
            <a:ext cx="3659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+mn-lt"/>
              </a:rPr>
              <a:t>Κεκορεσμένα Λιπαρά Οξέα</a:t>
            </a: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315" y="3645024"/>
            <a:ext cx="4396898" cy="1224136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>
          <a:xfrm>
            <a:off x="3131840" y="4905125"/>
            <a:ext cx="3199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+mn-lt"/>
              </a:rPr>
              <a:t>Ακόρεστα Λιπαρά Οξέα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031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908720"/>
          </a:xfrm>
        </p:spPr>
        <p:txBody>
          <a:bodyPr>
            <a:normAutofit/>
          </a:bodyPr>
          <a:lstStyle/>
          <a:p>
            <a:r>
              <a:rPr lang="el-GR" dirty="0" err="1">
                <a:solidFill>
                  <a:srgbClr val="004A82"/>
                </a:solidFill>
              </a:rPr>
              <a:t>Στερεοδομή</a:t>
            </a:r>
            <a:r>
              <a:rPr lang="el-GR" dirty="0">
                <a:solidFill>
                  <a:srgbClr val="004A82"/>
                </a:solidFill>
              </a:rPr>
              <a:t> </a:t>
            </a:r>
            <a:r>
              <a:rPr lang="el-GR" dirty="0" err="1">
                <a:solidFill>
                  <a:srgbClr val="004A82"/>
                </a:solidFill>
              </a:rPr>
              <a:t>Ακορέστων</a:t>
            </a:r>
            <a:r>
              <a:rPr lang="el-GR" dirty="0">
                <a:solidFill>
                  <a:srgbClr val="004A82"/>
                </a:solidFill>
              </a:rPr>
              <a:t> Λιπαρών Οξέων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4784"/>
            <a:ext cx="5889901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469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1152128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004A82"/>
                </a:solidFill>
              </a:rPr>
              <a:t>Εμπειρικά Ονόματα </a:t>
            </a:r>
            <a:r>
              <a:rPr lang="el-GR" dirty="0" err="1">
                <a:solidFill>
                  <a:srgbClr val="004A82"/>
                </a:solidFill>
              </a:rPr>
              <a:t>σημανττικών</a:t>
            </a:r>
            <a:r>
              <a:rPr lang="el-GR" dirty="0">
                <a:solidFill>
                  <a:srgbClr val="004A82"/>
                </a:solidFill>
              </a:rPr>
              <a:t> Λιπαρών Οξέων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916832"/>
            <a:ext cx="3250704" cy="3672408"/>
          </a:xfrm>
        </p:spPr>
        <p:txBody>
          <a:bodyPr>
            <a:normAutofit fontScale="92500" lnSpcReduction="10000"/>
          </a:bodyPr>
          <a:lstStyle/>
          <a:p>
            <a:r>
              <a:rPr lang="el-GR" b="1" dirty="0">
                <a:solidFill>
                  <a:srgbClr val="004A82"/>
                </a:solidFill>
              </a:rPr>
              <a:t>Κεκορεσμένα</a:t>
            </a:r>
          </a:p>
          <a:p>
            <a:pPr lvl="1"/>
            <a:r>
              <a:rPr lang="el-GR" dirty="0" err="1" smtClean="0"/>
              <a:t>Λαουρικόν</a:t>
            </a:r>
            <a:r>
              <a:rPr lang="el-GR" dirty="0"/>
              <a:t>.</a:t>
            </a:r>
          </a:p>
          <a:p>
            <a:pPr lvl="1"/>
            <a:r>
              <a:rPr lang="el-GR" dirty="0" err="1" smtClean="0"/>
              <a:t>Παλμιτικό</a:t>
            </a:r>
            <a:r>
              <a:rPr lang="el-GR" dirty="0"/>
              <a:t>.</a:t>
            </a:r>
          </a:p>
          <a:p>
            <a:pPr lvl="1"/>
            <a:r>
              <a:rPr lang="el-GR" dirty="0" smtClean="0"/>
              <a:t>Στεατικό</a:t>
            </a:r>
            <a:r>
              <a:rPr lang="el-GR" dirty="0"/>
              <a:t>.</a:t>
            </a:r>
          </a:p>
          <a:p>
            <a:r>
              <a:rPr lang="el-GR" b="1" dirty="0">
                <a:solidFill>
                  <a:srgbClr val="004A82"/>
                </a:solidFill>
              </a:rPr>
              <a:t>Ακόρεστα</a:t>
            </a:r>
          </a:p>
          <a:p>
            <a:pPr lvl="1"/>
            <a:r>
              <a:rPr lang="el-GR" dirty="0" err="1" smtClean="0"/>
              <a:t>Παλμιτοελαϊκό</a:t>
            </a:r>
            <a:r>
              <a:rPr lang="el-GR" dirty="0"/>
              <a:t>.</a:t>
            </a:r>
          </a:p>
          <a:p>
            <a:pPr lvl="1"/>
            <a:r>
              <a:rPr lang="el-GR" dirty="0" err="1" smtClean="0"/>
              <a:t>Ελαϊκό</a:t>
            </a:r>
            <a:r>
              <a:rPr lang="el-GR" dirty="0"/>
              <a:t>.</a:t>
            </a:r>
          </a:p>
          <a:p>
            <a:pPr lvl="1"/>
            <a:r>
              <a:rPr lang="el-GR" dirty="0" err="1" smtClean="0"/>
              <a:t>Λινολενικό</a:t>
            </a:r>
            <a:r>
              <a:rPr lang="el-GR" dirty="0"/>
              <a:t>.</a:t>
            </a:r>
          </a:p>
        </p:txBody>
      </p:sp>
      <p:graphicFrame>
        <p:nvGraphicFramePr>
          <p:cNvPr id="6" name="Πίνακας 5"/>
          <p:cNvGraphicFramePr>
            <a:graphicFrameLocks noGrp="1"/>
          </p:cNvGraphicFramePr>
          <p:nvPr>
            <p:extLst/>
          </p:nvPr>
        </p:nvGraphicFramePr>
        <p:xfrm>
          <a:off x="4283968" y="2060848"/>
          <a:ext cx="4032448" cy="3596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2288"/>
                <a:gridCol w="1440160"/>
              </a:tblGrid>
              <a:tr h="370840">
                <a:tc>
                  <a:txBody>
                    <a:bodyPr/>
                    <a:lstStyle/>
                    <a:p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b="1" dirty="0" smtClean="0">
                          <a:solidFill>
                            <a:srgbClr val="004A82"/>
                          </a:solidFill>
                        </a:rPr>
                        <a:t>Σ.</a:t>
                      </a:r>
                      <a:r>
                        <a:rPr lang="el-GR" sz="2200" b="1" baseline="0" dirty="0" smtClean="0">
                          <a:solidFill>
                            <a:srgbClr val="004A82"/>
                          </a:solidFill>
                        </a:rPr>
                        <a:t> Τήξεως</a:t>
                      </a:r>
                      <a:endParaRPr lang="el-GR" sz="2200" b="1" dirty="0">
                        <a:solidFill>
                          <a:srgbClr val="004A8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C₁₁H₂₃COOH</a:t>
                      </a:r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44</a:t>
                      </a:r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C₁₅H₃₁COOH</a:t>
                      </a:r>
                      <a:endParaRPr lang="el-GR" sz="20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63</a:t>
                      </a:r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C₁₇H₃₅COOH</a:t>
                      </a:r>
                      <a:endParaRPr lang="el-GR" sz="20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70</a:t>
                      </a:r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C₁₅H₂₉COOH</a:t>
                      </a:r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0</a:t>
                      </a:r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C₁₇H₃₃COOH</a:t>
                      </a:r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16</a:t>
                      </a:r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C₁₇H₃₁COOH</a:t>
                      </a:r>
                      <a:endParaRPr lang="el-GR" sz="20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5</a:t>
                      </a:r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dirty="0" smtClean="0">
                          <a:solidFill>
                            <a:srgbClr val="004A82"/>
                          </a:solidFill>
                          <a:latin typeface="+mn-lt"/>
                        </a:rPr>
                        <a:t>Διπλοί</a:t>
                      </a:r>
                      <a:r>
                        <a:rPr lang="el-GR" sz="2000" b="1" baseline="0" dirty="0" smtClean="0">
                          <a:solidFill>
                            <a:srgbClr val="004A82"/>
                          </a:solidFill>
                          <a:latin typeface="+mn-lt"/>
                        </a:rPr>
                        <a:t> δεσμοί</a:t>
                      </a:r>
                      <a:r>
                        <a:rPr lang="en-US" sz="2000" b="1" baseline="0" dirty="0" smtClean="0">
                          <a:solidFill>
                            <a:srgbClr val="004A82"/>
                          </a:solidFill>
                          <a:latin typeface="+mn-lt"/>
                        </a:rPr>
                        <a:t>: </a:t>
                      </a:r>
                      <a:r>
                        <a:rPr lang="el-GR" sz="2000" b="1" baseline="0" dirty="0" smtClean="0">
                          <a:solidFill>
                            <a:srgbClr val="004A82"/>
                          </a:solidFill>
                          <a:latin typeface="+mn-lt"/>
                        </a:rPr>
                        <a:t>χαμηλότερο ΣΤ</a:t>
                      </a:r>
                      <a:endParaRPr lang="el-GR" sz="2000" b="1" dirty="0" smtClean="0">
                        <a:solidFill>
                          <a:srgbClr val="004A82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220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4A82"/>
                </a:solidFill>
              </a:rPr>
              <a:t>Στεατικό Οξύ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3347864" y="4580991"/>
            <a:ext cx="27328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4A82"/>
                </a:solidFill>
                <a:latin typeface="+mn-lt"/>
              </a:rPr>
              <a:t>n-</a:t>
            </a:r>
            <a:r>
              <a:rPr lang="el-GR" sz="2400" b="1" dirty="0" err="1">
                <a:solidFill>
                  <a:srgbClr val="004A82"/>
                </a:solidFill>
                <a:latin typeface="+mn-lt"/>
              </a:rPr>
              <a:t>δεκαοκτανικό</a:t>
            </a:r>
            <a:r>
              <a:rPr lang="el-GR" sz="2400" b="1" dirty="0">
                <a:solidFill>
                  <a:srgbClr val="004A82"/>
                </a:solidFill>
                <a:latin typeface="+mn-lt"/>
              </a:rPr>
              <a:t> οξύ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pic>
        <p:nvPicPr>
          <p:cNvPr id="1026" name="Picture 2" descr="File:Stearic acid spacefi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96" y="2348880"/>
            <a:ext cx="76200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04941" y="5301208"/>
            <a:ext cx="60187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Stearic acid </a:t>
            </a:r>
            <a:r>
              <a:rPr lang="en-US" sz="1200" dirty="0" err="1" smtClean="0">
                <a:latin typeface="+mn-lt"/>
                <a:hlinkClick r:id="rId3"/>
              </a:rPr>
              <a:t>spacefill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4" tooltip="User:Borgdylan (page does not exist)"/>
              </a:rPr>
              <a:t>Borgdylan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5"/>
              </a:rPr>
              <a:t>CC BY 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656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1bb0a492e7a72443429b656366f276fda1a5eee"/>
  <p:tag name="ISPRING_RESOURCE_PATHS_HASH_PRESENTER" val="ef616b856e2f6257bd92f42ec1d15455899dd7c"/>
</p:tagLst>
</file>

<file path=ppt/theme/theme1.xml><?xml version="1.0" encoding="utf-8"?>
<a:theme xmlns:a="http://schemas.openxmlformats.org/drawingml/2006/main" name="OC_template_updated">
  <a:themeElements>
    <a:clrScheme name="Προσαρμοσμένο 7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</TotalTime>
  <Words>1353</Words>
  <Application>Microsoft Office PowerPoint</Application>
  <PresentationFormat>On-screen Show (4:3)</PresentationFormat>
  <Paragraphs>236</Paragraphs>
  <Slides>32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OC_template_updated</vt:lpstr>
      <vt:lpstr>Βιοχημεία</vt:lpstr>
      <vt:lpstr>Λιπίδια</vt:lpstr>
      <vt:lpstr>Τύποι Λιπιδίων</vt:lpstr>
      <vt:lpstr>Λειτουργίες των Λιπιδίων</vt:lpstr>
      <vt:lpstr>Δομή Λιπαρών Οξέων</vt:lpstr>
      <vt:lpstr>Κεκορεσμένα και Ακόρεστα Λιπαρά Οξέα</vt:lpstr>
      <vt:lpstr>Στερεοδομή Ακορέστων Λιπαρών Οξέων</vt:lpstr>
      <vt:lpstr>Εμπειρικά Ονόματα σημανττικών Λιπαρών Οξέων</vt:lpstr>
      <vt:lpstr>Στεατικό Οξύ</vt:lpstr>
      <vt:lpstr>Ελαϊκό Οξύ</vt:lpstr>
      <vt:lpstr>Αντιδράσεις Λιπαρών Οξέων</vt:lpstr>
      <vt:lpstr>Αντιδράσεις Προσθήκης (κυρίως Υδρογόνωση) στα Ακόρεστα Λιπαρά Οξέα</vt:lpstr>
      <vt:lpstr>Εικοσενικά Οξέα</vt:lpstr>
      <vt:lpstr>Προσταγλανδίνες: Βιολογική Δράση</vt:lpstr>
      <vt:lpstr>Προσταγλανδίνες: Δομή</vt:lpstr>
      <vt:lpstr>Πήξη του Αίματος (Αιμόσταση)</vt:lpstr>
      <vt:lpstr>Φλεγμονώδης Απόκριση (αντίδραση)</vt:lpstr>
      <vt:lpstr>Οι προσταγλανδίνες και το Γαστρεντερικό Σύστημα</vt:lpstr>
      <vt:lpstr>Οι προσταγλανδίνες οι Νεφροί και το Αναπνευστικό Σύστημα</vt:lpstr>
      <vt:lpstr>Ουδέτερα Γλυκερίδια</vt:lpstr>
      <vt:lpstr>Ουδέτερα Γλυκερίδια: Αντίδραση παραγωγής</vt:lpstr>
      <vt:lpstr>Παράδειγμα Τριγλυκεριδίου</vt:lpstr>
      <vt:lpstr>Στερεοδομή Τριγλυκεριδίου</vt:lpstr>
      <vt:lpstr>Φωσφολιπίδια</vt:lpstr>
      <vt:lpstr>Λεκιθίνη: 3-sn-φωσφατιδυλο-χολίνη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49</cp:revision>
  <dcterms:created xsi:type="dcterms:W3CDTF">2013-03-04T13:35:19Z</dcterms:created>
  <dcterms:modified xsi:type="dcterms:W3CDTF">2015-04-30T13:24:19Z</dcterms:modified>
</cp:coreProperties>
</file>