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85"/>
  </p:notesMasterIdLst>
  <p:handoutMasterIdLst>
    <p:handoutMasterId r:id="rId86"/>
  </p:handoutMasterIdLst>
  <p:sldIdLst>
    <p:sldId id="337" r:id="rId5"/>
    <p:sldId id="258" r:id="rId6"/>
    <p:sldId id="259" r:id="rId7"/>
    <p:sldId id="260" r:id="rId8"/>
    <p:sldId id="261" r:id="rId9"/>
    <p:sldId id="262" r:id="rId10"/>
    <p:sldId id="263" r:id="rId11"/>
    <p:sldId id="264" r:id="rId12"/>
    <p:sldId id="265" r:id="rId13"/>
    <p:sldId id="266" r:id="rId14"/>
    <p:sldId id="267" r:id="rId15"/>
    <p:sldId id="268" r:id="rId16"/>
    <p:sldId id="269" r:id="rId17"/>
    <p:sldId id="32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8"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30" r:id="rId59"/>
    <p:sldId id="310" r:id="rId60"/>
    <p:sldId id="311" r:id="rId61"/>
    <p:sldId id="312" r:id="rId62"/>
    <p:sldId id="314" r:id="rId63"/>
    <p:sldId id="315" r:id="rId64"/>
    <p:sldId id="316" r:id="rId65"/>
    <p:sldId id="317" r:id="rId66"/>
    <p:sldId id="319" r:id="rId67"/>
    <p:sldId id="320" r:id="rId68"/>
    <p:sldId id="321" r:id="rId69"/>
    <p:sldId id="323" r:id="rId70"/>
    <p:sldId id="322" r:id="rId71"/>
    <p:sldId id="324" r:id="rId72"/>
    <p:sldId id="325" r:id="rId73"/>
    <p:sldId id="326" r:id="rId74"/>
    <p:sldId id="327" r:id="rId75"/>
    <p:sldId id="318" r:id="rId76"/>
    <p:sldId id="328" r:id="rId77"/>
    <p:sldId id="331" r:id="rId78"/>
    <p:sldId id="332" r:id="rId79"/>
    <p:sldId id="333" r:id="rId80"/>
    <p:sldId id="338" r:id="rId81"/>
    <p:sldId id="339" r:id="rId82"/>
    <p:sldId id="335" r:id="rId83"/>
    <p:sldId id="336" r:id="rId84"/>
  </p:sldIdLst>
  <p:sldSz cx="9144000" cy="6858000" type="screen4x3"/>
  <p:notesSz cx="7104063" cy="10234613"/>
  <p:custDataLst>
    <p:tags r:id="rId8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89943" autoAdjust="0"/>
  </p:normalViewPr>
  <p:slideViewPr>
    <p:cSldViewPr>
      <p:cViewPr varScale="1">
        <p:scale>
          <a:sx n="105" d="100"/>
          <a:sy n="105" d="100"/>
        </p:scale>
        <p:origin x="-196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403776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2596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2596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153918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53</a:t>
            </a:fld>
            <a:endParaRPr lang="el-GR" dirty="0"/>
          </a:p>
        </p:txBody>
      </p:sp>
    </p:spTree>
    <p:extLst>
      <p:ext uri="{BB962C8B-B14F-4D97-AF65-F5344CB8AC3E}">
        <p14:creationId xmlns:p14="http://schemas.microsoft.com/office/powerpoint/2010/main" val="55809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54</a:t>
            </a:fld>
            <a:endParaRPr lang="el-GR" dirty="0"/>
          </a:p>
        </p:txBody>
      </p:sp>
    </p:spTree>
    <p:extLst>
      <p:ext uri="{BB962C8B-B14F-4D97-AF65-F5344CB8AC3E}">
        <p14:creationId xmlns:p14="http://schemas.microsoft.com/office/powerpoint/2010/main" val="55809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spcBef>
                <a:spcPts val="1200"/>
              </a:spcBef>
              <a:defRPr sz="2400"/>
            </a:lvl1pPr>
            <a:lvl2pPr marL="742950" indent="-285750">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75424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56899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492401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77127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5506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52553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259695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20142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7477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6880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35075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LadyofHats" TargetMode="External"/><Relationship Id="rId4" Type="http://schemas.openxmlformats.org/officeDocument/2006/relationships/hyperlink" Target="http://commons.wikimedia.org/wiki/File:Main_protein_structure_levels_en.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Holger87&amp;action=edit&amp;redlink=1" TargetMode="External"/><Relationship Id="rId4" Type="http://schemas.openxmlformats.org/officeDocument/2006/relationships/hyperlink" Target="http://commons.wikimedia.org/wiki/File:Protein_structure.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commons.wikimedia.org/wiki/File:Hermann_Emil_Fischer2.jpg" TargetMode="External"/><Relationship Id="rId4" Type="http://schemas.openxmlformats.org/officeDocument/2006/relationships/hyperlink" Target="http://en.wikipedia.org/wiki/File:Vincent_du_Vigneaud.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Alpha_helix.pn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4%B0nfoCa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5CPAgood.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commons.wikimedia.org/wiki/User:File_Upload_Bot_(Magnus_Mansk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Protein_composite.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plett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User:Bassophile" TargetMode="External"/><Relationship Id="rId3" Type="http://schemas.openxmlformats.org/officeDocument/2006/relationships/image" Target="../media/image16.png"/><Relationship Id="rId7" Type="http://schemas.openxmlformats.org/officeDocument/2006/relationships/hyperlink" Target="http://en.wikipedia.org/wiki/File:Eden.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ki/User:Jacopo_Werther" TargetMode="External"/><Relationship Id="rId5" Type="http://schemas.openxmlformats.org/officeDocument/2006/relationships/hyperlink" Target="http://commons.wikimedia.org/wiki/File:HWB-NMR_-_900MHz_-_21.2_Tesla.jpg" TargetMode="External"/><Relationship Id="rId4" Type="http://schemas.openxmlformats.org/officeDocument/2006/relationships/image" Target="../media/image17.jpeg"/><Relationship Id="rId9" Type="http://schemas.openxmlformats.org/officeDocument/2006/relationships/hyperlink" Target="http://creativecommons.org/licenses/by-sa/3.0/deed.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ommons.wikimedia.org/wiki/File:1GZX_Haemoglobin.pn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atr%C3%ADcia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tevenfruitsmaak" TargetMode="External"/><Relationship Id="rId4" Type="http://schemas.openxmlformats.org/officeDocument/2006/relationships/hyperlink" Target="http://commons.wikimedia.org/wiki/File:Monoclonal_gammopathy_Multiple_Myeloma.pn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ALB_structur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ommons.wikimedia.org/wiki/User:Lmbug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ki/File:Electrophoresis.p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commons.wikimedia.org/wiki/User:Akane70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ommons.wikimedia.org/wiki/File:PBB_Protein_HIST1H1B_image.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ommons.wikimedia.org/wiki/User:Dcirovic"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E_rulez" TargetMode="External"/><Relationship Id="rId4" Type="http://schemas.openxmlformats.org/officeDocument/2006/relationships/hyperlink" Target="http://commons.wikimedia.org/wiki/File:Collagentriplehelix.p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ip_em" TargetMode="External"/><Relationship Id="rId4" Type="http://schemas.openxmlformats.org/officeDocument/2006/relationships/hyperlink" Target="http://commons.wikimedia.org/wiki/File:Ehlers-Danlos_syndrome3.jp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commons.wikimedia.org/wiki/File:KeratinF9.png"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ksi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ommons.wikimedia.org/wiki/File:Chylomicron.sv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Xvazquez"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commons.wikimedia.org/wiki/File:Protein_TF_PDB_1a8e.png"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DBbo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4</a:t>
            </a:r>
            <a:r>
              <a:rPr lang="el-GR" sz="2400" dirty="0" smtClean="0"/>
              <a:t>:</a:t>
            </a:r>
            <a:r>
              <a:rPr lang="en-US" sz="2400" dirty="0" smtClean="0"/>
              <a:t> </a:t>
            </a:r>
            <a:r>
              <a:rPr lang="el-GR" sz="2400" dirty="0" smtClean="0"/>
              <a:t>Βιοχημεία Πρωτεϊνών</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a:t>9</a:t>
            </a:r>
            <a:r>
              <a:rPr lang="el-GR" sz="3000" b="0" dirty="0" smtClean="0"/>
              <a:t>/10</a:t>
            </a:r>
            <a:endParaRPr lang="el-GR" dirty="0"/>
          </a:p>
        </p:txBody>
      </p:sp>
      <p:sp>
        <p:nvSpPr>
          <p:cNvPr id="3" name="Θέση περιεχομένου 2"/>
          <p:cNvSpPr>
            <a:spLocks noGrp="1"/>
          </p:cNvSpPr>
          <p:nvPr>
            <p:ph idx="1"/>
          </p:nvPr>
        </p:nvSpPr>
        <p:spPr/>
        <p:txBody>
          <a:bodyPr/>
          <a:lstStyle/>
          <a:p>
            <a:pPr>
              <a:lnSpc>
                <a:spcPct val="114000"/>
              </a:lnSpc>
            </a:pPr>
            <a:r>
              <a:rPr lang="el-GR" dirty="0"/>
              <a:t>Η </a:t>
            </a:r>
            <a:r>
              <a:rPr lang="el-GR" b="1" dirty="0"/>
              <a:t>ωσμωτική πίεση </a:t>
            </a:r>
            <a:r>
              <a:rPr lang="el-GR" dirty="0"/>
              <a:t>ενός διαλύματος είναι συνάρτηση του αριθμού των σωματιδίων που υπάρχουν μέσα σε αυτό και η μέτρηση της ωσμωτικής πίεσης που προκαλείται από ορισμένη</a:t>
            </a:r>
            <a:r>
              <a:rPr lang="el-GR" b="1" dirty="0"/>
              <a:t> </a:t>
            </a:r>
            <a:r>
              <a:rPr lang="el-GR" dirty="0"/>
              <a:t>ποσότητα διαλυμένης ουσίας μπορεί να οδηγήσει στον προσδιορισμό του μοριακού βάρους της ουσίας. Τα δια­λύματα που διαχωρίζονται από μία ημιπερατή μεμβράνη και έχουν την ίδια ωσμωτι­κή πίεση σε κάθε πλευρά της μεμβράνης ονομάζονται </a:t>
            </a:r>
            <a:r>
              <a:rPr lang="el-GR" b="1" dirty="0"/>
              <a:t>ισοτονικά</a:t>
            </a:r>
            <a:r>
              <a:rPr lang="el-GR" dirty="0"/>
              <a:t> διαλύματα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69849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10/10</a:t>
            </a:r>
            <a:endParaRPr lang="el-GR" dirty="0"/>
          </a:p>
        </p:txBody>
      </p:sp>
      <p:sp>
        <p:nvSpPr>
          <p:cNvPr id="3" name="Θέση περιεχομένου 2"/>
          <p:cNvSpPr>
            <a:spLocks noGrp="1"/>
          </p:cNvSpPr>
          <p:nvPr>
            <p:ph idx="1"/>
          </p:nvPr>
        </p:nvSpPr>
        <p:spPr>
          <a:xfrm>
            <a:off x="611560" y="1268760"/>
            <a:ext cx="8424936" cy="5472608"/>
          </a:xfrm>
        </p:spPr>
        <p:txBody>
          <a:bodyPr>
            <a:noAutofit/>
          </a:bodyPr>
          <a:lstStyle/>
          <a:p>
            <a:pPr>
              <a:spcBef>
                <a:spcPts val="800"/>
              </a:spcBef>
            </a:pPr>
            <a:r>
              <a:rPr lang="el-GR" sz="2200" dirty="0" smtClean="0"/>
              <a:t>Ο </a:t>
            </a:r>
            <a:r>
              <a:rPr lang="el-GR" sz="2200" b="1" dirty="0"/>
              <a:t>πεπτιδικός δεσμός </a:t>
            </a:r>
            <a:r>
              <a:rPr lang="el-GR" sz="2200" dirty="0"/>
              <a:t>σχηματίζεται, εκτός ελαχίστων εξαιρέσεων, μεταξύ της καρβοξυλομάδας ενός ΑΟ και της αμινομάδας ενός άλλου. Η αλληλουχία των ΑΟ είναι γενετικά καθορισμένη.</a:t>
            </a:r>
          </a:p>
          <a:p>
            <a:pPr>
              <a:spcBef>
                <a:spcPts val="800"/>
              </a:spcBef>
            </a:pPr>
            <a:r>
              <a:rPr lang="el-GR" sz="2200" dirty="0"/>
              <a:t>Άλλοι δεσμοί – δυνάμεις, που σταθεροποιούν την πρωτεϊνική δομή είναι:</a:t>
            </a:r>
          </a:p>
          <a:p>
            <a:pPr marL="1255713" indent="-457200">
              <a:spcBef>
                <a:spcPts val="800"/>
              </a:spcBef>
              <a:buFont typeface="+mj-lt"/>
              <a:buAutoNum type="arabicPeriod"/>
            </a:pPr>
            <a:r>
              <a:rPr lang="el-GR" sz="2200" dirty="0" smtClean="0"/>
              <a:t>Δεσμός Υδρογόνου</a:t>
            </a:r>
            <a:endParaRPr lang="el-GR" sz="2200" dirty="0"/>
          </a:p>
          <a:p>
            <a:pPr marL="1255713" indent="-457200">
              <a:spcBef>
                <a:spcPts val="800"/>
              </a:spcBef>
              <a:buFont typeface="+mj-lt"/>
              <a:buAutoNum type="arabicPeriod"/>
            </a:pPr>
            <a:r>
              <a:rPr lang="el-GR" sz="2200" dirty="0" smtClean="0"/>
              <a:t>Ιοντικές δυνάμεις</a:t>
            </a:r>
            <a:endParaRPr lang="el-GR" sz="2200" dirty="0"/>
          </a:p>
          <a:p>
            <a:pPr marL="1255713" indent="-457200">
              <a:spcBef>
                <a:spcPts val="800"/>
              </a:spcBef>
              <a:buFont typeface="+mj-lt"/>
              <a:buAutoNum type="arabicPeriod"/>
            </a:pPr>
            <a:r>
              <a:rPr lang="el-GR" sz="2200" dirty="0" smtClean="0"/>
              <a:t>Δυνάμεις</a:t>
            </a:r>
            <a:r>
              <a:rPr lang="de-DE" sz="2200" dirty="0" smtClean="0"/>
              <a:t> </a:t>
            </a:r>
            <a:r>
              <a:rPr lang="de-DE" sz="2200" dirty="0"/>
              <a:t>Van der </a:t>
            </a:r>
            <a:r>
              <a:rPr lang="de-DE" sz="2200" dirty="0" smtClean="0"/>
              <a:t>Waals</a:t>
            </a:r>
            <a:endParaRPr lang="el-GR" sz="2200" dirty="0"/>
          </a:p>
          <a:p>
            <a:pPr marL="1530350" lvl="1" indent="-457200">
              <a:spcBef>
                <a:spcPts val="800"/>
              </a:spcBef>
            </a:pPr>
            <a:r>
              <a:rPr lang="el-GR" sz="2200" dirty="0"/>
              <a:t>Ελκτικές (δυνάμεις London) </a:t>
            </a:r>
          </a:p>
          <a:p>
            <a:pPr marL="1530350" lvl="1" indent="-457200">
              <a:spcBef>
                <a:spcPts val="800"/>
              </a:spcBef>
            </a:pPr>
            <a:r>
              <a:rPr lang="el-GR" sz="2200" dirty="0"/>
              <a:t>Απωστικές</a:t>
            </a:r>
          </a:p>
          <a:p>
            <a:pPr marL="1255713" indent="-457200">
              <a:spcBef>
                <a:spcPts val="800"/>
              </a:spcBef>
              <a:buFont typeface="+mj-lt"/>
              <a:buAutoNum type="arabicPeriod" startAt="4"/>
            </a:pPr>
            <a:r>
              <a:rPr lang="el-GR" sz="2200" dirty="0" smtClean="0"/>
              <a:t>Υδρόφοβες </a:t>
            </a:r>
            <a:r>
              <a:rPr lang="el-GR" sz="2200" dirty="0"/>
              <a:t>αλληλεπιδράσεις</a:t>
            </a:r>
          </a:p>
          <a:p>
            <a:pPr marL="1255713" indent="-457200">
              <a:spcBef>
                <a:spcPts val="800"/>
              </a:spcBef>
              <a:buFont typeface="+mj-lt"/>
              <a:buAutoNum type="arabicPeriod" startAt="4"/>
            </a:pPr>
            <a:r>
              <a:rPr lang="el-GR" sz="2200" dirty="0" smtClean="0"/>
              <a:t>Ηλεκτροστατική άπωση.</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28742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δομές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a:lnSpc>
                <a:spcPct val="114000"/>
              </a:lnSpc>
            </a:pPr>
            <a:r>
              <a:rPr lang="el-GR" dirty="0"/>
              <a:t>Επειδή στη Φύση η δομή έπεται της λειτουργίας, ένα νέο πολυπεπτίδιο, που συντίθεται για να μεταμορφωθεί (ωρίμανση) σε μια βιολογικά λειτουργική </a:t>
            </a:r>
            <a:r>
              <a:rPr lang="el-GR" dirty="0" smtClean="0"/>
              <a:t>πρωτεΐνη </a:t>
            </a:r>
            <a:r>
              <a:rPr lang="el-GR" dirty="0"/>
              <a:t>(οστά, τένοντες, οδόντες), πρέπει να αναδιπλώνεται σε μια </a:t>
            </a:r>
            <a:r>
              <a:rPr lang="el-GR" dirty="0" smtClean="0"/>
              <a:t>τρισδιάστατη </a:t>
            </a:r>
            <a:r>
              <a:rPr lang="el-GR" dirty="0"/>
              <a:t>διαμόρφωση. Εκτός αυτής της ωρίμανσης, κάποιες </a:t>
            </a:r>
            <a:r>
              <a:rPr lang="el-GR" dirty="0" smtClean="0"/>
              <a:t>μεταφραστι</a:t>
            </a:r>
            <a:r>
              <a:rPr lang="el-GR" dirty="0"/>
              <a:t>κ</a:t>
            </a:r>
            <a:r>
              <a:rPr lang="el-GR" dirty="0" smtClean="0"/>
              <a:t>ές </a:t>
            </a:r>
            <a:r>
              <a:rPr lang="el-GR" dirty="0"/>
              <a:t>τροποποιήσεις, μπορούν να προσθέσουν νέες χημικές ομάδες ή αφαίρεση πεπτιδικών τμημάτων.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863873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Πρωτεϊνικές δομές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a:xfrm>
            <a:off x="4572000" y="1916832"/>
            <a:ext cx="4221757" cy="864096"/>
          </a:xfrm>
        </p:spPr>
        <p:txBody>
          <a:bodyPr/>
          <a:lstStyle/>
          <a:p>
            <a:r>
              <a:rPr lang="el-GR" dirty="0"/>
              <a:t>Οι κύριες </a:t>
            </a:r>
            <a:r>
              <a:rPr lang="el-GR" dirty="0" smtClean="0"/>
              <a:t>πρωτεϊνικές </a:t>
            </a:r>
            <a:r>
              <a:rPr lang="el-GR" dirty="0"/>
              <a:t>δομές (δομική ιεραρχία</a:t>
            </a:r>
            <a:r>
              <a:rPr lang="el-GR" dirty="0" smtClean="0"/>
              <a:t>).</a:t>
            </a:r>
            <a:endParaRPr lang="el-GR" dirty="0"/>
          </a:p>
        </p:txBody>
      </p:sp>
      <p:pic>
        <p:nvPicPr>
          <p:cNvPr id="4098" name="Picture 2" descr="Main protein structure level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3608" y="1132709"/>
            <a:ext cx="3267075" cy="5695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7" name="Rectangle 11"/>
          <p:cNvSpPr/>
          <p:nvPr/>
        </p:nvSpPr>
        <p:spPr>
          <a:xfrm>
            <a:off x="4291190" y="6355976"/>
            <a:ext cx="287309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fr-FR" sz="1200" dirty="0">
                <a:latin typeface="+mn-lt"/>
                <a:hlinkClick r:id="rId4"/>
              </a:rPr>
              <a:t>Main protein structure levels </a:t>
            </a:r>
            <a:r>
              <a:rPr lang="fr-FR" sz="1200" dirty="0" smtClean="0">
                <a:latin typeface="+mn-lt"/>
                <a:hlinkClick r:id="rId4"/>
              </a:rPr>
              <a:t>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5" tooltip="User:LadyofHats"/>
              </a:rPr>
              <a:t>LadyofHats</a:t>
            </a:r>
            <a:r>
              <a:rPr lang="en-US"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397837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Πρωτεϊνικές δομές </a:t>
            </a:r>
            <a:r>
              <a:rPr lang="el-GR" sz="3000" b="0" dirty="0" smtClean="0">
                <a:solidFill>
                  <a:prstClr val="black"/>
                </a:solidFill>
              </a:rPr>
              <a:t>2/3</a:t>
            </a:r>
            <a:endParaRPr lang="el-GR" dirty="0"/>
          </a:p>
        </p:txBody>
      </p:sp>
      <p:pic>
        <p:nvPicPr>
          <p:cNvPr id="4100" name="Picture 4" descr="Protein stru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5642" y="1164210"/>
            <a:ext cx="7008779" cy="52565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11"/>
          <p:cNvSpPr/>
          <p:nvPr/>
        </p:nvSpPr>
        <p:spPr>
          <a:xfrm>
            <a:off x="2420695" y="6540388"/>
            <a:ext cx="487867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Protein </a:t>
            </a:r>
            <a:r>
              <a:rPr lang="en-US" sz="1200" dirty="0" smtClean="0">
                <a:latin typeface="+mn-lt"/>
                <a:hlinkClick r:id="rId4"/>
              </a:rPr>
              <a:t>structure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Holger87 (page does not exist)"/>
              </a:rPr>
              <a:t>Holger87</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n-US" sz="1200" dirty="0">
              <a:latin typeface="+mn-lt"/>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810706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Πρωτεϊνικές δομές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a:xfrm>
            <a:off x="611560" y="1268760"/>
            <a:ext cx="5635513" cy="5328592"/>
          </a:xfrm>
        </p:spPr>
        <p:txBody>
          <a:bodyPr/>
          <a:lstStyle/>
          <a:p>
            <a:pPr>
              <a:lnSpc>
                <a:spcPct val="114000"/>
              </a:lnSpc>
            </a:pPr>
            <a:r>
              <a:rPr lang="el-GR" dirty="0"/>
              <a:t>Η μελέτη των πεπτιδίων και των πρωτεϊνών είχε αρχίσει από το 19</a:t>
            </a:r>
            <a:r>
              <a:rPr lang="el-GR" baseline="30000" dirty="0"/>
              <a:t>ο</a:t>
            </a:r>
            <a:r>
              <a:rPr lang="el-GR" dirty="0"/>
              <a:t>  αιώνα. Στις αρχές του 20</a:t>
            </a:r>
            <a:r>
              <a:rPr lang="el-GR" baseline="30000" dirty="0"/>
              <a:t>ου</a:t>
            </a:r>
            <a:r>
              <a:rPr lang="el-GR" dirty="0"/>
              <a:t> έγινε δυνατή η εργαστηριακή σύνθεση πεπτιδίου με λίγα αμινοξέα από τον </a:t>
            </a:r>
            <a:r>
              <a:rPr lang="en-US" i="1" dirty="0"/>
              <a:t>Emil Fischer</a:t>
            </a:r>
            <a:r>
              <a:rPr lang="el-GR" i="1" dirty="0"/>
              <a:t>, </a:t>
            </a:r>
            <a:r>
              <a:rPr lang="el-GR" dirty="0"/>
              <a:t>αλλά η πρώτη εργαστηριακή σύνθεση φυσικών πολυπεπτιδίων έγινε μόλις στις αρχές της δεκαετίας του 1950. Συγκεκριμένα το 1953, ο </a:t>
            </a:r>
            <a:r>
              <a:rPr lang="en-US" i="1" dirty="0"/>
              <a:t>V</a:t>
            </a:r>
            <a:r>
              <a:rPr lang="el-GR" i="1" dirty="0"/>
              <a:t>. </a:t>
            </a:r>
            <a:r>
              <a:rPr lang="en-US" i="1" dirty="0"/>
              <a:t>Du Vigneaud </a:t>
            </a:r>
            <a:r>
              <a:rPr lang="el-GR" dirty="0"/>
              <a:t>και οι συνεργάτες του, συνέθεσαν τις πεπτιδικές ορμόνες βασοπρεσσίνη και ωκυτοκίνη.</a:t>
            </a:r>
          </a:p>
        </p:txBody>
      </p:sp>
      <p:pic>
        <p:nvPicPr>
          <p:cNvPr id="5122" name="Picture 2" descr="Hermann Emil Fisch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8341" y="1268760"/>
            <a:ext cx="1789333" cy="23818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Vincent du Vigneau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8341" y="4005064"/>
            <a:ext cx="1789333" cy="243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955369" y="6445063"/>
            <a:ext cx="1475276" cy="276999"/>
          </a:xfrm>
          <a:prstGeom prst="rect">
            <a:avLst/>
          </a:prstGeom>
        </p:spPr>
        <p:txBody>
          <a:bodyPr wrap="none">
            <a:spAutoFit/>
          </a:bodyPr>
          <a:lstStyle/>
          <a:p>
            <a:r>
              <a:rPr lang="en-US" sz="1200" dirty="0">
                <a:latin typeface="+mn-lt"/>
                <a:hlinkClick r:id="rId4"/>
              </a:rPr>
              <a:t>Vincent du Vigneaud</a:t>
            </a:r>
            <a:endParaRPr lang="en-US" sz="1200" dirty="0">
              <a:latin typeface="+mn-lt"/>
            </a:endParaRPr>
          </a:p>
        </p:txBody>
      </p:sp>
      <p:sp>
        <p:nvSpPr>
          <p:cNvPr id="6" name="Ορθογώνιο 5"/>
          <p:cNvSpPr/>
          <p:nvPr/>
        </p:nvSpPr>
        <p:spPr>
          <a:xfrm>
            <a:off x="6878521" y="3636892"/>
            <a:ext cx="1628972" cy="276999"/>
          </a:xfrm>
          <a:prstGeom prst="rect">
            <a:avLst/>
          </a:prstGeom>
        </p:spPr>
        <p:txBody>
          <a:bodyPr wrap="none">
            <a:spAutoFit/>
          </a:bodyPr>
          <a:lstStyle/>
          <a:p>
            <a:r>
              <a:rPr lang="en-US" sz="1200" dirty="0">
                <a:latin typeface="+mn-lt"/>
                <a:hlinkClick r:id="rId5"/>
              </a:rPr>
              <a:t>Hermann Emil Fischer2</a:t>
            </a:r>
            <a:endParaRPr lang="en-US" sz="1200" dirty="0">
              <a:latin typeface="+mn-lt"/>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86215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a:t>Πρωτοταγής </a:t>
            </a:r>
            <a:r>
              <a:rPr lang="el-GR" sz="4000" dirty="0" smtClean="0"/>
              <a:t>δομή</a:t>
            </a:r>
            <a:r>
              <a:rPr lang="el-GR" dirty="0" smtClean="0"/>
              <a:t/>
            </a:r>
            <a:br>
              <a:rPr lang="el-GR" dirty="0" smtClean="0"/>
            </a:br>
            <a:r>
              <a:rPr lang="el-GR" sz="3300" b="0" dirty="0" smtClean="0"/>
              <a:t>(Ala</a:t>
            </a:r>
            <a:r>
              <a:rPr lang="el-GR" sz="3300" b="0" baseline="30000" dirty="0" smtClean="0"/>
              <a:t>1</a:t>
            </a:r>
            <a:r>
              <a:rPr lang="el-GR" sz="3300" b="0" dirty="0"/>
              <a:t>, Ser</a:t>
            </a:r>
            <a:r>
              <a:rPr lang="el-GR" sz="3300" b="0" baseline="30000" dirty="0"/>
              <a:t>2</a:t>
            </a:r>
            <a:r>
              <a:rPr lang="el-GR" sz="3300" b="0" dirty="0"/>
              <a:t>, .... </a:t>
            </a:r>
            <a:r>
              <a:rPr lang="fr-FR" sz="3300" b="0" dirty="0"/>
              <a:t>Leu</a:t>
            </a:r>
            <a:r>
              <a:rPr lang="el-GR" sz="3300" b="0" baseline="30000" dirty="0"/>
              <a:t>130</a:t>
            </a:r>
            <a:r>
              <a:rPr lang="el-GR" sz="3300" b="0" dirty="0"/>
              <a:t>, </a:t>
            </a:r>
            <a:r>
              <a:rPr lang="fr-FR" sz="3300" b="0" dirty="0"/>
              <a:t>Tyr</a:t>
            </a:r>
            <a:r>
              <a:rPr lang="el-GR" sz="3300" b="0" baseline="30000" dirty="0"/>
              <a:t>131</a:t>
            </a:r>
            <a:r>
              <a:rPr lang="el-GR" sz="3300" b="0" dirty="0"/>
              <a:t>, </a:t>
            </a:r>
            <a:r>
              <a:rPr lang="fr-FR" sz="3300" b="0" dirty="0"/>
              <a:t>Lys</a:t>
            </a:r>
            <a:r>
              <a:rPr lang="el-GR" sz="3300" b="0" baseline="30000" dirty="0"/>
              <a:t>132</a:t>
            </a:r>
            <a:r>
              <a:rPr lang="el-GR" sz="3300" b="0" dirty="0" smtClean="0"/>
              <a:t>)</a:t>
            </a:r>
            <a:endParaRPr lang="el-GR" sz="3300" b="0" dirty="0"/>
          </a:p>
        </p:txBody>
      </p:sp>
      <p:sp>
        <p:nvSpPr>
          <p:cNvPr id="3" name="Θέση περιεχομένου 2"/>
          <p:cNvSpPr>
            <a:spLocks noGrp="1"/>
          </p:cNvSpPr>
          <p:nvPr>
            <p:ph idx="1"/>
          </p:nvPr>
        </p:nvSpPr>
        <p:spPr>
          <a:xfrm>
            <a:off x="611560" y="1484784"/>
            <a:ext cx="8352928" cy="4752528"/>
          </a:xfrm>
        </p:spPr>
        <p:txBody>
          <a:bodyPr/>
          <a:lstStyle/>
          <a:p>
            <a:pPr>
              <a:lnSpc>
                <a:spcPct val="110000"/>
              </a:lnSpc>
            </a:pPr>
            <a:r>
              <a:rPr lang="el-GR" dirty="0"/>
              <a:t>Ομοιοπολική δομή που χαρακτηρίζεται από τον </a:t>
            </a:r>
            <a:r>
              <a:rPr lang="el-GR" b="1" dirty="0"/>
              <a:t>αριθμό</a:t>
            </a:r>
            <a:r>
              <a:rPr lang="el-GR" dirty="0"/>
              <a:t>, το </a:t>
            </a:r>
            <a:r>
              <a:rPr lang="el-GR" b="1" dirty="0"/>
              <a:t>είδος</a:t>
            </a:r>
            <a:r>
              <a:rPr lang="el-GR" dirty="0"/>
              <a:t> και την </a:t>
            </a:r>
            <a:r>
              <a:rPr lang="el-GR" b="1" dirty="0"/>
              <a:t>αλληλουχία</a:t>
            </a:r>
            <a:r>
              <a:rPr lang="el-GR" dirty="0"/>
              <a:t> των αμινοξέων στην πεπτιδική αλυσίδα. Αρχίζει από την αμινομάδα (Ν - τελικό άκρο) του πρώτου και καταλήγει στη καρβοξυλική ομάδα του τελευταίου αμινοξέος στο C - τελικό άκρο ( </a:t>
            </a:r>
            <a:r>
              <a:rPr lang="el-GR" i="1" dirty="0"/>
              <a:t>β-λακτοσφαιρίνη</a:t>
            </a:r>
            <a:r>
              <a:rPr lang="el-GR" dirty="0"/>
              <a:t>).</a:t>
            </a:r>
          </a:p>
          <a:p>
            <a:pPr marL="355600" indent="0">
              <a:lnSpc>
                <a:spcPct val="110000"/>
              </a:lnSpc>
              <a:buNone/>
            </a:pPr>
            <a:r>
              <a:rPr lang="el-GR" dirty="0"/>
              <a:t>Αποτελεί το πρώτο επίπεδο οργάνωσης της πρωτεΐνης. Η </a:t>
            </a:r>
            <a:r>
              <a:rPr lang="el-GR" b="1" dirty="0"/>
              <a:t>ινσουλίνη</a:t>
            </a:r>
            <a:r>
              <a:rPr lang="el-GR" dirty="0"/>
              <a:t> αποτελούμενη από 2 πεπτιδικές αλυσίδες, υπήρξε η πρώτη πρωτεΐνη της οποίας αποκαλύφθηκε πλήρως η ακολουθία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452177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a:t>Δευτεροταγής </a:t>
            </a:r>
            <a:r>
              <a:rPr lang="el-GR" sz="4000" dirty="0" smtClean="0"/>
              <a:t>δομή</a:t>
            </a:r>
            <a:br>
              <a:rPr lang="el-GR" sz="4000" dirty="0" smtClean="0"/>
            </a:br>
            <a:r>
              <a:rPr lang="el-GR" sz="3300" b="0" dirty="0"/>
              <a:t>(α-έλικα, β-δομή</a:t>
            </a:r>
            <a:r>
              <a:rPr lang="el-GR" sz="3300" b="0" dirty="0" smtClean="0"/>
              <a:t>)</a:t>
            </a:r>
            <a:r>
              <a:rPr lang="en-US" sz="3300" b="0" dirty="0" smtClean="0"/>
              <a:t> 1/3</a:t>
            </a:r>
            <a:endParaRPr lang="el-GR" sz="3300" b="0" dirty="0"/>
          </a:p>
        </p:txBody>
      </p:sp>
      <p:sp>
        <p:nvSpPr>
          <p:cNvPr id="3" name="Θέση περιεχομένου 2"/>
          <p:cNvSpPr>
            <a:spLocks noGrp="1"/>
          </p:cNvSpPr>
          <p:nvPr>
            <p:ph idx="1"/>
          </p:nvPr>
        </p:nvSpPr>
        <p:spPr>
          <a:xfrm>
            <a:off x="611560" y="1484784"/>
            <a:ext cx="5976664" cy="4752528"/>
          </a:xfrm>
        </p:spPr>
        <p:txBody>
          <a:bodyPr>
            <a:normAutofit/>
          </a:bodyPr>
          <a:lstStyle/>
          <a:p>
            <a:pPr>
              <a:lnSpc>
                <a:spcPct val="114000"/>
              </a:lnSpc>
            </a:pPr>
            <a:r>
              <a:rPr lang="el-GR" sz="2200" dirty="0"/>
              <a:t>Οι αλυσίδες των πρωτεϊνών (στο Η</a:t>
            </a:r>
            <a:r>
              <a:rPr lang="el-GR" sz="2200" baseline="-25000" dirty="0"/>
              <a:t>2</a:t>
            </a:r>
            <a:r>
              <a:rPr lang="el-GR" sz="2200" dirty="0"/>
              <a:t>Ο, δηλαδή στον οργανισμό) μετά από μελέτες κρυσταλλογραφίας (ακτίνες Χ) βρέθηκε ότι απαντά σε δύο μορφές:</a:t>
            </a:r>
          </a:p>
          <a:p>
            <a:pPr>
              <a:lnSpc>
                <a:spcPct val="114000"/>
              </a:lnSpc>
            </a:pPr>
            <a:r>
              <a:rPr lang="el-GR" sz="2200" b="1" dirty="0"/>
              <a:t>α</a:t>
            </a:r>
            <a:r>
              <a:rPr lang="en-US" sz="2200" b="1" dirty="0"/>
              <a:t>-</a:t>
            </a:r>
            <a:r>
              <a:rPr lang="el-GR" sz="2200" b="1" dirty="0"/>
              <a:t>έλικα</a:t>
            </a:r>
            <a:r>
              <a:rPr lang="en-US" sz="2200" b="1" dirty="0"/>
              <a:t>: (L. Pauling-J.W.Gibbs). </a:t>
            </a:r>
            <a:r>
              <a:rPr lang="el-GR" sz="2200" dirty="0"/>
              <a:t>Είναι η  πιο διαδεδομένη δευτεροταγής δομή (α-κερατίνη, κολλαγόνο) σταθεροποιείται με δεσμούς Η μεταξύ -COOH και ΝΗ</a:t>
            </a:r>
            <a:r>
              <a:rPr lang="el-GR" sz="2200" baseline="-25000" dirty="0"/>
              <a:t>2</a:t>
            </a:r>
            <a:r>
              <a:rPr lang="el-GR" sz="2200" dirty="0"/>
              <a:t> παράλληλους με τον άξονα της έλικας. Η α-έλικα διακόπτεται από προλίνη τρυπτοφάνη, </a:t>
            </a:r>
            <a:r>
              <a:rPr lang="el-GR" sz="2200" dirty="0" smtClean="0"/>
              <a:t>κ.α. </a:t>
            </a:r>
            <a:r>
              <a:rPr lang="el-GR" sz="2200" dirty="0"/>
              <a:t>Εμφανίζεται υπό </a:t>
            </a:r>
            <a:r>
              <a:rPr lang="el-GR" sz="2200" b="1" dirty="0"/>
              <a:t>μορφή ελατηρίου</a:t>
            </a:r>
            <a:r>
              <a:rPr lang="el-GR" sz="2200" i="1" dirty="0"/>
              <a:t>,</a:t>
            </a:r>
            <a:r>
              <a:rPr lang="el-GR" sz="2200" dirty="0"/>
              <a:t> ή </a:t>
            </a:r>
            <a:r>
              <a:rPr lang="el-GR" sz="2200" dirty="0" smtClean="0"/>
              <a:t>κλίμακας.</a:t>
            </a:r>
            <a:endParaRPr lang="el-GR" sz="2200" dirty="0"/>
          </a:p>
        </p:txBody>
      </p:sp>
      <p:pic>
        <p:nvPicPr>
          <p:cNvPr id="6146" name="Picture 2" descr="Alpha helix"/>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4221" y="1441694"/>
            <a:ext cx="2117938" cy="49172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rot="16200000">
            <a:off x="6431323" y="3761807"/>
            <a:ext cx="487867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Alpha </a:t>
            </a:r>
            <a:r>
              <a:rPr lang="en-US" sz="1200" dirty="0" smtClean="0">
                <a:latin typeface="+mn-lt"/>
                <a:hlinkClick r:id="rId3"/>
              </a:rPr>
              <a:t>helix</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latin typeface="+mn-lt"/>
                <a:hlinkClick r:id="rId4" tooltip="User:İnfoCan"/>
              </a:rPr>
              <a:t>İnfoCan</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Ορθογώνιο 4"/>
          <p:cNvSpPr/>
          <p:nvPr/>
        </p:nvSpPr>
        <p:spPr>
          <a:xfrm>
            <a:off x="4139952" y="6035755"/>
            <a:ext cx="2808312" cy="646331"/>
          </a:xfrm>
          <a:prstGeom prst="rect">
            <a:avLst/>
          </a:prstGeom>
          <a:solidFill>
            <a:schemeClr val="bg1"/>
          </a:solidFill>
          <a:ln>
            <a:solidFill>
              <a:schemeClr val="tx1"/>
            </a:solidFill>
          </a:ln>
        </p:spPr>
        <p:txBody>
          <a:bodyPr wrap="square">
            <a:spAutoFit/>
          </a:bodyPr>
          <a:lstStyle/>
          <a:p>
            <a:pPr algn="ctr"/>
            <a:r>
              <a:rPr lang="el-GR" dirty="0">
                <a:latin typeface="+mn-lt"/>
              </a:rPr>
              <a:t>Δεσμοί υδρογόνου για τη  διαμόρφωση της α-έλικας</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314376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a:t>Δευτεροταγής </a:t>
            </a:r>
            <a:r>
              <a:rPr lang="el-GR" sz="4000" dirty="0" smtClean="0"/>
              <a:t>δομή</a:t>
            </a:r>
            <a:br>
              <a:rPr lang="el-GR" sz="4000" dirty="0" smtClean="0"/>
            </a:br>
            <a:r>
              <a:rPr lang="el-GR" sz="3300" b="0" dirty="0"/>
              <a:t>(α-έλικα, β-δομή</a:t>
            </a:r>
            <a:r>
              <a:rPr lang="el-GR" sz="3300" b="0" dirty="0" smtClean="0"/>
              <a:t>)</a:t>
            </a:r>
            <a:r>
              <a:rPr lang="en-US" sz="3300" b="0" dirty="0" smtClean="0"/>
              <a:t> 2/3</a:t>
            </a:r>
            <a:endParaRPr lang="el-GR" sz="3300" b="0" dirty="0"/>
          </a:p>
        </p:txBody>
      </p:sp>
      <p:sp>
        <p:nvSpPr>
          <p:cNvPr id="3" name="Θέση περιεχομένου 2"/>
          <p:cNvSpPr>
            <a:spLocks noGrp="1"/>
          </p:cNvSpPr>
          <p:nvPr>
            <p:ph idx="1"/>
          </p:nvPr>
        </p:nvSpPr>
        <p:spPr>
          <a:xfrm>
            <a:off x="611560" y="1556792"/>
            <a:ext cx="5688632" cy="5256584"/>
          </a:xfrm>
        </p:spPr>
        <p:txBody>
          <a:bodyPr>
            <a:normAutofit/>
          </a:bodyPr>
          <a:lstStyle/>
          <a:p>
            <a:pPr>
              <a:lnSpc>
                <a:spcPct val="110000"/>
              </a:lnSpc>
            </a:pPr>
            <a:r>
              <a:rPr lang="el-GR" sz="2200" b="1" dirty="0"/>
              <a:t>β-δομή ή β-διαμόρφωση. </a:t>
            </a:r>
            <a:r>
              <a:rPr lang="el-GR" sz="2200" dirty="0"/>
              <a:t> Εμφανίζεται υπό </a:t>
            </a:r>
            <a:r>
              <a:rPr lang="el-GR" sz="2200" b="1" dirty="0"/>
              <a:t>πριονωτή μορφή</a:t>
            </a:r>
            <a:r>
              <a:rPr lang="el-GR" sz="2200" dirty="0"/>
              <a:t> (λόγω τετραεδρικής διάταξης των C και Ν) ή β-έλασμα ή πεπτιδική σχάρα ή πτυχωτή επιφάνεια ή </a:t>
            </a:r>
            <a:r>
              <a:rPr lang="el-GR" sz="2200" dirty="0" smtClean="0"/>
              <a:t>φύλλο.</a:t>
            </a:r>
            <a:endParaRPr lang="el-GR" sz="2200" dirty="0"/>
          </a:p>
          <a:p>
            <a:pPr>
              <a:lnSpc>
                <a:spcPct val="110000"/>
              </a:lnSpc>
            </a:pPr>
            <a:r>
              <a:rPr lang="el-GR" sz="2200" dirty="0"/>
              <a:t>Εδώ οι δεσμοί Η σχηματίζονται μεταξύ &gt;ΝΗ και &gt;C=0 με &gt;C=0 και &gt;ΝΗ άλλης αλυσίδας. Ο πεπτιδικός δεσμός βρίσκεται στο επίπεδο, ενώ τα α-άτομα </a:t>
            </a:r>
            <a:r>
              <a:rPr lang="en-US" sz="2200" dirty="0"/>
              <a:t>C</a:t>
            </a:r>
            <a:r>
              <a:rPr lang="el-GR" sz="2200" dirty="0"/>
              <a:t> βρίσκονται στις γωνίες και οι ομάδες R κάθετα προς τις γωνίες εκτεινόμενες προς τα άνω και άνω, εναλλάξ κατά τη διαδρομή της αλυσίδας</a:t>
            </a:r>
            <a:r>
              <a:rPr lang="el-GR" sz="2200" dirty="0" smtClean="0"/>
              <a:t>.</a:t>
            </a:r>
            <a:endParaRPr lang="el-GR" sz="2200" dirty="0"/>
          </a:p>
        </p:txBody>
      </p:sp>
      <p:pic>
        <p:nvPicPr>
          <p:cNvPr id="7170" name="Picture 2" descr="5CPAgoo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228184" y="1556792"/>
            <a:ext cx="2915816" cy="37441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p:cNvSpPr/>
          <p:nvPr/>
        </p:nvSpPr>
        <p:spPr>
          <a:xfrm>
            <a:off x="6596844" y="5381362"/>
            <a:ext cx="2178496"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5CPAgood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File Upload Bot (Magnus Manske)"/>
              </a:rPr>
              <a:t>File Upload Bot (Magnus Manske)</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056888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a:t>Δευτεροταγής </a:t>
            </a:r>
            <a:r>
              <a:rPr lang="el-GR" sz="4000" dirty="0" smtClean="0"/>
              <a:t>δομή</a:t>
            </a:r>
            <a:br>
              <a:rPr lang="el-GR" sz="4000" dirty="0" smtClean="0"/>
            </a:br>
            <a:r>
              <a:rPr lang="el-GR" sz="3300" b="0" dirty="0"/>
              <a:t>(α-έλικα, β-δομή</a:t>
            </a:r>
            <a:r>
              <a:rPr lang="el-GR" sz="3300" b="0" dirty="0" smtClean="0"/>
              <a:t>)</a:t>
            </a:r>
            <a:r>
              <a:rPr lang="en-US" sz="3300" b="0" dirty="0" smtClean="0"/>
              <a:t> 3/3</a:t>
            </a:r>
            <a:endParaRPr lang="el-GR" sz="3300" b="0" dirty="0"/>
          </a:p>
        </p:txBody>
      </p:sp>
      <p:sp>
        <p:nvSpPr>
          <p:cNvPr id="5" name="Θέση περιεχομένου 4"/>
          <p:cNvSpPr>
            <a:spLocks noGrp="1"/>
          </p:cNvSpPr>
          <p:nvPr>
            <p:ph idx="1"/>
          </p:nvPr>
        </p:nvSpPr>
        <p:spPr>
          <a:xfrm>
            <a:off x="611560" y="1628800"/>
            <a:ext cx="8136904" cy="4608512"/>
          </a:xfrm>
        </p:spPr>
        <p:txBody>
          <a:bodyPr/>
          <a:lstStyle/>
          <a:p>
            <a:pPr>
              <a:lnSpc>
                <a:spcPct val="130000"/>
              </a:lnSpc>
            </a:pPr>
            <a:r>
              <a:rPr lang="el-GR" dirty="0"/>
              <a:t>Η διαμόρφωση του αν θα έχουμε α-έλικα, ή β-δομή εξαρτάται από το χαρακτήρα της ομάδας R (πολική, μη πολική, θετικά ή αρνητικά φορτισμένη). Άλλες διαμορφώσεις της δευτεροταγούς δομής είναι η </a:t>
            </a:r>
            <a:r>
              <a:rPr lang="el-GR" b="1" dirty="0"/>
              <a:t>β-καμπή</a:t>
            </a:r>
            <a:r>
              <a:rPr lang="el-GR" dirty="0"/>
              <a:t> και η </a:t>
            </a:r>
            <a:r>
              <a:rPr lang="el-GR" b="1" dirty="0"/>
              <a:t>Ω-καμπή</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72296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r>
              <a:rPr lang="el-GR" sz="3000" b="0" dirty="0" smtClean="0"/>
              <a:t>1/10</a:t>
            </a:r>
            <a:r>
              <a:rPr lang="el-GR" dirty="0" smtClean="0"/>
              <a:t> </a:t>
            </a:r>
            <a:endParaRPr lang="el-GR" dirty="0"/>
          </a:p>
        </p:txBody>
      </p:sp>
      <p:sp>
        <p:nvSpPr>
          <p:cNvPr id="3" name="Θέση περιεχομένου 2"/>
          <p:cNvSpPr>
            <a:spLocks noGrp="1"/>
          </p:cNvSpPr>
          <p:nvPr>
            <p:ph idx="1"/>
          </p:nvPr>
        </p:nvSpPr>
        <p:spPr/>
        <p:txBody>
          <a:bodyPr/>
          <a:lstStyle/>
          <a:p>
            <a:r>
              <a:rPr lang="el-GR" b="1" dirty="0"/>
              <a:t>Πολυπεπτίδια,</a:t>
            </a:r>
            <a:r>
              <a:rPr lang="el-GR" dirty="0"/>
              <a:t> που έχουν περισσότερα από 100 αμινοξέα (ΑΟ), θεωρούνται </a:t>
            </a:r>
            <a:r>
              <a:rPr lang="el-GR" b="1" dirty="0"/>
              <a:t>πρωτεΐνες ή λευκώματα</a:t>
            </a:r>
            <a:r>
              <a:rPr lang="el-GR" i="1" dirty="0"/>
              <a:t>.</a:t>
            </a:r>
            <a:r>
              <a:rPr lang="el-GR" dirty="0"/>
              <a:t> Κάθε οργανισμός περιέχει χιλιάδες </a:t>
            </a:r>
            <a:r>
              <a:rPr lang="el-GR" dirty="0" smtClean="0"/>
              <a:t>πρωτεΐνες, </a:t>
            </a:r>
            <a:r>
              <a:rPr lang="el-GR" dirty="0"/>
              <a:t>με διαφορετικό ρόλο ,που συμμετέχουν στον ζώντα οργανισμό ως σκελετικά υλικά, συσταλτά στοιχεία, βιοκαταλύτες, μεταφορείς διαφόρων ουσιών κ.α.</a:t>
            </a:r>
          </a:p>
          <a:p>
            <a:r>
              <a:rPr lang="el-GR" dirty="0"/>
              <a:t>Είναι άγνωστη η ύπαρξη ζωής χωρίς τις </a:t>
            </a:r>
            <a:r>
              <a:rPr lang="el-GR" dirty="0" smtClean="0"/>
              <a:t>πρωτεΐνες.</a:t>
            </a:r>
            <a:endParaRPr lang="el-GR" dirty="0"/>
          </a:p>
        </p:txBody>
      </p:sp>
      <p:pic>
        <p:nvPicPr>
          <p:cNvPr id="2050" name="Picture 2" descr="Protein compos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4221088"/>
            <a:ext cx="7416824" cy="1928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1907704" y="6464662"/>
            <a:ext cx="5454736"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Protein </a:t>
            </a:r>
            <a:r>
              <a:rPr lang="en-US" sz="1200" dirty="0" smtClean="0">
                <a:latin typeface="+mn-lt"/>
                <a:hlinkClick r:id="rId3"/>
              </a:rPr>
              <a:t>composite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latin typeface="+mn-lt"/>
                <a:hlinkClick r:id="rId4" tooltip="User:Splette"/>
              </a:rPr>
              <a:t>Splette</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04771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Τριτοταγής </a:t>
            </a:r>
            <a:r>
              <a:rPr lang="el-GR" dirty="0" smtClean="0"/>
              <a:t>δομή</a:t>
            </a:r>
            <a:r>
              <a:rPr lang="en-US" dirty="0" smtClean="0"/>
              <a:t>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Χαρακτηρίζεται από αναδίπλωση ολόκληρης της πεπτιδικής αλυσίδας στο χώρο και είναι  γενετικά προκαθορισμένη. Σήμερα, είναι γνωστή η στερεοδιαμόρφωση εκατοντάδων πρωτεϊνών. Στη διάταξη αυτή συμβάλλουν </a:t>
            </a:r>
            <a:r>
              <a:rPr lang="el-GR" b="1" dirty="0"/>
              <a:t>διθειογέφυρες (</a:t>
            </a:r>
            <a:r>
              <a:rPr lang="en-US" b="1" dirty="0"/>
              <a:t>S</a:t>
            </a:r>
            <a:r>
              <a:rPr lang="el-GR" b="1" dirty="0"/>
              <a:t>-</a:t>
            </a:r>
            <a:r>
              <a:rPr lang="en-US" b="1" dirty="0"/>
              <a:t>S</a:t>
            </a:r>
            <a:r>
              <a:rPr lang="el-GR" b="1" dirty="0"/>
              <a:t>), η σουλφυδρυλομάδα</a:t>
            </a:r>
            <a:r>
              <a:rPr lang="el-GR" dirty="0"/>
              <a:t> –</a:t>
            </a:r>
            <a:r>
              <a:rPr lang="en-US" dirty="0"/>
              <a:t>SH</a:t>
            </a:r>
            <a:r>
              <a:rPr lang="el-GR" dirty="0"/>
              <a:t> της κυστεΐνης, δεσμοί Η και ετεροπολικοί </a:t>
            </a:r>
            <a:r>
              <a:rPr lang="el-GR" dirty="0" smtClean="0"/>
              <a:t>δεσμοί.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pSp>
        <p:nvGrpSpPr>
          <p:cNvPr id="12" name="Ομάδα 11"/>
          <p:cNvGrpSpPr/>
          <p:nvPr/>
        </p:nvGrpSpPr>
        <p:grpSpPr>
          <a:xfrm>
            <a:off x="1259632" y="3789040"/>
            <a:ext cx="7031836" cy="2808312"/>
            <a:chOff x="1259632" y="3789040"/>
            <a:chExt cx="7031836" cy="2808312"/>
          </a:xfrm>
        </p:grpSpPr>
        <p:pic>
          <p:nvPicPr>
            <p:cNvPr id="8194" name="Picture 2" descr="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3789040"/>
              <a:ext cx="703183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Ευθεία γραμμή σύνδεσης 8"/>
            <p:cNvCxnSpPr/>
            <p:nvPr/>
          </p:nvCxnSpPr>
          <p:spPr>
            <a:xfrm flipH="1">
              <a:off x="2339752" y="4077072"/>
              <a:ext cx="288032"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2555776" y="4365104"/>
              <a:ext cx="36004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98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Τριτοταγής </a:t>
            </a:r>
            <a:r>
              <a:rPr lang="el-GR" dirty="0" smtClean="0"/>
              <a:t>δομή</a:t>
            </a:r>
            <a:r>
              <a:rPr lang="en-US" dirty="0" smtClean="0"/>
              <a:t> </a:t>
            </a:r>
            <a:r>
              <a:rPr lang="el-GR" sz="3000" b="0" dirty="0" smtClean="0"/>
              <a:t>2/3</a:t>
            </a:r>
            <a:endParaRPr lang="el-GR" sz="3000" b="0" dirty="0"/>
          </a:p>
        </p:txBody>
      </p:sp>
      <p:sp>
        <p:nvSpPr>
          <p:cNvPr id="3" name="Θέση περιεχομένου 2"/>
          <p:cNvSpPr>
            <a:spLocks noGrp="1"/>
          </p:cNvSpPr>
          <p:nvPr>
            <p:ph idx="1"/>
          </p:nvPr>
        </p:nvSpPr>
        <p:spPr>
          <a:xfrm>
            <a:off x="611560" y="1268760"/>
            <a:ext cx="8424936" cy="5184576"/>
          </a:xfrm>
        </p:spPr>
        <p:txBody>
          <a:bodyPr>
            <a:normAutofit/>
          </a:bodyPr>
          <a:lstStyle/>
          <a:p>
            <a:pPr>
              <a:lnSpc>
                <a:spcPct val="114000"/>
              </a:lnSpc>
            </a:pPr>
            <a:r>
              <a:rPr lang="el-GR" sz="2200" dirty="0"/>
              <a:t>Ακόμη, οι δυνάμεις Van der Waals και οι υδρόφοβες αλληλεπιδράσεις παίζουν σημαντικό ρόλο, στην υπέρμετρα άκαμπτη δομή της.</a:t>
            </a:r>
          </a:p>
          <a:p>
            <a:pPr>
              <a:lnSpc>
                <a:spcPct val="114000"/>
              </a:lnSpc>
            </a:pPr>
            <a:r>
              <a:rPr lang="el-GR" sz="2200" dirty="0"/>
              <a:t>Οι υδρόφιλες R των Α.Ο. συνήθως βρίσκονται στην εξωτερική «επιφάνεια» των πρωτεϊνών, ενώ οι υδρόφοβες R (λιπόφιλες) προς τα μέσα</a:t>
            </a:r>
            <a:r>
              <a:rPr lang="el-GR" sz="2200" dirty="0" smtClean="0"/>
              <a:t>.</a:t>
            </a:r>
            <a:endParaRPr lang="en-US" sz="2200" dirty="0"/>
          </a:p>
          <a:p>
            <a:pPr>
              <a:lnSpc>
                <a:spcPct val="114000"/>
              </a:lnSpc>
            </a:pPr>
            <a:r>
              <a:rPr lang="el-GR" sz="2200" dirty="0"/>
              <a:t>Αντίθετα οι </a:t>
            </a:r>
            <a:r>
              <a:rPr lang="el-GR" sz="2200" dirty="0" smtClean="0"/>
              <a:t>πρωτεΐνες </a:t>
            </a:r>
            <a:r>
              <a:rPr lang="el-GR" sz="2200" dirty="0"/>
              <a:t>που συμμετέχουν στο σχηματισμό των βιολογικών μεμβρανών φέρουν τις υδρόφοβες ομάδες τους προς τα έξω, σχηματίζοντας έτσι υδρόφοβους δεσμούς με τα λιπίδια της μεμβράνης και με τον τρόπο αυτό οι </a:t>
            </a:r>
            <a:r>
              <a:rPr lang="el-GR" sz="2200" dirty="0" smtClean="0"/>
              <a:t>πρωτεΐνες </a:t>
            </a:r>
            <a:r>
              <a:rPr lang="el-GR" sz="2200" dirty="0"/>
              <a:t>‘γαντζώνονται στη μεμβράνη. Οι αναδιπλώσεις έχουν ως αποτέλεσμα το σχηματισμό των σφαιρικών πρωτεϊνών</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968156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Τριτοταγής </a:t>
            </a:r>
            <a:r>
              <a:rPr lang="el-GR" dirty="0" smtClean="0"/>
              <a:t>δομή</a:t>
            </a:r>
            <a:r>
              <a:rPr lang="en-US" dirty="0" smtClean="0"/>
              <a:t> </a:t>
            </a:r>
            <a:r>
              <a:rPr lang="el-GR" sz="3000" b="0" dirty="0" smtClean="0"/>
              <a:t>3/3</a:t>
            </a:r>
            <a:endParaRPr lang="el-GR" sz="3000" b="0" dirty="0"/>
          </a:p>
        </p:txBody>
      </p:sp>
      <p:sp>
        <p:nvSpPr>
          <p:cNvPr id="3" name="Θέση περιεχομένου 2"/>
          <p:cNvSpPr>
            <a:spLocks noGrp="1"/>
          </p:cNvSpPr>
          <p:nvPr>
            <p:ph idx="1"/>
          </p:nvPr>
        </p:nvSpPr>
        <p:spPr>
          <a:xfrm>
            <a:off x="611560" y="1268760"/>
            <a:ext cx="8280920" cy="2160240"/>
          </a:xfrm>
        </p:spPr>
        <p:txBody>
          <a:bodyPr>
            <a:normAutofit/>
          </a:bodyPr>
          <a:lstStyle/>
          <a:p>
            <a:pPr>
              <a:lnSpc>
                <a:spcPct val="114000"/>
              </a:lnSpc>
            </a:pPr>
            <a:r>
              <a:rPr lang="el-GR" dirty="0"/>
              <a:t>Για τον καθορισμό της </a:t>
            </a:r>
            <a:r>
              <a:rPr lang="el-GR" b="1" dirty="0"/>
              <a:t>τρισδιάστατης</a:t>
            </a:r>
            <a:r>
              <a:rPr lang="el-GR" dirty="0"/>
              <a:t> </a:t>
            </a:r>
            <a:r>
              <a:rPr lang="el-GR" dirty="0" smtClean="0"/>
              <a:t>πρωτεϊνικής </a:t>
            </a:r>
            <a:r>
              <a:rPr lang="el-GR" dirty="0"/>
              <a:t>δομής, χρησιμοποιούνται συνήθως  η </a:t>
            </a:r>
            <a:r>
              <a:rPr lang="el-GR" b="1" dirty="0"/>
              <a:t>κρυσταλλογραφία με ακτίνες Χ </a:t>
            </a:r>
            <a:r>
              <a:rPr lang="el-GR" dirty="0"/>
              <a:t>και η φασματοσκοπία πυρηνικού μαγνητικού συντονισμού (</a:t>
            </a:r>
            <a:r>
              <a:rPr lang="el-GR" b="1" dirty="0"/>
              <a:t>Nuclear Magnetic Resonance, NMR</a:t>
            </a:r>
            <a:r>
              <a:rPr lang="el-GR" dirty="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2050" name="Picture 2" descr="Ed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3018723"/>
            <a:ext cx="3168352" cy="3677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WB-NMR - 900MHz - 21.2 Tesla"/>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36096" y="3122745"/>
            <a:ext cx="2669282" cy="32992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p:cNvSpPr/>
          <p:nvPr/>
        </p:nvSpPr>
        <p:spPr>
          <a:xfrm>
            <a:off x="5030862" y="6423719"/>
            <a:ext cx="347974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5"/>
              </a:rPr>
              <a:t>HWB-NMR - 900MHz - 21.2 </a:t>
            </a:r>
            <a:r>
              <a:rPr lang="en-US" sz="1200" dirty="0" smtClean="0">
                <a:latin typeface="+mn-lt"/>
                <a:hlinkClick r:id="rId5"/>
              </a:rPr>
              <a:t>Tesla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6" tooltip="User:Jacopo Werther"/>
              </a:rPr>
              <a:t>Jacopo Werther</a:t>
            </a:r>
            <a:r>
              <a:rPr lang="en-US"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10" name="Rectangle 11"/>
          <p:cNvSpPr/>
          <p:nvPr/>
        </p:nvSpPr>
        <p:spPr>
          <a:xfrm>
            <a:off x="764512" y="6516051"/>
            <a:ext cx="3870560"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7"/>
              </a:rPr>
              <a:t>Eden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8" tooltip="User:Bassophile"/>
              </a:rPr>
              <a:t>Bassophile</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9"/>
              </a:rPr>
              <a:t>CC BY-SA 3.0</a:t>
            </a:r>
            <a:endParaRPr lang="en-US" sz="1200" dirty="0">
              <a:latin typeface="+mn-lt"/>
            </a:endParaRPr>
          </a:p>
        </p:txBody>
      </p:sp>
    </p:spTree>
    <p:extLst>
      <p:ext uri="{BB962C8B-B14F-4D97-AF65-F5344CB8AC3E}">
        <p14:creationId xmlns:p14="http://schemas.microsoft.com/office/powerpoint/2010/main" val="2604635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Τεταρτοταγής </a:t>
            </a:r>
            <a:r>
              <a:rPr lang="el-GR" dirty="0" smtClean="0"/>
              <a:t>δομή </a:t>
            </a:r>
            <a:r>
              <a:rPr lang="el-GR" sz="3000" b="0" dirty="0" smtClean="0"/>
              <a:t>1/3</a:t>
            </a:r>
            <a:endParaRPr lang="el-GR" sz="3000" b="0" dirty="0"/>
          </a:p>
        </p:txBody>
      </p:sp>
      <p:sp>
        <p:nvSpPr>
          <p:cNvPr id="3" name="Θέση περιεχομένου 2"/>
          <p:cNvSpPr>
            <a:spLocks noGrp="1"/>
          </p:cNvSpPr>
          <p:nvPr>
            <p:ph idx="1"/>
          </p:nvPr>
        </p:nvSpPr>
        <p:spPr>
          <a:xfrm>
            <a:off x="611560" y="1268760"/>
            <a:ext cx="8352928" cy="5400600"/>
          </a:xfrm>
        </p:spPr>
        <p:txBody>
          <a:bodyPr>
            <a:normAutofit/>
          </a:bodyPr>
          <a:lstStyle/>
          <a:p>
            <a:pPr>
              <a:lnSpc>
                <a:spcPct val="130000"/>
              </a:lnSpc>
            </a:pPr>
            <a:r>
              <a:rPr lang="el-GR" dirty="0"/>
              <a:t>Χαρακτηρίζεται από τη συνένωση όμοιων ή ανόμοιων πρωτεϊνικών υπομονάδων, για το σχηματισμό ολιγομερών ή και πολυμερών, με μεγαλύτερο αριθμό υπομονάδων (π.χ. αιμοσφαιρίνη) και θεωρείται ως υψηλότερο επίπεδο οργάνωσης μιας </a:t>
            </a:r>
            <a:r>
              <a:rPr lang="el-GR" dirty="0" smtClean="0"/>
              <a:t>πρωτεΐνης.</a:t>
            </a:r>
            <a:endParaRPr lang="el-GR" b="1" i="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24516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Τεταρτοταγής </a:t>
            </a:r>
            <a:r>
              <a:rPr lang="el-GR" dirty="0" smtClean="0"/>
              <a:t>δομή </a:t>
            </a:r>
            <a:r>
              <a:rPr lang="el-GR" sz="3000" b="0" dirty="0" smtClean="0"/>
              <a:t>2/3</a:t>
            </a:r>
            <a:endParaRPr lang="el-GR" sz="3000" b="0" dirty="0"/>
          </a:p>
        </p:txBody>
      </p:sp>
      <p:sp>
        <p:nvSpPr>
          <p:cNvPr id="3" name="Θέση περιεχομένου 2"/>
          <p:cNvSpPr>
            <a:spLocks noGrp="1"/>
          </p:cNvSpPr>
          <p:nvPr>
            <p:ph idx="1"/>
          </p:nvPr>
        </p:nvSpPr>
        <p:spPr>
          <a:xfrm>
            <a:off x="611560" y="1268760"/>
            <a:ext cx="8352928" cy="5400600"/>
          </a:xfrm>
        </p:spPr>
        <p:txBody>
          <a:bodyPr>
            <a:normAutofit/>
          </a:bodyPr>
          <a:lstStyle/>
          <a:p>
            <a:r>
              <a:rPr lang="el-GR" dirty="0" smtClean="0"/>
              <a:t>Οι </a:t>
            </a:r>
            <a:r>
              <a:rPr lang="el-GR" dirty="0"/>
              <a:t>ιδιαιτερότητες που απαντούν στη τεταρτοταγή δομή είναι:</a:t>
            </a:r>
          </a:p>
          <a:p>
            <a:pPr lvl="1"/>
            <a:r>
              <a:rPr lang="el-GR" dirty="0"/>
              <a:t>Οι υπομονάδες δεν συνδέονται συνήθως με ομοιοπολικούς δεσμούς, αλλά με ασθενείς δεσμούς (υδρόφοβες ή ηλεκτροστατικές).</a:t>
            </a:r>
          </a:p>
          <a:p>
            <a:pPr lvl="1"/>
            <a:r>
              <a:rPr lang="el-GR" dirty="0"/>
              <a:t>Η βιολογική σημασία της </a:t>
            </a:r>
            <a:r>
              <a:rPr lang="el-GR" dirty="0" smtClean="0"/>
              <a:t>πρωτεΐνης </a:t>
            </a:r>
            <a:r>
              <a:rPr lang="el-GR" dirty="0"/>
              <a:t>εξαρτάται από την κατάλληλη σύνδεση, χωροδιάταξη αλλά και την παρουσία όλων των υπομονάδων, που την αποτελούν.</a:t>
            </a:r>
          </a:p>
          <a:p>
            <a:r>
              <a:rPr lang="el-GR" dirty="0"/>
              <a:t>Σε αυτή τη δομή οφείλονται ο </a:t>
            </a:r>
            <a:r>
              <a:rPr lang="el-GR" b="1" dirty="0"/>
              <a:t>αλλοστερισμός</a:t>
            </a:r>
            <a:r>
              <a:rPr lang="el-GR" dirty="0"/>
              <a:t> και η ύπαρξη </a:t>
            </a:r>
            <a:r>
              <a:rPr lang="el-GR" b="1" dirty="0"/>
              <a:t>ισοενζύμων</a:t>
            </a:r>
            <a:r>
              <a:rPr lang="el-GR" b="1"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518424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Τεταρτοταγής δομή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lstStyle/>
          <a:p>
            <a:r>
              <a:rPr lang="el-GR" dirty="0"/>
              <a:t>Οι ασθενείς δεσμοί έχουν τη τάση να διασπώνται σε χαμηλές θερμοκρασίες. Έτσι το ένζυμο ΑΤΡαση ενώ στους 20°C έχει MB περ. 280.000, στους 5°C διασπάται σε μικρότερες υπομονάδες μέσου MB 47.000. Η </a:t>
            </a:r>
            <a:r>
              <a:rPr lang="el-GR" b="1" dirty="0"/>
              <a:t>ινσουλίνη</a:t>
            </a:r>
            <a:r>
              <a:rPr lang="el-GR" dirty="0"/>
              <a:t> σχηματίζει επίσης τεταρτοταγείς δομές. </a:t>
            </a:r>
          </a:p>
          <a:p>
            <a:r>
              <a:rPr lang="el-GR" dirty="0"/>
              <a:t>Ορισμένα πρωτεϊνικά μόρια που είναι πολύπλοκα και περιέχουν  περισσότερες από δύο πρωτεϊνικές αλυσίδες, έχουν ανώτερο επίπεδο οργάνωσης που καλείται </a:t>
            </a:r>
            <a:r>
              <a:rPr lang="el-GR" b="1" dirty="0"/>
              <a:t>τεταρτοταγής δομή </a:t>
            </a:r>
            <a:r>
              <a:rPr lang="el-GR" dirty="0"/>
              <a:t>της πρωτεΐνης και αναφέρεται στον τρόπο με τον οποίο το πολυμερές μόριο συντίθεται από όμοια ή διαφορετικά μονομερή ή ολιγομερή</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099935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Πεμπτοταγής δομή</a:t>
            </a:r>
          </a:p>
        </p:txBody>
      </p:sp>
      <p:sp>
        <p:nvSpPr>
          <p:cNvPr id="3" name="Θέση περιεχομένου 2"/>
          <p:cNvSpPr>
            <a:spLocks noGrp="1"/>
          </p:cNvSpPr>
          <p:nvPr>
            <p:ph idx="1"/>
          </p:nvPr>
        </p:nvSpPr>
        <p:spPr/>
        <p:txBody>
          <a:bodyPr/>
          <a:lstStyle/>
          <a:p>
            <a:r>
              <a:rPr lang="el-GR" dirty="0"/>
              <a:t>Μίγματα πρωτεϊνικών μορίων (ενζύμων) άλλων σε τριτοταγή και άλλων σε τεταρτοταγή δομή, που έχουν διαφορετική ενζυμική δράση το καθένα, είναι δυνατόν να σχηματίσουν σύμπλεγμα, που εξυπηρετεί συγκεκριμένο στόχο, με ελεγχόμενο ρυθμό. Π.χ. πολυενζυμικά συστήματα για τη κατάλυση διαδοχικών υποστρωμάτων.</a:t>
            </a:r>
          </a:p>
          <a:p>
            <a:r>
              <a:rPr lang="el-GR" dirty="0"/>
              <a:t>Η σύνδεση των μορίων στο σύμπλεγμα γίνεται με ασθενείς δεσμούς, όπως στη τεταρτοταγή δομή.</a:t>
            </a:r>
          </a:p>
          <a:p>
            <a:r>
              <a:rPr lang="el-GR" dirty="0"/>
              <a:t>Συνιστά σημαντικό συντελεστή της κανονικής πορείας του μεταβολισμού</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755750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a:t>
            </a:r>
            <a:r>
              <a:rPr lang="el-GR" dirty="0" smtClean="0"/>
              <a:t>πρωτεϊνικών δομών </a:t>
            </a:r>
            <a:r>
              <a:rPr lang="el-GR" sz="3000" b="0" dirty="0" smtClean="0"/>
              <a:t>1/6</a:t>
            </a:r>
            <a:endParaRPr lang="el-GR" sz="3000" b="0" dirty="0"/>
          </a:p>
        </p:txBody>
      </p:sp>
      <p:sp>
        <p:nvSpPr>
          <p:cNvPr id="3" name="Θέση περιεχομένου 2"/>
          <p:cNvSpPr>
            <a:spLocks noGrp="1"/>
          </p:cNvSpPr>
          <p:nvPr>
            <p:ph idx="1"/>
          </p:nvPr>
        </p:nvSpPr>
        <p:spPr/>
        <p:txBody>
          <a:bodyPr/>
          <a:lstStyle/>
          <a:p>
            <a:pPr>
              <a:lnSpc>
                <a:spcPct val="120000"/>
              </a:lnSpc>
            </a:pPr>
            <a:r>
              <a:rPr lang="el-GR" dirty="0"/>
              <a:t>Η μεταβολή των δομών μιας πρωτεΐνης (εκτός της πρωτοταγούς), κατά την οποία χάνονται οι βιολογικές της ιδιότητες (ενζυμικές, ή ορμονικές) ονομάζεται </a:t>
            </a:r>
            <a:r>
              <a:rPr lang="el-GR" b="1" dirty="0"/>
              <a:t>μετουσίωση </a:t>
            </a:r>
            <a:r>
              <a:rPr lang="el-GR" dirty="0"/>
              <a:t>(π.χ. πήξιμο αυγού με το βράσιμο). Το φαινόμενο αυτό αντιστοιχεί στη μετάβαση από μια κατάσταση υψηλής τάξης στη κατάσταση αταξίας, στο καλούμενο τυχαίο σπείραμα </a:t>
            </a:r>
            <a:r>
              <a:rPr lang="el-GR" dirty="0" smtClean="0"/>
              <a:t>(</a:t>
            </a:r>
            <a:r>
              <a:rPr lang="en-US" dirty="0" smtClean="0"/>
              <a:t>random coil</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343218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a:t>
            </a:r>
            <a:r>
              <a:rPr lang="el-GR" dirty="0" smtClean="0"/>
              <a:t>πρωτεϊνικών </a:t>
            </a:r>
            <a:r>
              <a:rPr lang="el-GR" dirty="0"/>
              <a:t>δομών </a:t>
            </a:r>
            <a:r>
              <a:rPr lang="el-GR" sz="3000" b="0" dirty="0" smtClean="0"/>
              <a:t>2/6</a:t>
            </a:r>
            <a:endParaRPr lang="el-GR" dirty="0"/>
          </a:p>
        </p:txBody>
      </p:sp>
      <p:sp>
        <p:nvSpPr>
          <p:cNvPr id="3" name="Θέση περιεχομένου 2"/>
          <p:cNvSpPr>
            <a:spLocks noGrp="1"/>
          </p:cNvSpPr>
          <p:nvPr>
            <p:ph idx="1"/>
          </p:nvPr>
        </p:nvSpPr>
        <p:spPr/>
        <p:txBody>
          <a:bodyPr/>
          <a:lstStyle/>
          <a:p>
            <a:pPr>
              <a:lnSpc>
                <a:spcPct val="120000"/>
              </a:lnSpc>
            </a:pPr>
            <a:r>
              <a:rPr lang="el-GR" dirty="0"/>
              <a:t>Η παροχή ενέργειας με τη μορφή θερμότητας, ακτινοβολίας, υπερήχων, κρούσεων καθώς και διάφοροι χημικοί παράγοντες όπως τα οξέα, οι βάσεις, τα άλατα, οι δεψικές ύλες, οι οργανικοί διαλύτες, τα πυκνά διαλύματα ουρίας, τα απορρυπαντικά και άλλες ενώσεις, είναι παράγοντες που προκαλούν μετουσίωση. Οι τροφές με μετουσιωμένες πρωτεΐνες πέπτονται ευκολότερα και ταχύτερα υδρολυόμενες από τα πρωτεολυτικά ένζυμα του πεπτικού συστήματος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75895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a:t>
            </a:r>
            <a:r>
              <a:rPr lang="el-GR" dirty="0" smtClean="0"/>
              <a:t>πρωτεϊνικών </a:t>
            </a:r>
            <a:r>
              <a:rPr lang="el-GR" dirty="0"/>
              <a:t>δομών </a:t>
            </a:r>
            <a:r>
              <a:rPr lang="el-GR" sz="3000" b="0" dirty="0" smtClean="0"/>
              <a:t>3/6</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Συμπερασματικά κατά τη μετουσίωση, έχουμε μετάπτωση από μια οργανωμένη κατάσταση (χαμηλής εντροπίας, </a:t>
            </a:r>
            <a:r>
              <a:rPr lang="en-US" sz="2200" dirty="0"/>
              <a:t>S</a:t>
            </a:r>
            <a:r>
              <a:rPr lang="el-GR" sz="2200" dirty="0"/>
              <a:t>) σε μια λιγότερο οργανωμένη (ΔS&gt;0). Το φαινόμενο είναι ανάλογο της </a:t>
            </a:r>
            <a:r>
              <a:rPr lang="el-GR" sz="2200" b="1" dirty="0"/>
              <a:t>τήξης</a:t>
            </a:r>
            <a:r>
              <a:rPr lang="el-GR" sz="2200" dirty="0"/>
              <a:t> ενός κρυστάλλου.</a:t>
            </a:r>
          </a:p>
          <a:p>
            <a:pPr>
              <a:lnSpc>
                <a:spcPct val="110000"/>
              </a:lnSpc>
            </a:pPr>
            <a:r>
              <a:rPr lang="el-GR" sz="2200" dirty="0"/>
              <a:t>Η μετουσίωση δεν είναι πάντα μη αντιστρεπτή (π.χ ριβονουκλεάση), απόδειξη ότι οι δευτεροταγείς-τριτοταγείς δομές, εξαρτώνται από την πρωτοταγή.</a:t>
            </a:r>
          </a:p>
          <a:p>
            <a:pPr>
              <a:lnSpc>
                <a:spcPct val="110000"/>
              </a:lnSpc>
            </a:pPr>
            <a:r>
              <a:rPr lang="el-GR" sz="2200" dirty="0"/>
              <a:t>Οι </a:t>
            </a:r>
            <a:r>
              <a:rPr lang="el-GR" sz="2200" b="1" dirty="0"/>
              <a:t>μεταλλάξεις</a:t>
            </a:r>
            <a:r>
              <a:rPr lang="el-GR" sz="2200" dirty="0"/>
              <a:t>  είναι θανατηφόρες, όταν υπάρχει αλλαγή, τόσο στη πρωτοταγή, όσο και στη τριτοταγή δομή, ενώ όταν οι μεταλλάξεις είναι διαιωνιζόμενες υπάρχει αλλαγή μόνο στη πρωτοταγή</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415308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2/10</a:t>
            </a:r>
            <a:r>
              <a:rPr lang="el-GR" dirty="0" smtClean="0"/>
              <a:t> </a:t>
            </a:r>
            <a:endParaRPr lang="el-GR" dirty="0"/>
          </a:p>
        </p:txBody>
      </p:sp>
      <p:sp>
        <p:nvSpPr>
          <p:cNvPr id="3" name="Θέση περιεχομένου 2"/>
          <p:cNvSpPr>
            <a:spLocks noGrp="1"/>
          </p:cNvSpPr>
          <p:nvPr>
            <p:ph idx="1"/>
          </p:nvPr>
        </p:nvSpPr>
        <p:spPr>
          <a:xfrm>
            <a:off x="611560" y="1268760"/>
            <a:ext cx="8352928" cy="1872208"/>
          </a:xfrm>
        </p:spPr>
        <p:txBody>
          <a:bodyPr>
            <a:normAutofit/>
          </a:bodyPr>
          <a:lstStyle/>
          <a:p>
            <a:r>
              <a:rPr lang="el-GR" sz="2200" dirty="0"/>
              <a:t>Οι </a:t>
            </a:r>
            <a:r>
              <a:rPr lang="el-GR" sz="2200" b="1" dirty="0"/>
              <a:t>πρωτεΐνες</a:t>
            </a:r>
            <a:r>
              <a:rPr lang="el-GR" sz="2200" dirty="0"/>
              <a:t> είναι μία μεγάλη τάξη βιομορίων, μεγάλου εύρους μοριακών βαρών (Μ.Β</a:t>
            </a:r>
            <a:r>
              <a:rPr lang="el-GR" sz="2200" dirty="0" smtClean="0"/>
              <a:t>).</a:t>
            </a:r>
          </a:p>
          <a:p>
            <a:pPr marL="357188" indent="0">
              <a:buNone/>
            </a:pPr>
            <a:r>
              <a:rPr lang="el-GR" sz="2200" dirty="0" smtClean="0"/>
              <a:t>Στον πίνακα </a:t>
            </a:r>
            <a:r>
              <a:rPr lang="el-GR" sz="2200" dirty="0"/>
              <a:t>φαίνονται τα Μ.Β. και του αριθμού των πεπτιδικών αλυσίδων, μιας σειράς </a:t>
            </a:r>
            <a:r>
              <a:rPr lang="el-GR" sz="2200" dirty="0" smtClean="0"/>
              <a:t>πρωτεϊνικών </a:t>
            </a:r>
            <a:r>
              <a:rPr lang="el-GR" sz="2200" dirty="0"/>
              <a:t>μορίων</a:t>
            </a:r>
            <a:r>
              <a:rPr lang="el-GR" sz="2200" dirty="0" smtClean="0"/>
              <a:t>.</a:t>
            </a:r>
            <a:endParaRPr lang="el-GR" sz="2200" dirty="0"/>
          </a:p>
        </p:txBody>
      </p:sp>
      <p:graphicFrame>
        <p:nvGraphicFramePr>
          <p:cNvPr id="5" name="Πίνακας 4"/>
          <p:cNvGraphicFramePr>
            <a:graphicFrameLocks noGrp="1"/>
          </p:cNvGraphicFramePr>
          <p:nvPr>
            <p:extLst>
              <p:ext uri="{D42A27DB-BD31-4B8C-83A1-F6EECF244321}">
                <p14:modId xmlns:p14="http://schemas.microsoft.com/office/powerpoint/2010/main" val="740196247"/>
              </p:ext>
            </p:extLst>
          </p:nvPr>
        </p:nvGraphicFramePr>
        <p:xfrm>
          <a:off x="629223" y="3212976"/>
          <a:ext cx="8407273" cy="2895600"/>
        </p:xfrm>
        <a:graphic>
          <a:graphicData uri="http://schemas.openxmlformats.org/drawingml/2006/table">
            <a:tbl>
              <a:tblPr/>
              <a:tblGrid>
                <a:gridCol w="4784852"/>
                <a:gridCol w="1263650"/>
                <a:gridCol w="2358771"/>
              </a:tblGrid>
              <a:tr h="0">
                <a:tc>
                  <a:txBody>
                    <a:bodyPr/>
                    <a:lstStyle/>
                    <a:p>
                      <a:pPr algn="just">
                        <a:lnSpc>
                          <a:spcPct val="150000"/>
                        </a:lnSpc>
                        <a:spcAft>
                          <a:spcPts val="0"/>
                        </a:spcAft>
                      </a:pPr>
                      <a:r>
                        <a:rPr lang="el-GR" sz="2000" b="1" u="none" dirty="0">
                          <a:solidFill>
                            <a:srgbClr val="000000"/>
                          </a:solidFill>
                          <a:effectLst/>
                          <a:latin typeface="+mn-lt"/>
                          <a:ea typeface="Times New Roman"/>
                        </a:rPr>
                        <a:t>Πρωτεΐνη</a:t>
                      </a:r>
                      <a:endParaRPr lang="el-GR" sz="20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l-GR" sz="2000" b="1" u="none" dirty="0">
                          <a:effectLst/>
                          <a:latin typeface="+mn-lt"/>
                        </a:rPr>
                        <a:t>MB</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0000"/>
                        </a:lnSpc>
                        <a:spcAft>
                          <a:spcPts val="0"/>
                        </a:spcAft>
                      </a:pPr>
                      <a:r>
                        <a:rPr lang="el-GR" sz="2000" b="1" u="none" dirty="0">
                          <a:solidFill>
                            <a:srgbClr val="000000"/>
                          </a:solidFill>
                          <a:effectLst/>
                          <a:latin typeface="+mn-lt"/>
                          <a:ea typeface="Times New Roman"/>
                        </a:rPr>
                        <a:t># πεπτιδικών αλυσίδων</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a:txBody>
                    <a:bodyPr/>
                    <a:lstStyle/>
                    <a:p>
                      <a:pPr algn="just">
                        <a:lnSpc>
                          <a:spcPct val="150000"/>
                        </a:lnSpc>
                        <a:spcAft>
                          <a:spcPts val="0"/>
                        </a:spcAft>
                      </a:pPr>
                      <a:r>
                        <a:rPr lang="el-GR" sz="2000" u="none" dirty="0">
                          <a:solidFill>
                            <a:srgbClr val="000000"/>
                          </a:solidFill>
                          <a:effectLst/>
                          <a:latin typeface="+mn-lt"/>
                          <a:ea typeface="Times New Roman"/>
                        </a:rPr>
                        <a:t>Ινσουλίνη (βόειος)</a:t>
                      </a:r>
                      <a:endParaRPr lang="el-GR" sz="20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5.700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2</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2000" u="none" dirty="0">
                          <a:solidFill>
                            <a:srgbClr val="000000"/>
                          </a:solidFill>
                          <a:effectLst/>
                          <a:latin typeface="+mn-lt"/>
                          <a:ea typeface="Times New Roman"/>
                        </a:rPr>
                        <a:t>Μυοσφαιρίνη (καρδιά αλόγου)</a:t>
                      </a:r>
                      <a:endParaRPr lang="el-GR" sz="20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16.900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1</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2000" u="none" dirty="0">
                          <a:solidFill>
                            <a:srgbClr val="000000"/>
                          </a:solidFill>
                          <a:effectLst/>
                          <a:latin typeface="+mn-lt"/>
                          <a:ea typeface="Times New Roman"/>
                        </a:rPr>
                        <a:t>Αιμοσφαιρίνη (ανθρώπου)</a:t>
                      </a:r>
                      <a:endParaRPr lang="el-GR" sz="20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64.500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4</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l-GR" sz="2000" u="none" dirty="0">
                          <a:solidFill>
                            <a:srgbClr val="000000"/>
                          </a:solidFill>
                          <a:effectLst/>
                          <a:latin typeface="+mn-lt"/>
                          <a:ea typeface="Times New Roman"/>
                        </a:rPr>
                        <a:t>Σύμπλεγμα πυροσταφυλικής δεϋδρογενάσης</a:t>
                      </a:r>
                      <a:endParaRPr lang="el-GR" sz="20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7.000.000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160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2000" u="none" dirty="0">
                          <a:solidFill>
                            <a:srgbClr val="000000"/>
                          </a:solidFill>
                          <a:effectLst/>
                          <a:latin typeface="+mn-lt"/>
                          <a:ea typeface="Times New Roman"/>
                        </a:rPr>
                        <a:t>Ιός μωσαϊκής καπνού</a:t>
                      </a:r>
                      <a:endParaRPr lang="el-GR" sz="20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40.000.000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u="none" dirty="0">
                          <a:solidFill>
                            <a:srgbClr val="000000"/>
                          </a:solidFill>
                          <a:effectLst/>
                          <a:latin typeface="+mn-lt"/>
                          <a:ea typeface="Times New Roman"/>
                        </a:rPr>
                        <a:t>2.130</a:t>
                      </a:r>
                      <a:endParaRPr lang="el-GR" sz="20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61860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a:t>
            </a:r>
            <a:r>
              <a:rPr lang="el-GR" dirty="0" smtClean="0"/>
              <a:t>πρωτεϊνικών </a:t>
            </a:r>
            <a:r>
              <a:rPr lang="el-GR" dirty="0"/>
              <a:t>δομών </a:t>
            </a:r>
            <a:r>
              <a:rPr lang="el-GR" sz="3000" b="0" dirty="0" smtClean="0"/>
              <a:t>4/6</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dirty="0"/>
              <a:t>Συχνά η αντικατά­σταση ενός μόνο Α.Ο. σε ορισμένες θέσεις μιας πεπτιδικής αλυσίδας, μπορεί να προκα­λέσει γενικότερες δομικές μεταβολές π.χ. Στη </a:t>
            </a:r>
            <a:r>
              <a:rPr lang="el-GR" b="1" dirty="0"/>
              <a:t>δρεπανοκυτταρική αναιμία</a:t>
            </a:r>
            <a:r>
              <a:rPr lang="el-GR" dirty="0"/>
              <a:t> (συχνά θανα­τηφόρος νόσος στους ομοζυγώτες) στη θέση-6 της β-αλυσίδας της αιμοσφαιρίνης αντί γλουταμικού, έχει την υδρόφοβο βαλίνη. Αυτή η αλλαγή προκαλεί ελάττωση της διαλυτότη­τας, με τάση για κρυστάλλωση, μέσα στο ερυθρό αιμοσφαίριο και συνεπώς την καταστροφή του.</a:t>
            </a:r>
            <a:r>
              <a:rPr lang="el-GR" b="1" dirty="0"/>
              <a:t>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527471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a:t>
            </a:r>
            <a:r>
              <a:rPr lang="el-GR" dirty="0" smtClean="0"/>
              <a:t>πρωτεϊνικών </a:t>
            </a:r>
            <a:r>
              <a:rPr lang="el-GR" dirty="0"/>
              <a:t>δομών </a:t>
            </a:r>
            <a:r>
              <a:rPr lang="el-GR" sz="3000" b="0" dirty="0" smtClean="0"/>
              <a:t>5/6</a:t>
            </a:r>
            <a:endParaRPr lang="el-GR" dirty="0"/>
          </a:p>
        </p:txBody>
      </p:sp>
      <p:sp>
        <p:nvSpPr>
          <p:cNvPr id="3" name="Θέση περιεχομένου 2"/>
          <p:cNvSpPr>
            <a:spLocks noGrp="1"/>
          </p:cNvSpPr>
          <p:nvPr>
            <p:ph idx="1"/>
          </p:nvPr>
        </p:nvSpPr>
        <p:spPr/>
        <p:txBody>
          <a:bodyPr>
            <a:normAutofit/>
          </a:bodyPr>
          <a:lstStyle/>
          <a:p>
            <a:pPr>
              <a:lnSpc>
                <a:spcPct val="120000"/>
              </a:lnSpc>
            </a:pPr>
            <a:r>
              <a:rPr lang="el-GR" dirty="0" smtClean="0"/>
              <a:t>Γενετικές </a:t>
            </a:r>
            <a:r>
              <a:rPr lang="el-GR" dirty="0"/>
              <a:t>ή διατροφικές ανεπάρκειες ενδέχεται να εμποδίσουν την ωρίμανση των </a:t>
            </a:r>
            <a:r>
              <a:rPr lang="el-GR" dirty="0" smtClean="0"/>
              <a:t>πρωτεϊνών, </a:t>
            </a:r>
            <a:r>
              <a:rPr lang="el-GR" dirty="0"/>
              <a:t>όπως για παράδειγμα στις </a:t>
            </a:r>
            <a:r>
              <a:rPr lang="el-GR" dirty="0" smtClean="0"/>
              <a:t>νόσους Creutzfeldt-</a:t>
            </a:r>
            <a:r>
              <a:rPr lang="en-US" dirty="0"/>
              <a:t>Jacob</a:t>
            </a:r>
            <a:r>
              <a:rPr lang="el-GR" dirty="0"/>
              <a:t>, </a:t>
            </a:r>
            <a:r>
              <a:rPr lang="en-US" dirty="0"/>
              <a:t>Alzheimer</a:t>
            </a:r>
            <a:r>
              <a:rPr lang="el-GR" dirty="0"/>
              <a:t>, στη τρομώδη νόσο των προβάτων. Το σκορβούτο (από έλλειψη βιταμίνη C), αντιπροσωπεύει διατροφική ανεπάρκεια, που </a:t>
            </a:r>
            <a:r>
              <a:rPr lang="el-GR" dirty="0" smtClean="0"/>
              <a:t>διαταράσσει </a:t>
            </a:r>
            <a:r>
              <a:rPr lang="el-GR" dirty="0"/>
              <a:t>την ωρίμανση των </a:t>
            </a:r>
            <a:r>
              <a:rPr lang="el-GR" dirty="0" smtClean="0"/>
              <a:t>πρωτεϊνών.</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425763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a:t>
            </a:r>
            <a:r>
              <a:rPr lang="el-GR" dirty="0" smtClean="0"/>
              <a:t>πρωτεϊνικών </a:t>
            </a:r>
            <a:r>
              <a:rPr lang="el-GR" dirty="0"/>
              <a:t>δομών </a:t>
            </a:r>
            <a:r>
              <a:rPr lang="el-GR" sz="3000" b="0" dirty="0" smtClean="0"/>
              <a:t>6/6</a:t>
            </a:r>
            <a:endParaRPr lang="el-GR" dirty="0"/>
          </a:p>
        </p:txBody>
      </p:sp>
      <p:sp>
        <p:nvSpPr>
          <p:cNvPr id="3" name="Θέση περιεχομένου 2"/>
          <p:cNvSpPr>
            <a:spLocks noGrp="1"/>
          </p:cNvSpPr>
          <p:nvPr>
            <p:ph idx="1"/>
          </p:nvPr>
        </p:nvSpPr>
        <p:spPr/>
        <p:txBody>
          <a:bodyPr/>
          <a:lstStyle/>
          <a:p>
            <a:pPr>
              <a:lnSpc>
                <a:spcPct val="114000"/>
              </a:lnSpc>
            </a:pPr>
            <a:r>
              <a:rPr lang="el-GR" b="1" dirty="0"/>
              <a:t> Νόσος </a:t>
            </a:r>
            <a:r>
              <a:rPr lang="en-US" b="1" dirty="0"/>
              <a:t>Creutzfeldt</a:t>
            </a:r>
            <a:r>
              <a:rPr lang="el-GR" b="1" dirty="0"/>
              <a:t>-</a:t>
            </a:r>
            <a:r>
              <a:rPr lang="en-US" b="1" dirty="0"/>
              <a:t>Jacob</a:t>
            </a:r>
            <a:r>
              <a:rPr lang="el-GR" dirty="0"/>
              <a:t> (πολύμορφη εγκεφαλοπάθεια των βοοειδών, </a:t>
            </a:r>
            <a:r>
              <a:rPr lang="el-GR" b="1" dirty="0"/>
              <a:t>νόσος τρελών</a:t>
            </a:r>
            <a:r>
              <a:rPr lang="el-GR" dirty="0"/>
              <a:t> </a:t>
            </a:r>
            <a:r>
              <a:rPr lang="el-GR" b="1" dirty="0"/>
              <a:t>αγελάδων</a:t>
            </a:r>
            <a:r>
              <a:rPr lang="el-GR" dirty="0"/>
              <a:t>). Ως αιτία της νευροεκφυλιστικής αυτής  νόσου αναγνωρίσθηκε πρόσφατα μια ομάδα </a:t>
            </a:r>
            <a:r>
              <a:rPr lang="el-GR" dirty="0" smtClean="0"/>
              <a:t>πρωτεϊνών </a:t>
            </a:r>
            <a:r>
              <a:rPr lang="el-GR" dirty="0"/>
              <a:t>με την ονομασία </a:t>
            </a:r>
            <a:r>
              <a:rPr lang="el-GR" b="1" dirty="0"/>
              <a:t>πριόνια</a:t>
            </a:r>
            <a:r>
              <a:rPr lang="el-GR" i="1" dirty="0"/>
              <a:t>.</a:t>
            </a:r>
            <a:r>
              <a:rPr lang="el-GR" dirty="0"/>
              <a:t> Σε ένα ποσοστό των φορέων διαπιστώθηκαν μεταλλάξεις σε γονίδια περιοχών του εγκεφάλου πολλών σπονδυλωτών (ποντικού, ανθρώπου), που σχετίζονται με  τον σχηματισμό αυτών των </a:t>
            </a:r>
            <a:r>
              <a:rPr lang="el-GR" dirty="0" smtClean="0"/>
              <a:t>πρωτεϊνών.</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319113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Κατάταξη </a:t>
            </a:r>
            <a:r>
              <a:rPr lang="el-GR" dirty="0" smtClean="0"/>
              <a:t>πρωτεϊνών</a:t>
            </a:r>
            <a:br>
              <a:rPr lang="el-GR" dirty="0" smtClean="0"/>
            </a:br>
            <a:r>
              <a:rPr lang="el-GR" sz="3000" b="0" dirty="0" smtClean="0"/>
              <a:t>(Δομική)</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r>
              <a:rPr lang="el-GR" dirty="0"/>
              <a:t>Οι πρωτεΐνες με βάση τη δομή τους διακρίνονται σε:</a:t>
            </a:r>
          </a:p>
          <a:p>
            <a:pPr lvl="1"/>
            <a:r>
              <a:rPr lang="el-GR" b="1" dirty="0" smtClean="0"/>
              <a:t>Ινώδεις</a:t>
            </a:r>
            <a:r>
              <a:rPr lang="el-GR" dirty="0" smtClean="0"/>
              <a:t> </a:t>
            </a:r>
            <a:r>
              <a:rPr lang="el-GR" dirty="0"/>
              <a:t>(δομικές - τριτοταγής δομή)</a:t>
            </a:r>
          </a:p>
          <a:p>
            <a:pPr marL="758825" lvl="1" indent="0">
              <a:spcBef>
                <a:spcPts val="600"/>
              </a:spcBef>
              <a:spcAft>
                <a:spcPts val="1800"/>
              </a:spcAft>
              <a:buNone/>
            </a:pPr>
            <a:r>
              <a:rPr lang="el-GR" dirty="0"/>
              <a:t>Σκληρές αδιάλυτες στο </a:t>
            </a:r>
            <a:r>
              <a:rPr lang="en-US" dirty="0"/>
              <a:t>H</a:t>
            </a:r>
            <a:r>
              <a:rPr lang="el-GR" baseline="-25000" dirty="0"/>
              <a:t>2</a:t>
            </a:r>
            <a:r>
              <a:rPr lang="en-US" dirty="0"/>
              <a:t>O</a:t>
            </a:r>
            <a:r>
              <a:rPr lang="el-GR" dirty="0"/>
              <a:t> (κολλαγόνο, α-κερατίνες</a:t>
            </a:r>
            <a:r>
              <a:rPr lang="el-GR" dirty="0" smtClean="0"/>
              <a:t>).</a:t>
            </a:r>
            <a:endParaRPr lang="el-GR" dirty="0"/>
          </a:p>
          <a:p>
            <a:pPr lvl="1"/>
            <a:r>
              <a:rPr lang="el-GR" b="1" dirty="0" smtClean="0"/>
              <a:t>Σφαιρικές</a:t>
            </a:r>
            <a:r>
              <a:rPr lang="el-GR" dirty="0" smtClean="0"/>
              <a:t> </a:t>
            </a:r>
            <a:r>
              <a:rPr lang="el-GR" dirty="0"/>
              <a:t>(λειτουργικές - τεταρτοταγής δομή)</a:t>
            </a:r>
          </a:p>
          <a:p>
            <a:pPr marL="758825" lvl="1" indent="0">
              <a:spcBef>
                <a:spcPts val="600"/>
              </a:spcBef>
              <a:buNone/>
            </a:pPr>
            <a:r>
              <a:rPr lang="el-GR" dirty="0"/>
              <a:t>Χαρακτηρίζονται από πλαστικότητα λόγω ασθενών δεσμών π.χ. ένζυμα, πρωτεΐνες μεμβράνης, αιμοσφαιρίνη</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8586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(Χημική) 1/5</a:t>
            </a:r>
            <a:endParaRPr lang="el-GR" sz="3300" dirty="0"/>
          </a:p>
        </p:txBody>
      </p:sp>
      <p:sp>
        <p:nvSpPr>
          <p:cNvPr id="3" name="Θέση περιεχομένου 2"/>
          <p:cNvSpPr>
            <a:spLocks noGrp="1"/>
          </p:cNvSpPr>
          <p:nvPr>
            <p:ph idx="1"/>
          </p:nvPr>
        </p:nvSpPr>
        <p:spPr>
          <a:xfrm>
            <a:off x="611560" y="1484784"/>
            <a:ext cx="8352928" cy="4752528"/>
          </a:xfrm>
        </p:spPr>
        <p:txBody>
          <a:bodyPr/>
          <a:lstStyle/>
          <a:p>
            <a:pPr marL="457200" indent="-457200">
              <a:buFont typeface="+mj-lt"/>
              <a:buAutoNum type="arabicPeriod"/>
            </a:pPr>
            <a:r>
              <a:rPr lang="el-GR" b="1" dirty="0" smtClean="0"/>
              <a:t>Απλές </a:t>
            </a:r>
            <a:r>
              <a:rPr lang="el-GR" b="1" dirty="0"/>
              <a:t>πρωτεΐνες</a:t>
            </a:r>
            <a:endParaRPr lang="el-GR" dirty="0"/>
          </a:p>
          <a:p>
            <a:pPr marL="898525" lvl="0" indent="-514350">
              <a:buFont typeface="+mj-lt"/>
              <a:buAutoNum type="romanLcPeriod"/>
            </a:pPr>
            <a:r>
              <a:rPr lang="el-GR" b="1" dirty="0"/>
              <a:t>Ινώδεις</a:t>
            </a:r>
            <a:r>
              <a:rPr lang="el-GR" dirty="0"/>
              <a:t> ή σκληροπρωτεΐνες (κερατίνες, κολλαγόνα, ελαστίνη</a:t>
            </a:r>
            <a:r>
              <a:rPr lang="el-GR" dirty="0" smtClean="0"/>
              <a:t>).</a:t>
            </a:r>
            <a:endParaRPr lang="el-GR" dirty="0"/>
          </a:p>
          <a:p>
            <a:pPr marL="898525" lvl="0" indent="-514350">
              <a:buFont typeface="+mj-lt"/>
              <a:buAutoNum type="romanLcPeriod"/>
            </a:pPr>
            <a:r>
              <a:rPr lang="el-GR" b="1" dirty="0"/>
              <a:t>Σφαιρικές</a:t>
            </a:r>
            <a:r>
              <a:rPr lang="el-GR" dirty="0"/>
              <a:t> (αλβουμίνες, σφαιρίνες, ιστόνες, πρωταμίνες κ.α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800437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(Χημική) 2/5</a:t>
            </a:r>
            <a:endParaRPr lang="el-GR" sz="3300" dirty="0"/>
          </a:p>
        </p:txBody>
      </p:sp>
      <p:sp>
        <p:nvSpPr>
          <p:cNvPr id="3" name="Θέση περιεχομένου 2"/>
          <p:cNvSpPr>
            <a:spLocks noGrp="1"/>
          </p:cNvSpPr>
          <p:nvPr>
            <p:ph idx="1"/>
          </p:nvPr>
        </p:nvSpPr>
        <p:spPr>
          <a:xfrm>
            <a:off x="611560" y="1484784"/>
            <a:ext cx="8424936" cy="4968552"/>
          </a:xfrm>
        </p:spPr>
        <p:txBody>
          <a:bodyPr>
            <a:normAutofit/>
          </a:bodyPr>
          <a:lstStyle/>
          <a:p>
            <a:pPr marL="457200" indent="-457200">
              <a:lnSpc>
                <a:spcPct val="110000"/>
              </a:lnSpc>
              <a:buFont typeface="+mj-lt"/>
              <a:buAutoNum type="arabicPeriod" startAt="2"/>
            </a:pPr>
            <a:r>
              <a:rPr lang="el-GR" b="1" dirty="0" smtClean="0"/>
              <a:t>Συνδεδεμένες </a:t>
            </a:r>
            <a:r>
              <a:rPr lang="el-GR" b="1" dirty="0"/>
              <a:t>πρωτεΐνες</a:t>
            </a:r>
            <a:endParaRPr lang="el-GR" dirty="0"/>
          </a:p>
          <a:p>
            <a:pPr marL="514350" lvl="0" indent="-514350">
              <a:lnSpc>
                <a:spcPct val="110000"/>
              </a:lnSpc>
              <a:buFont typeface="+mj-lt"/>
              <a:buAutoNum type="romanLcPeriod"/>
            </a:pPr>
            <a:r>
              <a:rPr lang="el-GR" b="1" dirty="0"/>
              <a:t>Νουκλεοπρωτεΐνες</a:t>
            </a:r>
            <a:r>
              <a:rPr lang="el-GR" dirty="0"/>
              <a:t> ( με RNA και DNA, απαντούν στους ιούς και τα χρωμοσώματα)</a:t>
            </a:r>
          </a:p>
          <a:p>
            <a:pPr marL="514350" lvl="0" indent="-514350">
              <a:lnSpc>
                <a:spcPct val="110000"/>
              </a:lnSpc>
              <a:buFont typeface="+mj-lt"/>
              <a:buAutoNum type="romanLcPeriod"/>
            </a:pPr>
            <a:r>
              <a:rPr lang="el-GR" b="1" dirty="0"/>
              <a:t>Λιποπρωτεΐνες</a:t>
            </a:r>
            <a:r>
              <a:rPr lang="el-GR" dirty="0"/>
              <a:t> (με λιπίδια, φορέας των λιπιδίων στο αίμα) </a:t>
            </a:r>
            <a:r>
              <a:rPr lang="el-GR" dirty="0" smtClean="0"/>
              <a:t>.</a:t>
            </a:r>
            <a:endParaRPr lang="el-GR" dirty="0"/>
          </a:p>
          <a:p>
            <a:pPr marL="514350" lvl="0" indent="-514350">
              <a:lnSpc>
                <a:spcPct val="110000"/>
              </a:lnSpc>
              <a:buFont typeface="+mj-lt"/>
              <a:buAutoNum type="romanLcPeriod"/>
            </a:pPr>
            <a:r>
              <a:rPr lang="el-GR" b="1" dirty="0"/>
              <a:t>Βλεννοπρωτεΐνες</a:t>
            </a:r>
            <a:r>
              <a:rPr lang="el-GR" dirty="0"/>
              <a:t> (με υδατάνθρακες, γ-σφαιρίνη, πρωτοταγών ομάδων αίματος, χοριακή γοναδοτροπίνη, ωχρινοτρόπος-θυρεοειδότροπος ορμόνη, πεψίνη κ.α</a:t>
            </a:r>
            <a:r>
              <a:rPr lang="el-GR" dirty="0" smtClean="0"/>
              <a:t>.).</a:t>
            </a:r>
            <a:endParaRPr lang="el-GR" dirty="0"/>
          </a:p>
          <a:p>
            <a:pPr marL="514350" lvl="0" indent="-514350">
              <a:lnSpc>
                <a:spcPct val="110000"/>
              </a:lnSpc>
              <a:buFont typeface="+mj-lt"/>
              <a:buAutoNum type="romanLcPeriod"/>
            </a:pPr>
            <a:r>
              <a:rPr lang="el-GR" b="1" dirty="0"/>
              <a:t>Φωσφοροπρωτεΐνες</a:t>
            </a:r>
            <a:r>
              <a:rPr lang="el-GR" dirty="0"/>
              <a:t> (με φωσφορικές ομάδες, καζεΐνη) </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594620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(Χημική) 3/5</a:t>
            </a:r>
            <a:endParaRPr lang="el-GR" sz="3300" dirty="0"/>
          </a:p>
        </p:txBody>
      </p:sp>
      <p:sp>
        <p:nvSpPr>
          <p:cNvPr id="3" name="Θέση περιεχομένου 2"/>
          <p:cNvSpPr>
            <a:spLocks noGrp="1"/>
          </p:cNvSpPr>
          <p:nvPr>
            <p:ph idx="1"/>
          </p:nvPr>
        </p:nvSpPr>
        <p:spPr>
          <a:xfrm>
            <a:off x="611560" y="1484784"/>
            <a:ext cx="8424936" cy="4968552"/>
          </a:xfrm>
        </p:spPr>
        <p:txBody>
          <a:bodyPr>
            <a:normAutofit/>
          </a:bodyPr>
          <a:lstStyle/>
          <a:p>
            <a:pPr marL="514350" lvl="0" indent="-514350">
              <a:buFont typeface="+mj-lt"/>
              <a:buAutoNum type="romanLcPeriod" startAt="5"/>
            </a:pPr>
            <a:r>
              <a:rPr lang="el-GR" b="1" dirty="0" smtClean="0"/>
              <a:t>Φλαβοπρωτεΐνες </a:t>
            </a:r>
            <a:r>
              <a:rPr lang="el-GR" dirty="0"/>
              <a:t>(φλαβινο-αδενινονουκλεοτίδια) </a:t>
            </a:r>
            <a:r>
              <a:rPr lang="el-GR" dirty="0" smtClean="0"/>
              <a:t>.</a:t>
            </a:r>
            <a:endParaRPr lang="el-GR" dirty="0"/>
          </a:p>
          <a:p>
            <a:pPr marL="514350" lvl="0" indent="-514350">
              <a:buFont typeface="+mj-lt"/>
              <a:buAutoNum type="romanLcPeriod" startAt="5"/>
            </a:pPr>
            <a:r>
              <a:rPr lang="el-GR" b="1" dirty="0"/>
              <a:t>Μεταλλοπρωτεΐνες</a:t>
            </a:r>
            <a:r>
              <a:rPr lang="el-GR" dirty="0"/>
              <a:t> (</a:t>
            </a:r>
            <a:r>
              <a:rPr lang="el-GR" dirty="0" smtClean="0"/>
              <a:t>χημικές </a:t>
            </a:r>
            <a:r>
              <a:rPr lang="el-GR" dirty="0"/>
              <a:t>ενώσεις*, παραπρωτεΐνη, καρβονική ανυδράση, μεταλλοθειονίνη</a:t>
            </a:r>
            <a:r>
              <a:rPr lang="el-GR" dirty="0" smtClean="0"/>
              <a:t>).</a:t>
            </a:r>
          </a:p>
          <a:p>
            <a:pPr marL="0" indent="0">
              <a:buNone/>
            </a:pPr>
            <a:r>
              <a:rPr lang="el-GR" dirty="0"/>
              <a:t>Για να σχηματιστεί μια </a:t>
            </a:r>
            <a:r>
              <a:rPr lang="el-GR" b="1" dirty="0" smtClean="0"/>
              <a:t>χημική </a:t>
            </a:r>
            <a:r>
              <a:rPr lang="el-GR" b="1" dirty="0"/>
              <a:t>ένωση</a:t>
            </a:r>
            <a:r>
              <a:rPr lang="el-GR" i="1" dirty="0"/>
              <a:t> </a:t>
            </a:r>
            <a:r>
              <a:rPr lang="el-GR" dirty="0"/>
              <a:t>με ένα πεπτίδιο, πρέπει το μέταλλο να «χάσει» ένα μεγάλο τμήμα από την ενυδάτωση του. Η ενυδάτωση είναι μεγαλύτερη στα μικρότερα ιόντα, που έχουν στο περιβάλλον τους τουλάχιστον 6 μόρια Η</a:t>
            </a:r>
            <a:r>
              <a:rPr lang="el-GR" baseline="-25000" dirty="0"/>
              <a:t>2</a:t>
            </a:r>
            <a:r>
              <a:rPr lang="el-GR" dirty="0"/>
              <a:t>Ο π.χ. Na</a:t>
            </a:r>
            <a:r>
              <a:rPr lang="el-GR" baseline="30000" dirty="0"/>
              <a:t>+</a:t>
            </a:r>
            <a:r>
              <a:rPr lang="el-GR" dirty="0"/>
              <a:t>(16) Κ</a:t>
            </a:r>
            <a:r>
              <a:rPr lang="el-GR" baseline="30000" dirty="0"/>
              <a:t>+</a:t>
            </a:r>
            <a:r>
              <a:rPr lang="el-GR" dirty="0"/>
              <a:t>(10</a:t>
            </a:r>
            <a:r>
              <a:rPr lang="el-GR" dirty="0" smtClean="0"/>
              <a:t>).</a:t>
            </a:r>
            <a:endParaRPr lang="el-GR" dirty="0"/>
          </a:p>
          <a:p>
            <a:pPr marL="514350" lvl="0" indent="-514350">
              <a:buFont typeface="+mj-lt"/>
              <a:buAutoNum type="romanLcPeriod" startAt="7"/>
            </a:pPr>
            <a:r>
              <a:rPr lang="el-GR" b="1" dirty="0"/>
              <a:t>Αιμοπρωτεΐνες</a:t>
            </a:r>
            <a:r>
              <a:rPr lang="el-GR" dirty="0"/>
              <a:t> (με Fe, αιμοσφαιρίνη, μυοσφαιρίνη, κυτόχρωμα C, καταλάση, φεριτίνη κ.α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752566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(Χημική) 4/5</a:t>
            </a:r>
            <a:endParaRPr lang="el-GR" sz="3300" dirty="0"/>
          </a:p>
        </p:txBody>
      </p:sp>
      <p:sp>
        <p:nvSpPr>
          <p:cNvPr id="3" name="Θέση περιεχομένου 2"/>
          <p:cNvSpPr>
            <a:spLocks noGrp="1"/>
          </p:cNvSpPr>
          <p:nvPr>
            <p:ph idx="1"/>
          </p:nvPr>
        </p:nvSpPr>
        <p:spPr>
          <a:xfrm>
            <a:off x="611560" y="1484784"/>
            <a:ext cx="8424936" cy="4968552"/>
          </a:xfrm>
        </p:spPr>
        <p:txBody>
          <a:bodyPr>
            <a:normAutofit/>
          </a:bodyPr>
          <a:lstStyle/>
          <a:p>
            <a:pPr>
              <a:lnSpc>
                <a:spcPct val="114000"/>
              </a:lnSpc>
            </a:pPr>
            <a:r>
              <a:rPr lang="el-GR" sz="2200" dirty="0"/>
              <a:t>Ο </a:t>
            </a:r>
            <a:r>
              <a:rPr lang="el-GR" sz="2200" b="1" dirty="0"/>
              <a:t>σίδηρος </a:t>
            </a:r>
            <a:r>
              <a:rPr lang="el-GR" sz="2200" dirty="0"/>
              <a:t>της αίμης συνδέεται με τα άζωτα των πυρρολικών δακτυλίων, με το ιμιδαζόλιο μιας ιστιδίνης και το οξυγόνο στην οξυ-μυοσφαιρίνη. </a:t>
            </a:r>
          </a:p>
          <a:p>
            <a:pPr>
              <a:lnSpc>
                <a:spcPct val="114000"/>
              </a:lnSpc>
            </a:pPr>
            <a:r>
              <a:rPr lang="el-GR" sz="2200" dirty="0"/>
              <a:t>Οι πρωτοταγείς δομές των </a:t>
            </a:r>
            <a:r>
              <a:rPr lang="el-GR" sz="2200" b="1" dirty="0"/>
              <a:t>μυοσφαιρίνης-αιμοσφαιρίνης</a:t>
            </a:r>
            <a:r>
              <a:rPr lang="el-GR" sz="2200" dirty="0"/>
              <a:t>, έχουν διαφορές, ενώ έχουν παρόμοιες τριτοταγείς και τεταρτοταγείς δομές.</a:t>
            </a:r>
          </a:p>
          <a:p>
            <a:pPr>
              <a:lnSpc>
                <a:spcPct val="114000"/>
              </a:lnSpc>
            </a:pPr>
            <a:r>
              <a:rPr lang="el-GR" sz="2200" dirty="0"/>
              <a:t>Ο ανθρώπινος οργανισμός έχει 5-6 λίτρα αίμα, με το 1/3-1/2 του όγκου του να αποτελείται από ερυθρά αιμοσφαίρια που δεν ζουν πάνω από 120 μέρες.</a:t>
            </a:r>
          </a:p>
          <a:p>
            <a:pPr>
              <a:lnSpc>
                <a:spcPct val="114000"/>
              </a:lnSpc>
            </a:pPr>
            <a:r>
              <a:rPr lang="el-GR" sz="2200" dirty="0"/>
              <a:t>Κάθε ml αίματος μπορεί να μεταφέρει 20ml O</a:t>
            </a:r>
            <a:r>
              <a:rPr lang="el-GR" sz="2200" baseline="-25000" dirty="0"/>
              <a:t>2</a:t>
            </a:r>
            <a:r>
              <a:rPr lang="el-GR" sz="2200" dirty="0"/>
              <a:t>., το 1/3 του οποίου παραμένει στους ιστούς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995884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(Χημική) 5/5</a:t>
            </a:r>
            <a:endParaRPr lang="el-GR" sz="3300" dirty="0"/>
          </a:p>
        </p:txBody>
      </p:sp>
      <p:sp>
        <p:nvSpPr>
          <p:cNvPr id="3" name="Θέση περιεχομένου 2"/>
          <p:cNvSpPr>
            <a:spLocks noGrp="1"/>
          </p:cNvSpPr>
          <p:nvPr>
            <p:ph idx="1"/>
          </p:nvPr>
        </p:nvSpPr>
        <p:spPr>
          <a:xfrm>
            <a:off x="611560" y="1484784"/>
            <a:ext cx="8424936" cy="1440160"/>
          </a:xfrm>
        </p:spPr>
        <p:txBody>
          <a:bodyPr>
            <a:normAutofit/>
          </a:bodyPr>
          <a:lstStyle/>
          <a:p>
            <a:pPr>
              <a:lnSpc>
                <a:spcPct val="114000"/>
              </a:lnSpc>
            </a:pPr>
            <a:r>
              <a:rPr lang="el-GR" dirty="0"/>
              <a:t>Όταν η </a:t>
            </a:r>
            <a:r>
              <a:rPr lang="el-GR" b="1" dirty="0"/>
              <a:t>αιμοσφαιρίνη</a:t>
            </a:r>
            <a:r>
              <a:rPr lang="el-GR" dirty="0"/>
              <a:t> </a:t>
            </a:r>
            <a:r>
              <a:rPr lang="el-GR" dirty="0" smtClean="0"/>
              <a:t>δεσμεύει </a:t>
            </a:r>
            <a:r>
              <a:rPr lang="el-GR" dirty="0"/>
              <a:t>το οξυγόνο προκαλούνται αλλαγές στις τριτοταγή και τεταρτοταγή δομές της</a:t>
            </a:r>
            <a:r>
              <a:rPr lang="el-GR" dirty="0" smtClean="0"/>
              <a:t>.</a:t>
            </a:r>
            <a:endParaRPr lang="el-GR" dirty="0"/>
          </a:p>
        </p:txBody>
      </p:sp>
      <p:pic>
        <p:nvPicPr>
          <p:cNvPr id="11266" name="Picture 2" descr="300px-1GZX_Haemoglobi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83768" y="2636912"/>
            <a:ext cx="4320480" cy="349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p:nvPr/>
        </p:nvSpPr>
        <p:spPr>
          <a:xfrm>
            <a:off x="2204672" y="6128209"/>
            <a:ext cx="487867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1GZX </a:t>
            </a:r>
            <a:r>
              <a:rPr lang="en-US" sz="1200" dirty="0" smtClean="0">
                <a:latin typeface="+mn-lt"/>
                <a:hlinkClick r:id="rId3"/>
              </a:rPr>
              <a:t>Haemoglobin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PatríciaR"/>
              </a:rPr>
              <a:t>PatríciaR</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855798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(Λειτουργική) 1/3</a:t>
            </a:r>
            <a:endParaRPr lang="el-GR" sz="3300" dirty="0"/>
          </a:p>
        </p:txBody>
      </p:sp>
      <p:sp>
        <p:nvSpPr>
          <p:cNvPr id="3" name="Θέση περιεχομένου 2"/>
          <p:cNvSpPr>
            <a:spLocks noGrp="1"/>
          </p:cNvSpPr>
          <p:nvPr>
            <p:ph idx="1"/>
          </p:nvPr>
        </p:nvSpPr>
        <p:spPr>
          <a:xfrm>
            <a:off x="611560" y="1484784"/>
            <a:ext cx="8352928" cy="4752528"/>
          </a:xfrm>
        </p:spPr>
        <p:txBody>
          <a:bodyPr/>
          <a:lstStyle/>
          <a:p>
            <a:pPr marL="514350" indent="-457200">
              <a:lnSpc>
                <a:spcPct val="110000"/>
              </a:lnSpc>
              <a:buFont typeface="+mj-lt"/>
              <a:buAutoNum type="arabicPeriod"/>
            </a:pPr>
            <a:r>
              <a:rPr lang="el-GR" b="1" dirty="0"/>
              <a:t>Καταλυτικές</a:t>
            </a:r>
            <a:r>
              <a:rPr lang="el-GR" dirty="0"/>
              <a:t> πρωτεΐνες (ένζυμα, προένζυμα</a:t>
            </a:r>
            <a:r>
              <a:rPr lang="el-GR" dirty="0" smtClean="0"/>
              <a:t>).</a:t>
            </a:r>
            <a:endParaRPr lang="el-GR" sz="2800" dirty="0"/>
          </a:p>
          <a:p>
            <a:pPr marL="514350" indent="-457200">
              <a:lnSpc>
                <a:spcPct val="110000"/>
              </a:lnSpc>
              <a:buFont typeface="+mj-lt"/>
              <a:buAutoNum type="arabicPeriod"/>
            </a:pPr>
            <a:r>
              <a:rPr lang="el-GR" b="1" dirty="0"/>
              <a:t>Δομικές</a:t>
            </a:r>
            <a:r>
              <a:rPr lang="el-GR" dirty="0"/>
              <a:t> (κολλαγόνα, κερατίνες κλπ</a:t>
            </a:r>
            <a:r>
              <a:rPr lang="el-GR" dirty="0" smtClean="0"/>
              <a:t>.).</a:t>
            </a:r>
            <a:endParaRPr lang="el-GR" sz="2800" dirty="0"/>
          </a:p>
          <a:p>
            <a:pPr marL="0" indent="0">
              <a:lnSpc>
                <a:spcPct val="110000"/>
              </a:lnSpc>
              <a:buNone/>
            </a:pPr>
            <a:r>
              <a:rPr lang="el-GR" dirty="0"/>
              <a:t>Όταν οι τρίχες (κερατίνη) τεντωθούν ή υποστούν κατεργασία με θερμό ατμό επιμηκύνονται στο διπλάσιο μήκος, λόγω θραύσης των δεσμών S-S. Στη περίπτωση αυτή μεταπίπτουν από α-έλικα σε β-διαμόρφωση (</a:t>
            </a:r>
            <a:r>
              <a:rPr lang="el-GR" b="1" dirty="0"/>
              <a:t>permanent μαλλιών</a:t>
            </a:r>
            <a:r>
              <a:rPr lang="el-GR" dirty="0"/>
              <a:t>).</a:t>
            </a:r>
            <a:endParaRPr lang="el-GR" sz="2800" dirty="0"/>
          </a:p>
          <a:p>
            <a:pPr marL="0" indent="0">
              <a:lnSpc>
                <a:spcPct val="110000"/>
              </a:lnSpc>
              <a:buNone/>
            </a:pPr>
            <a:r>
              <a:rPr lang="el-GR" dirty="0"/>
              <a:t>Στη συνέχεια με το στέγνωμα (sechoir) προκαλείται εκ νέου θραύση-επαναδημιουργία δεσμών θείου, με αποτέλεσμα η τρίχα να επανέρχεται στην αρχική της </a:t>
            </a:r>
            <a:r>
              <a:rPr lang="el-GR" dirty="0" smtClean="0"/>
              <a:t>μορφή</a:t>
            </a:r>
            <a:r>
              <a:rPr lang="el-GR" dirty="0"/>
              <a:t>.</a:t>
            </a:r>
            <a:endParaRPr lang="el-GR" sz="28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788789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3/10</a:t>
            </a:r>
            <a:r>
              <a:rPr lang="el-GR" dirty="0" smtClean="0"/>
              <a:t> </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pPr>
              <a:lnSpc>
                <a:spcPct val="110000"/>
              </a:lnSpc>
            </a:pPr>
            <a:r>
              <a:rPr lang="el-GR" sz="2200" dirty="0"/>
              <a:t>Οι </a:t>
            </a:r>
            <a:r>
              <a:rPr lang="el-GR" sz="2200" b="1" dirty="0"/>
              <a:t> </a:t>
            </a:r>
            <a:r>
              <a:rPr lang="el-GR" sz="2200" dirty="0"/>
              <a:t>πρωτεΐνες όπως και τα αμινοξέα, είναι </a:t>
            </a:r>
            <a:r>
              <a:rPr lang="el-GR" sz="2200" b="1" dirty="0"/>
              <a:t>αμφολύτες</a:t>
            </a:r>
            <a:r>
              <a:rPr lang="el-GR" sz="2200" dirty="0"/>
              <a:t> και έχουν καθορισμένα ισοηλεκτρικά σημεία (</a:t>
            </a:r>
            <a:r>
              <a:rPr lang="en-US" sz="2200" dirty="0"/>
              <a:t>pI</a:t>
            </a:r>
            <a:r>
              <a:rPr lang="el-GR" sz="2200" dirty="0"/>
              <a:t>). Όταν στα διαλύματα των πρωτεϊνών με pΗ διαφορετικό από το </a:t>
            </a:r>
            <a:r>
              <a:rPr lang="en-US" sz="2200" dirty="0"/>
              <a:t>pI</a:t>
            </a:r>
            <a:r>
              <a:rPr lang="el-GR" sz="2200" dirty="0"/>
              <a:t> εφαρμοστεί διαφορά δυναμικού, τα φορτισμένα σωματίδια οδεύουν προς τον πόλο που είναι αντιθέτου ηλεκτρικού φορτίου.  Στην αρχή αυτή στηρί­ζεται η μέθοδος της </a:t>
            </a:r>
            <a:r>
              <a:rPr lang="el-GR" sz="2200" b="1" dirty="0"/>
              <a:t>ηλεκτροφόρησης </a:t>
            </a:r>
            <a:r>
              <a:rPr lang="el-GR" sz="2200" dirty="0"/>
              <a:t>των πρωτεϊνών η οποία αποτελεί μία από τις κύριες μεθόδους διαχωρισμού των.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026" name="Picture 2" descr="Monoclonal gammopathy Multiple Myelo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8544" y="4149080"/>
            <a:ext cx="5747792" cy="2327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11"/>
          <p:cNvSpPr/>
          <p:nvPr/>
        </p:nvSpPr>
        <p:spPr>
          <a:xfrm>
            <a:off x="1446076" y="6531586"/>
            <a:ext cx="65527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hlinkClick r:id="rId4"/>
              </a:rPr>
              <a:t>Monoclonal gammopathy Multiple </a:t>
            </a:r>
            <a:r>
              <a:rPr lang="en-US" sz="1200" dirty="0" smtClean="0">
                <a:hlinkClick r:id="rId4"/>
              </a:rPr>
              <a:t>Myeloma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hlinkClick r:id="rId5" tooltip="User:Stevenfruitsmaak"/>
              </a:rPr>
              <a:t>Stevenfruitsmaak</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310184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(Λειτουργική) 2/3</a:t>
            </a:r>
            <a:endParaRPr lang="el-GR" sz="3300" dirty="0"/>
          </a:p>
        </p:txBody>
      </p:sp>
      <p:sp>
        <p:nvSpPr>
          <p:cNvPr id="3" name="Θέση περιεχομένου 2"/>
          <p:cNvSpPr>
            <a:spLocks noGrp="1"/>
          </p:cNvSpPr>
          <p:nvPr>
            <p:ph idx="1"/>
          </p:nvPr>
        </p:nvSpPr>
        <p:spPr>
          <a:xfrm>
            <a:off x="611560" y="1484784"/>
            <a:ext cx="8532440" cy="4752528"/>
          </a:xfrm>
        </p:spPr>
        <p:txBody>
          <a:bodyPr/>
          <a:lstStyle/>
          <a:p>
            <a:pPr marL="514350" indent="-457200">
              <a:buFont typeface="+mj-lt"/>
              <a:buAutoNum type="arabicPeriod" startAt="3"/>
            </a:pPr>
            <a:r>
              <a:rPr lang="el-GR" b="1" dirty="0"/>
              <a:t>Συσταλτικές</a:t>
            </a:r>
            <a:r>
              <a:rPr lang="el-GR" dirty="0"/>
              <a:t> (μυοσίνη, ακτίνη μυών</a:t>
            </a:r>
            <a:r>
              <a:rPr lang="el-GR" dirty="0" smtClean="0"/>
              <a:t>).</a:t>
            </a:r>
            <a:endParaRPr lang="el-GR" sz="2800" dirty="0"/>
          </a:p>
          <a:p>
            <a:pPr marL="514350" indent="-457200">
              <a:buFont typeface="+mj-lt"/>
              <a:buAutoNum type="arabicPeriod" startAt="3"/>
            </a:pPr>
            <a:r>
              <a:rPr lang="el-GR" dirty="0"/>
              <a:t>Πρωτεΐνες </a:t>
            </a:r>
            <a:r>
              <a:rPr lang="el-GR" b="1" dirty="0"/>
              <a:t>μεταφοράς</a:t>
            </a:r>
            <a:r>
              <a:rPr lang="el-GR" dirty="0"/>
              <a:t> (αιμοσφαιρίνη, πρωτεΐνες ορού κ.α</a:t>
            </a:r>
            <a:r>
              <a:rPr lang="el-GR" dirty="0" smtClean="0"/>
              <a:t>.).</a:t>
            </a:r>
            <a:endParaRPr lang="el-GR" sz="2800" dirty="0"/>
          </a:p>
          <a:p>
            <a:pPr marL="514350" indent="-457200">
              <a:buFont typeface="+mj-lt"/>
              <a:buAutoNum type="arabicPeriod" startAt="3"/>
            </a:pPr>
            <a:r>
              <a:rPr lang="el-GR" b="1" dirty="0"/>
              <a:t>Γενετικές</a:t>
            </a:r>
            <a:r>
              <a:rPr lang="el-GR" dirty="0"/>
              <a:t> (νουκλεοπρωτεΐνες</a:t>
            </a:r>
            <a:r>
              <a:rPr lang="el-GR" dirty="0" smtClean="0"/>
              <a:t>).</a:t>
            </a:r>
            <a:endParaRPr lang="el-GR" sz="2800" dirty="0"/>
          </a:p>
          <a:p>
            <a:pPr marL="514350" indent="-457200">
              <a:buFont typeface="+mj-lt"/>
              <a:buAutoNum type="arabicPeriod" startAt="3"/>
            </a:pPr>
            <a:r>
              <a:rPr lang="el-GR" b="1" dirty="0"/>
              <a:t>Ορμονικές</a:t>
            </a:r>
            <a:r>
              <a:rPr lang="el-GR" dirty="0"/>
              <a:t> ή ρυθμιστικές (ινσουλίνη, FSH, ACTH κ.α</a:t>
            </a:r>
            <a:r>
              <a:rPr lang="el-GR" dirty="0" smtClean="0"/>
              <a:t>.).</a:t>
            </a:r>
            <a:endParaRPr lang="el-GR" sz="2800" dirty="0"/>
          </a:p>
          <a:p>
            <a:pPr marL="514350" indent="-457200">
              <a:buFont typeface="+mj-lt"/>
              <a:buAutoNum type="arabicPeriod" startAt="3"/>
            </a:pPr>
            <a:r>
              <a:rPr lang="el-GR" b="1" dirty="0"/>
              <a:t>Αποθηκευτικές</a:t>
            </a:r>
            <a:r>
              <a:rPr lang="el-GR" dirty="0"/>
              <a:t> (αποφεριτίνη, μεταλλοθειονίνη κ.α</a:t>
            </a:r>
            <a:r>
              <a:rPr lang="el-GR" dirty="0" smtClean="0"/>
              <a:t>.).</a:t>
            </a:r>
            <a:endParaRPr lang="el-GR" sz="2800" dirty="0"/>
          </a:p>
          <a:p>
            <a:pPr marL="514350" indent="-457200">
              <a:buFont typeface="+mj-lt"/>
              <a:buAutoNum type="arabicPeriod" startAt="3"/>
            </a:pPr>
            <a:r>
              <a:rPr lang="el-GR" b="1" dirty="0"/>
              <a:t>Ανοσοπρωτεΐνες*</a:t>
            </a:r>
            <a:r>
              <a:rPr lang="el-GR" dirty="0"/>
              <a:t> (αμυντικές) (IgG, IgA κ.λπ., που περιέχονται στις </a:t>
            </a:r>
            <a:r>
              <a:rPr lang="el-GR" dirty="0" smtClean="0"/>
              <a:t>γ-σφαιρίνες (ανοσοσφαιρίνες</a:t>
            </a:r>
            <a:r>
              <a:rPr lang="el-GR" dirty="0"/>
              <a:t>). Η </a:t>
            </a:r>
            <a:r>
              <a:rPr lang="en-US" dirty="0"/>
              <a:t>IgG</a:t>
            </a:r>
            <a:r>
              <a:rPr lang="el-GR" dirty="0"/>
              <a:t>, καλείται συχνά και </a:t>
            </a:r>
            <a:r>
              <a:rPr lang="el-GR" b="1" dirty="0"/>
              <a:t>γάμμα σφαιρίνη</a:t>
            </a:r>
            <a:r>
              <a:rPr lang="el-GR" dirty="0" smtClean="0"/>
              <a:t>.</a:t>
            </a:r>
            <a:endParaRPr lang="el-GR" sz="28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282413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a:solidFill>
                  <a:prstClr val="black"/>
                </a:solidFill>
              </a:rPr>
              <a:t>Κατάταξη πρωτεϊνών</a:t>
            </a:r>
            <a:r>
              <a:rPr lang="el-GR" dirty="0">
                <a:solidFill>
                  <a:prstClr val="black"/>
                </a:solidFill>
              </a:rPr>
              <a:t/>
            </a:r>
            <a:br>
              <a:rPr lang="el-GR" dirty="0">
                <a:solidFill>
                  <a:prstClr val="black"/>
                </a:solidFill>
              </a:rPr>
            </a:br>
            <a:r>
              <a:rPr lang="el-GR" sz="3300" b="0" dirty="0" smtClean="0">
                <a:solidFill>
                  <a:prstClr val="black"/>
                </a:solidFill>
              </a:rPr>
              <a:t>(Λειτουργική) 3/3</a:t>
            </a:r>
            <a:endParaRPr lang="el-GR" sz="3300" dirty="0"/>
          </a:p>
        </p:txBody>
      </p:sp>
      <p:sp>
        <p:nvSpPr>
          <p:cNvPr id="3" name="Θέση περιεχομένου 2"/>
          <p:cNvSpPr>
            <a:spLocks noGrp="1"/>
          </p:cNvSpPr>
          <p:nvPr>
            <p:ph idx="1"/>
          </p:nvPr>
        </p:nvSpPr>
        <p:spPr>
          <a:xfrm>
            <a:off x="611560" y="1484784"/>
            <a:ext cx="8532440" cy="5373216"/>
          </a:xfrm>
        </p:spPr>
        <p:txBody>
          <a:bodyPr>
            <a:noAutofit/>
          </a:bodyPr>
          <a:lstStyle/>
          <a:p>
            <a:pPr marL="0" indent="0">
              <a:lnSpc>
                <a:spcPct val="110000"/>
              </a:lnSpc>
              <a:spcBef>
                <a:spcPts val="600"/>
              </a:spcBef>
              <a:buNone/>
            </a:pPr>
            <a:r>
              <a:rPr lang="el-GR" sz="2200" dirty="0"/>
              <a:t>Το </a:t>
            </a:r>
            <a:r>
              <a:rPr lang="el-GR" sz="2200" b="1" dirty="0"/>
              <a:t>ανθρώπινο ανοσοποιητικό σύστημα</a:t>
            </a:r>
            <a:r>
              <a:rPr lang="el-GR" sz="2200" dirty="0"/>
              <a:t> (ΑΣΣ), που αποτελεί την άμυνα του οργανισμού στα βακτήρια, ιούς</a:t>
            </a:r>
            <a:r>
              <a:rPr lang="el-GR" sz="2200" dirty="0" smtClean="0"/>
              <a:t>, ουσίες (αντιγόνα</a:t>
            </a:r>
            <a:r>
              <a:rPr lang="el-GR" sz="2200" dirty="0"/>
              <a:t>), υποστηρίζεται από τα κυκλοφορούντα στα αίμα αντισώματα.</a:t>
            </a:r>
          </a:p>
          <a:p>
            <a:pPr>
              <a:lnSpc>
                <a:spcPct val="110000"/>
              </a:lnSpc>
              <a:spcBef>
                <a:spcPts val="600"/>
              </a:spcBef>
              <a:buFont typeface="Courier New" panose="02070309020205020404" pitchFamily="49" charset="0"/>
              <a:buChar char="o"/>
            </a:pPr>
            <a:r>
              <a:rPr lang="el-GR" sz="2100" b="1" dirty="0"/>
              <a:t>Αντιγόνο</a:t>
            </a:r>
            <a:r>
              <a:rPr lang="el-GR" sz="2100" dirty="0"/>
              <a:t>. Κάθε ουσία που διεγείρει την παραγωγή αντισωμάτων.</a:t>
            </a:r>
          </a:p>
          <a:p>
            <a:pPr>
              <a:lnSpc>
                <a:spcPct val="110000"/>
              </a:lnSpc>
              <a:spcBef>
                <a:spcPts val="600"/>
              </a:spcBef>
              <a:buFont typeface="Courier New" panose="02070309020205020404" pitchFamily="49" charset="0"/>
              <a:buChar char="o"/>
            </a:pPr>
            <a:r>
              <a:rPr lang="el-GR" sz="2100" b="1" dirty="0"/>
              <a:t>Αντίσωμα</a:t>
            </a:r>
            <a:r>
              <a:rPr lang="el-GR" sz="2100" dirty="0"/>
              <a:t>. Οι </a:t>
            </a:r>
            <a:r>
              <a:rPr lang="el-GR" sz="2100" dirty="0" smtClean="0"/>
              <a:t>πρωτεΐνες </a:t>
            </a:r>
            <a:r>
              <a:rPr lang="el-GR" sz="2100" dirty="0"/>
              <a:t>(ανοσοσφαιρίνες), που παράγονται από το ΑΣΣ. </a:t>
            </a:r>
          </a:p>
          <a:p>
            <a:pPr>
              <a:lnSpc>
                <a:spcPct val="110000"/>
              </a:lnSpc>
              <a:spcBef>
                <a:spcPts val="600"/>
              </a:spcBef>
              <a:buFont typeface="Courier New" panose="02070309020205020404" pitchFamily="49" charset="0"/>
              <a:buChar char="o"/>
            </a:pPr>
            <a:r>
              <a:rPr lang="el-GR" sz="2100" b="1" dirty="0"/>
              <a:t>Πεπτίδια με βιολογική-τοξική δράση</a:t>
            </a:r>
            <a:endParaRPr lang="el-GR" sz="2100" dirty="0"/>
          </a:p>
          <a:p>
            <a:pPr>
              <a:lnSpc>
                <a:spcPct val="110000"/>
              </a:lnSpc>
              <a:spcBef>
                <a:spcPts val="600"/>
              </a:spcBef>
              <a:buFont typeface="Courier New" panose="02070309020205020404" pitchFamily="49" charset="0"/>
              <a:buChar char="o"/>
            </a:pPr>
            <a:r>
              <a:rPr lang="el-GR" sz="2100" b="1" dirty="0"/>
              <a:t>Αγγειοτασίνη Ι και II</a:t>
            </a:r>
            <a:r>
              <a:rPr lang="el-GR" sz="2100" dirty="0"/>
              <a:t> (ο ισχυρότερος πρωτεϊνικής προέλευσης υπερτασικός παράγων) </a:t>
            </a:r>
          </a:p>
          <a:p>
            <a:pPr>
              <a:lnSpc>
                <a:spcPct val="110000"/>
              </a:lnSpc>
              <a:spcBef>
                <a:spcPts val="600"/>
              </a:spcBef>
              <a:buFont typeface="Courier New" panose="02070309020205020404" pitchFamily="49" charset="0"/>
              <a:buChar char="o"/>
            </a:pPr>
            <a:r>
              <a:rPr lang="el-GR" sz="2100" b="1" dirty="0"/>
              <a:t>Αντιβιοτικά</a:t>
            </a:r>
            <a:r>
              <a:rPr lang="el-GR" sz="2100" dirty="0"/>
              <a:t>:  </a:t>
            </a:r>
            <a:r>
              <a:rPr lang="el-GR" sz="2100" dirty="0" smtClean="0"/>
              <a:t>πενικιλίνη, </a:t>
            </a:r>
            <a:r>
              <a:rPr lang="el-GR" sz="2100" dirty="0"/>
              <a:t>ακτινομυκίνη, γραμισιδίνη S, πολυμυξίνη Β</a:t>
            </a:r>
            <a:r>
              <a:rPr lang="el-GR" sz="2100" baseline="-25000" dirty="0"/>
              <a:t>1</a:t>
            </a:r>
            <a:endParaRPr lang="el-GR" sz="2100" dirty="0"/>
          </a:p>
          <a:p>
            <a:pPr>
              <a:lnSpc>
                <a:spcPct val="110000"/>
              </a:lnSpc>
              <a:spcBef>
                <a:spcPts val="600"/>
              </a:spcBef>
              <a:buFont typeface="Courier New" panose="02070309020205020404" pitchFamily="49" charset="0"/>
              <a:buChar char="o"/>
            </a:pPr>
            <a:r>
              <a:rPr lang="el-GR" sz="2100" b="1" dirty="0"/>
              <a:t>Ορμόνες:</a:t>
            </a:r>
            <a:r>
              <a:rPr lang="el-GR" sz="2100" dirty="0"/>
              <a:t> ωκυτοκίνη, πιτρεσσίνη (αντιδιουρητική), ACTH (αδρενοκορτικοτρόπος)</a:t>
            </a:r>
          </a:p>
          <a:p>
            <a:pPr>
              <a:lnSpc>
                <a:spcPct val="110000"/>
              </a:lnSpc>
              <a:spcBef>
                <a:spcPts val="600"/>
              </a:spcBef>
              <a:buFont typeface="Courier New" panose="02070309020205020404" pitchFamily="49" charset="0"/>
              <a:buChar char="o"/>
            </a:pPr>
            <a:r>
              <a:rPr lang="el-GR" sz="2100" b="1" dirty="0"/>
              <a:t>Δηλητήρια</a:t>
            </a:r>
            <a:r>
              <a:rPr lang="el-GR" sz="2100" dirty="0"/>
              <a:t>: αμανιτίνη, φαλλοιδίνη (μανιτάρια), δηλητήριο μελισσών, φιδιών, ενεργές ουσίες </a:t>
            </a:r>
            <a:r>
              <a:rPr lang="el-GR" sz="2100" dirty="0" smtClean="0"/>
              <a:t>μεδουσών</a:t>
            </a:r>
            <a:r>
              <a:rPr lang="el-GR" sz="2100" dirty="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181657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Σφαιρικές πρωτεΐνες – Αλβουμίνη </a:t>
            </a:r>
            <a:r>
              <a:rPr lang="el-GR" sz="3000" b="0" dirty="0" smtClean="0"/>
              <a:t>1/5</a:t>
            </a:r>
            <a:endParaRPr lang="el-GR" sz="3000" b="0" dirty="0"/>
          </a:p>
        </p:txBody>
      </p:sp>
      <p:sp>
        <p:nvSpPr>
          <p:cNvPr id="3" name="Θέση περιεχομένου 2"/>
          <p:cNvSpPr>
            <a:spLocks noGrp="1"/>
          </p:cNvSpPr>
          <p:nvPr>
            <p:ph idx="1"/>
          </p:nvPr>
        </p:nvSpPr>
        <p:spPr>
          <a:xfrm>
            <a:off x="611560" y="1268760"/>
            <a:ext cx="8352928" cy="2304256"/>
          </a:xfrm>
        </p:spPr>
        <p:txBody>
          <a:bodyPr>
            <a:normAutofit/>
          </a:bodyPr>
          <a:lstStyle/>
          <a:p>
            <a:pPr>
              <a:lnSpc>
                <a:spcPct val="110000"/>
              </a:lnSpc>
            </a:pPr>
            <a:r>
              <a:rPr lang="el-GR" sz="2200" dirty="0"/>
              <a:t>Στη Φύση υπάρχουν διάφορες </a:t>
            </a:r>
            <a:r>
              <a:rPr lang="el-GR" sz="2200" b="1" dirty="0"/>
              <a:t>λευκωματίνες</a:t>
            </a:r>
            <a:r>
              <a:rPr lang="el-GR" sz="2200" dirty="0"/>
              <a:t> ή </a:t>
            </a:r>
            <a:r>
              <a:rPr lang="el-GR" sz="2200" b="1" dirty="0"/>
              <a:t>αλβουμίνες</a:t>
            </a:r>
            <a:r>
              <a:rPr lang="el-GR" sz="2200" dirty="0"/>
              <a:t> (Λατιν.  </a:t>
            </a:r>
            <a:r>
              <a:rPr lang="en-US" sz="2200" dirty="0"/>
              <a:t>albus</a:t>
            </a:r>
            <a:r>
              <a:rPr lang="el-GR" sz="2200" dirty="0"/>
              <a:t>=λευκός) που ανήκουν στην κατηγορία των σφαιρικών πρωτεϊνών, είναι άχρωμες, διαλύονται εύκολα στο νερό και σε αραιά διαλύματα οξέων, αλάτων η βάσεων και κροκκιδώνονται με θέρμανση. </a:t>
            </a:r>
          </a:p>
        </p:txBody>
      </p:sp>
      <p:pic>
        <p:nvPicPr>
          <p:cNvPr id="12290" name="Picture 2" descr="ALB structur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57018" y="2961456"/>
            <a:ext cx="3695308" cy="32038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1560" y="3356992"/>
            <a:ext cx="4572000" cy="2680606"/>
          </a:xfrm>
          <a:prstGeom prst="rect">
            <a:avLst/>
          </a:prstGeom>
        </p:spPr>
        <p:txBody>
          <a:bodyPr>
            <a:spAutoFit/>
          </a:bodyPr>
          <a:lstStyle/>
          <a:p>
            <a:pPr marL="342900" lvl="0" indent="-342900" fontAlgn="auto">
              <a:lnSpc>
                <a:spcPct val="110000"/>
              </a:lnSpc>
              <a:spcBef>
                <a:spcPts val="1200"/>
              </a:spcBef>
              <a:spcAft>
                <a:spcPts val="0"/>
              </a:spcAft>
              <a:buFont typeface="Arial" pitchFamily="34" charset="0"/>
              <a:buChar char="•"/>
            </a:pPr>
            <a:r>
              <a:rPr lang="el-GR" sz="2200" dirty="0">
                <a:solidFill>
                  <a:prstClr val="black"/>
                </a:solidFill>
                <a:latin typeface="Calibri"/>
              </a:rPr>
              <a:t>Οι χαρακτηριστικότερες αλβουμίνες είναι η αλβουμίνη του λευκού του αυγού η ωαλβουμίνη, η αλβουμίνη του γάλα­κτος η καζεΐνη ή λακτοαλβουμίνη, η αλβουμίνη του σίτου η λευκοσίνη και η </a:t>
            </a:r>
            <a:r>
              <a:rPr lang="el-GR" sz="2200" dirty="0" smtClean="0">
                <a:solidFill>
                  <a:prstClr val="black"/>
                </a:solidFill>
                <a:latin typeface="Calibri"/>
              </a:rPr>
              <a:t>αλβουμίνη </a:t>
            </a:r>
            <a:r>
              <a:rPr lang="el-GR" sz="2200" dirty="0">
                <a:solidFill>
                  <a:prstClr val="black"/>
                </a:solidFill>
                <a:latin typeface="Calibri"/>
              </a:rPr>
              <a:t>του αίματος.</a:t>
            </a:r>
          </a:p>
        </p:txBody>
      </p:sp>
      <p:sp>
        <p:nvSpPr>
          <p:cNvPr id="7" name="Rectangle 11"/>
          <p:cNvSpPr/>
          <p:nvPr/>
        </p:nvSpPr>
        <p:spPr>
          <a:xfrm>
            <a:off x="5915424" y="6220252"/>
            <a:ext cx="21784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ALB </a:t>
            </a:r>
            <a:r>
              <a:rPr lang="en-US" sz="1200" dirty="0" smtClean="0">
                <a:latin typeface="+mn-lt"/>
                <a:hlinkClick r:id="rId3"/>
              </a:rPr>
              <a:t>structure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Lmbuga"/>
              </a:rPr>
              <a:t>Lmbuga</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409184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Αλβουμίνη </a:t>
            </a:r>
            <a:r>
              <a:rPr lang="el-GR" sz="3000" b="0" dirty="0" smtClean="0"/>
              <a:t>2/5</a:t>
            </a:r>
            <a:endParaRPr lang="el-GR" dirty="0"/>
          </a:p>
        </p:txBody>
      </p:sp>
      <p:sp>
        <p:nvSpPr>
          <p:cNvPr id="3" name="Θέση περιεχομένου 2"/>
          <p:cNvSpPr>
            <a:spLocks noGrp="1"/>
          </p:cNvSpPr>
          <p:nvPr>
            <p:ph idx="1"/>
          </p:nvPr>
        </p:nvSpPr>
        <p:spPr/>
        <p:txBody>
          <a:bodyPr/>
          <a:lstStyle/>
          <a:p>
            <a:pPr>
              <a:lnSpc>
                <a:spcPct val="110000"/>
              </a:lnSpc>
            </a:pPr>
            <a:r>
              <a:rPr lang="el-GR" dirty="0"/>
              <a:t>Η αλβουμίνη του </a:t>
            </a:r>
            <a:r>
              <a:rPr lang="el-GR" b="1" dirty="0"/>
              <a:t>ανθρώπινου ορού</a:t>
            </a:r>
            <a:r>
              <a:rPr lang="el-GR" dirty="0"/>
              <a:t> είναι η κύρια πρωτεΐνη του. Το μόριο της αλβουμίνης έχει 584 αμινοξέα, έχει μοριακό βάρος περίπου 69.000, το ισοηλεκτρικό σημείο της </a:t>
            </a:r>
            <a:r>
              <a:rPr lang="en-US" dirty="0"/>
              <a:t>pI</a:t>
            </a:r>
            <a:r>
              <a:rPr lang="el-GR" dirty="0"/>
              <a:t> είναι 4.7 και οι φυσιολογικές τιμές της συγκέντρωσης της στον ορό είναι 3.5-5.5 </a:t>
            </a:r>
            <a:r>
              <a:rPr lang="en-US" dirty="0"/>
              <a:t>g</a:t>
            </a:r>
            <a:r>
              <a:rPr lang="el-GR" dirty="0"/>
              <a:t>/</a:t>
            </a:r>
            <a:r>
              <a:rPr lang="en-US" dirty="0"/>
              <a:t>dL</a:t>
            </a:r>
            <a:r>
              <a:rPr lang="el-GR" dirty="0"/>
              <a:t>.  Η αλβουμίνη του ορού συντίθεται στο ήπαρ, είναι η μικρότερη από τις πρω­τεΐνες και το μόριο της είναι ελλειψοειδές. Η αλβουμίνη του ανθρώπινου οργανισμού είναι μειωμένη σε χρόνιες ηπατι­κές παθήσεις, εκτεταμένα εγκαύματα και σε άλλες παθολογικές καταστάσεις, όπως το </a:t>
            </a:r>
            <a:r>
              <a:rPr lang="el-GR" b="1" dirty="0"/>
              <a:t>νεφρωσικό σύνδρομο</a:t>
            </a:r>
            <a:r>
              <a:rPr lang="el-GR" dirty="0"/>
              <a:t> (οίδημα, </a:t>
            </a:r>
            <a:r>
              <a:rPr lang="el-GR" dirty="0" smtClean="0"/>
              <a:t>πρωτεϊνουρία).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144422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Αλβουμίνη </a:t>
            </a:r>
            <a:r>
              <a:rPr lang="el-GR" sz="3000" b="0" dirty="0" smtClean="0"/>
              <a:t>3/5</a:t>
            </a:r>
            <a:endParaRPr lang="el-GR" dirty="0"/>
          </a:p>
        </p:txBody>
      </p:sp>
      <p:sp>
        <p:nvSpPr>
          <p:cNvPr id="3" name="Θέση περιεχομένου 2"/>
          <p:cNvSpPr>
            <a:spLocks noGrp="1"/>
          </p:cNvSpPr>
          <p:nvPr>
            <p:ph idx="1"/>
          </p:nvPr>
        </p:nvSpPr>
        <p:spPr/>
        <p:txBody>
          <a:bodyPr/>
          <a:lstStyle/>
          <a:p>
            <a:pPr>
              <a:lnSpc>
                <a:spcPct val="150000"/>
              </a:lnSpc>
            </a:pPr>
            <a:r>
              <a:rPr lang="el-GR" dirty="0"/>
              <a:t>Φυσιολογικά, η αλβουμίνη αποτελεί πάνω από το ήμισυ έως και το 65% των πρωτεϊνών του ορού και ο λόγος της συγκέντρωσης της αλβουμίνης προς τις σφαιρίνες του ορού φυσιολογικά είναι ίσος ή μεγαλύτερος της μονάδας, Ο λόγος αυτός ονο­μάζεται </a:t>
            </a:r>
            <a:r>
              <a:rPr lang="el-GR" b="1" dirty="0"/>
              <a:t>λευκωματικό πηλίκο</a:t>
            </a:r>
            <a:r>
              <a:rPr lang="el-GR" dirty="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900188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Αλβουμίνη </a:t>
            </a:r>
            <a:r>
              <a:rPr lang="el-GR" sz="3000" b="0" dirty="0" smtClean="0"/>
              <a:t>4/5</a:t>
            </a:r>
            <a:endParaRPr lang="el-GR" dirty="0"/>
          </a:p>
        </p:txBody>
      </p:sp>
      <p:sp>
        <p:nvSpPr>
          <p:cNvPr id="3" name="Θέση περιεχομένου 2"/>
          <p:cNvSpPr>
            <a:spLocks noGrp="1"/>
          </p:cNvSpPr>
          <p:nvPr>
            <p:ph idx="1"/>
          </p:nvPr>
        </p:nvSpPr>
        <p:spPr/>
        <p:txBody>
          <a:bodyPr/>
          <a:lstStyle/>
          <a:p>
            <a:pPr>
              <a:lnSpc>
                <a:spcPct val="110000"/>
              </a:lnSpc>
            </a:pPr>
            <a:r>
              <a:rPr lang="el-GR" dirty="0"/>
              <a:t>Η δράση της αλβουμίνης στον οργανισμό είναι σημαντική για τη </a:t>
            </a:r>
            <a:r>
              <a:rPr lang="el-GR" b="1" dirty="0"/>
              <a:t>διατήρηση της ωσμωτικής πίεσης</a:t>
            </a:r>
            <a:r>
              <a:rPr lang="el-GR" dirty="0"/>
              <a:t> και</a:t>
            </a:r>
            <a:r>
              <a:rPr lang="el-GR" i="1" dirty="0"/>
              <a:t> </a:t>
            </a:r>
            <a:r>
              <a:rPr lang="el-GR" dirty="0"/>
              <a:t>για τη διευκόλυνση της κυκλοφορίας διαφόρων ου­σιών που συνδέονται μαζί της, όπως συμβαίνει με τα λιπαρά οξέα, τη χολερυθρίνη και άλλες ουσίες. Το γεγονός αυτό βοηθά την κατανομή και το μεταβολισμό των ουσιών που μεταφέρονται είτε προέρχονται από τη διατροφή, είτε παράγονται ενδογενώς, Η αλβουμίνη </a:t>
            </a:r>
            <a:r>
              <a:rPr lang="el-GR" b="1" dirty="0"/>
              <a:t>συνδέεται </a:t>
            </a:r>
            <a:r>
              <a:rPr lang="el-GR" dirty="0"/>
              <a:t>και </a:t>
            </a:r>
            <a:r>
              <a:rPr lang="el-GR" b="1" dirty="0"/>
              <a:t>με ορμόνες</a:t>
            </a:r>
            <a:r>
              <a:rPr lang="el-GR" dirty="0"/>
              <a:t> που έτσι μεταφέρονται εύ­κολα στον ιστό και δρουν όπως γίνεται με τις στεροειδείς ορμόνες, που είναι αδιάλυτες στο πλάσμα ή όπως με τις ορμόνες του θυρεοειδούς κλπ.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874107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Αλβουμίνη </a:t>
            </a:r>
            <a:r>
              <a:rPr lang="el-GR" sz="3000" b="0" dirty="0" smtClean="0"/>
              <a:t>5/5</a:t>
            </a:r>
            <a:endParaRPr lang="el-GR" dirty="0"/>
          </a:p>
        </p:txBody>
      </p:sp>
      <p:sp>
        <p:nvSpPr>
          <p:cNvPr id="3" name="Θέση περιεχομένου 2"/>
          <p:cNvSpPr>
            <a:spLocks noGrp="1"/>
          </p:cNvSpPr>
          <p:nvPr>
            <p:ph idx="1"/>
          </p:nvPr>
        </p:nvSpPr>
        <p:spPr>
          <a:xfrm>
            <a:off x="611560" y="1268760"/>
            <a:ext cx="8352928" cy="2664296"/>
          </a:xfrm>
        </p:spPr>
        <p:txBody>
          <a:bodyPr/>
          <a:lstStyle/>
          <a:p>
            <a:pPr>
              <a:lnSpc>
                <a:spcPct val="110000"/>
              </a:lnSpc>
            </a:pPr>
            <a:r>
              <a:rPr lang="el-GR" dirty="0"/>
              <a:t>Οι μέθοδοι του προσδιορισμού της στο αίμα είναι πολλές και στηρίζονται σε διαφο­ρετικές μεθόδους όπως είναι η </a:t>
            </a:r>
            <a:r>
              <a:rPr lang="el-GR" b="1" dirty="0"/>
              <a:t>ηλεκτροφόρηση</a:t>
            </a:r>
            <a:r>
              <a:rPr lang="el-GR" dirty="0"/>
              <a:t> </a:t>
            </a:r>
            <a:r>
              <a:rPr lang="el-GR" dirty="0" smtClean="0"/>
              <a:t>που </a:t>
            </a:r>
            <a:r>
              <a:rPr lang="el-GR" dirty="0"/>
              <a:t>γίνεται σε αλκαλικό περιβάλλον με </a:t>
            </a:r>
            <a:r>
              <a:rPr lang="en-US" dirty="0"/>
              <a:t>p</a:t>
            </a:r>
            <a:r>
              <a:rPr lang="el-GR" dirty="0"/>
              <a:t>Η 8.6 (όπου η αλβουμίνη είναι το ταχύτερα κινούμενο πρωτεϊνικό κλάσμα), η χρωματομετρία, η θολομετρία, η εξαλάτωση και άλλες</a:t>
            </a:r>
            <a:r>
              <a:rPr lang="el-GR" dirty="0" smtClean="0"/>
              <a:t>.</a:t>
            </a:r>
            <a:endParaRPr lang="el-GR" dirty="0"/>
          </a:p>
        </p:txBody>
      </p:sp>
      <p:pic>
        <p:nvPicPr>
          <p:cNvPr id="13314" name="Picture 2" descr="Electrophoresi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99792" y="3789040"/>
            <a:ext cx="4104456" cy="27510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215356" y="6518288"/>
            <a:ext cx="5073328"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Electrophoresis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Akane700"/>
              </a:rPr>
              <a:t>Akane700</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530541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a:t>
            </a:r>
            <a:r>
              <a:rPr lang="el-GR" dirty="0" smtClean="0"/>
              <a:t>Σφαιρίνες </a:t>
            </a:r>
            <a:r>
              <a:rPr lang="el-GR" sz="3000" b="0" dirty="0" smtClean="0"/>
              <a:t>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Οι </a:t>
            </a:r>
            <a:r>
              <a:rPr lang="el-GR" b="1" dirty="0"/>
              <a:t>σφαιρίνες</a:t>
            </a:r>
            <a:r>
              <a:rPr lang="el-GR" dirty="0"/>
              <a:t> είναι αδιάλυτες ή ελάχιστα διαλυτές στο νερό αλλά με την προ­σθήκη Να</a:t>
            </a:r>
            <a:r>
              <a:rPr lang="en-US" dirty="0"/>
              <a:t>Cl</a:t>
            </a:r>
            <a:r>
              <a:rPr lang="el-GR" dirty="0"/>
              <a:t>  στα διαλύματα τους, αυξάνεται η διαλυτότητα τους. Με τον τρόπο αυτό οι σφαιρίνες μπορούν να διαχωρίζονται από άλλες πρωτεΐνες αφού κατερ­γαστούν καταλλήλως. Ανευρίσκονται μαζί με τις αλβουμίνες στα ίδια τρόφιμα όπως στα αυγά, στο γάλα κλπ. και κροκκιδώνονται και αυτές με θέρμαν­ση. Σφαιρίνες στον οργανισμό υπάρχουν στους μύες, στον ορό και σε άλλους ιστούς, είναι πάρα πολλές και έχουν πολλούς διαφορετικούς φυσιο­λογικούς και βιολογικούς ρόλους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742464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Σφαιρίνες </a:t>
            </a:r>
            <a:r>
              <a:rPr lang="el-GR" sz="3000" b="0" dirty="0" smtClean="0"/>
              <a:t>2/2</a:t>
            </a:r>
            <a:endParaRPr lang="el-GR" dirty="0"/>
          </a:p>
        </p:txBody>
      </p:sp>
      <p:sp>
        <p:nvSpPr>
          <p:cNvPr id="3" name="Θέση περιεχομένου 2"/>
          <p:cNvSpPr>
            <a:spLocks noGrp="1"/>
          </p:cNvSpPr>
          <p:nvPr>
            <p:ph idx="1"/>
          </p:nvPr>
        </p:nvSpPr>
        <p:spPr/>
        <p:txBody>
          <a:bodyPr/>
          <a:lstStyle/>
          <a:p>
            <a:pPr>
              <a:lnSpc>
                <a:spcPct val="120000"/>
              </a:lnSpc>
            </a:pPr>
            <a:r>
              <a:rPr lang="el-GR" dirty="0"/>
              <a:t>Οι </a:t>
            </a:r>
            <a:r>
              <a:rPr lang="el-GR" b="1" dirty="0"/>
              <a:t>σφαιρίνες του ορού</a:t>
            </a:r>
            <a:r>
              <a:rPr lang="el-GR" dirty="0"/>
              <a:t> διαχωρίζονται σε αλβουμίνη (albumin) </a:t>
            </a:r>
            <a:r>
              <a:rPr lang="el-GR" b="1" dirty="0"/>
              <a:t>α-σφαιρίνες, β-σφαιρίνες και </a:t>
            </a:r>
            <a:r>
              <a:rPr lang="el-GR" b="1" dirty="0" smtClean="0"/>
              <a:t>γ-σφαιρίνες.</a:t>
            </a:r>
            <a:endParaRPr lang="el-GR" dirty="0"/>
          </a:p>
          <a:p>
            <a:pPr>
              <a:lnSpc>
                <a:spcPct val="120000"/>
              </a:lnSpc>
            </a:pPr>
            <a:r>
              <a:rPr lang="el-GR" dirty="0" smtClean="0"/>
              <a:t>Με </a:t>
            </a:r>
            <a:r>
              <a:rPr lang="el-GR" dirty="0"/>
              <a:t>παραπέρα λεπτομερέστερο διαχωρισμό μπορούν να ανιχνευθούν και άλλες όπως π.χ. α</a:t>
            </a:r>
            <a:r>
              <a:rPr lang="el-GR" baseline="-25000" dirty="0"/>
              <a:t>1</a:t>
            </a:r>
            <a:r>
              <a:rPr lang="el-GR" dirty="0"/>
              <a:t> και α</a:t>
            </a:r>
            <a:r>
              <a:rPr lang="el-GR" baseline="-25000" dirty="0"/>
              <a:t>2</a:t>
            </a:r>
            <a:r>
              <a:rPr lang="el-GR" dirty="0"/>
              <a:t> </a:t>
            </a:r>
            <a:r>
              <a:rPr lang="el-GR" dirty="0" smtClean="0"/>
              <a:t>σφαιρίνες</a:t>
            </a:r>
            <a:r>
              <a:rPr lang="el-GR" dirty="0"/>
              <a:t>, β</a:t>
            </a:r>
            <a:r>
              <a:rPr lang="el-GR" baseline="-25000" dirty="0"/>
              <a:t>2</a:t>
            </a:r>
            <a:r>
              <a:rPr lang="el-GR" dirty="0"/>
              <a:t> σφαιρίνες κλπ., οι δε γ-σφαιρίνες περιλαμβάνουν</a:t>
            </a:r>
            <a:r>
              <a:rPr lang="el-GR" b="1" dirty="0"/>
              <a:t> </a:t>
            </a:r>
            <a:r>
              <a:rPr lang="el-GR" dirty="0"/>
              <a:t>τις </a:t>
            </a:r>
            <a:r>
              <a:rPr lang="el-GR" b="1" dirty="0"/>
              <a:t>ανοσοσφαιρίνες </a:t>
            </a:r>
            <a:r>
              <a:rPr lang="el-GR" dirty="0"/>
              <a:t>(IgG, gM, IgD, IgE</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509971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a:t>
            </a:r>
            <a:r>
              <a:rPr lang="el-GR" dirty="0" smtClean="0"/>
              <a:t>Ιστόνες </a:t>
            </a:r>
            <a:r>
              <a:rPr lang="el-GR" sz="3000" b="0" dirty="0" smtClean="0"/>
              <a:t>1/2</a:t>
            </a:r>
            <a:endParaRPr lang="el-GR" dirty="0"/>
          </a:p>
        </p:txBody>
      </p:sp>
      <p:sp>
        <p:nvSpPr>
          <p:cNvPr id="3" name="Θέση περιεχομένου 2"/>
          <p:cNvSpPr>
            <a:spLocks noGrp="1"/>
          </p:cNvSpPr>
          <p:nvPr>
            <p:ph idx="1"/>
          </p:nvPr>
        </p:nvSpPr>
        <p:spPr>
          <a:xfrm>
            <a:off x="611560" y="1268760"/>
            <a:ext cx="8424936" cy="5256584"/>
          </a:xfrm>
        </p:spPr>
        <p:txBody>
          <a:bodyPr>
            <a:normAutofit/>
          </a:bodyPr>
          <a:lstStyle/>
          <a:p>
            <a:pPr>
              <a:lnSpc>
                <a:spcPct val="114000"/>
              </a:lnSpc>
            </a:pPr>
            <a:r>
              <a:rPr lang="el-GR" dirty="0"/>
              <a:t>Οι ιστόνες γενικά είναι μία κατηγορία σφαιρικών πρωτεϊνών αλκαλικής αντί­δρασης, διαλυτές στο νερό και σε αραιά διαλύματα οξέων  και  αλάτων. Τα ισοηλεκτρικά τους σημεία ευρίσκονται στην αλκαλική περιοχή επειδή οι ιστόνες περιέ­χουν μεγάλες ποσότητες βασικών αμινοξέων, όπως φαίνεται και από την υδρό­λυση τους, που παρέχουν κυρίως μεγάλες ποσότητες αργινίνης και λυσίνης σε ποσοστό περίπου 25%. </a:t>
            </a:r>
          </a:p>
          <a:p>
            <a:pPr>
              <a:lnSpc>
                <a:spcPct val="114000"/>
              </a:lnSpc>
            </a:pPr>
            <a:r>
              <a:rPr lang="el-GR" dirty="0"/>
              <a:t>Οι ιστόνες είναι πρωτεΐνες μικρού μοριακού βάρους από 12.000 μέχρι 20.000 </a:t>
            </a:r>
            <a:r>
              <a:rPr lang="en-US" dirty="0"/>
              <a:t>daltons</a:t>
            </a:r>
            <a:r>
              <a:rPr lang="el-GR" dirty="0"/>
              <a:t>. Στον οργανισμό  υπάρχουν σε μεγάλες ποσότητες σε ορισμένους αδενικούς ιστούς όπως στον θύμο αδένα και στο πάγκρεας, ενώ το πρωτεϊνικό μέρος διαφόρων νουκλεοπρωτεϊνών ανήκει στις ιστόνες.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870168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4/10</a:t>
            </a:r>
            <a:r>
              <a:rPr lang="el-GR" dirty="0" smtClean="0"/>
              <a:t> </a:t>
            </a:r>
            <a:endParaRPr lang="el-GR" dirty="0"/>
          </a:p>
        </p:txBody>
      </p:sp>
      <p:sp>
        <p:nvSpPr>
          <p:cNvPr id="3" name="Θέση περιεχομένου 2"/>
          <p:cNvSpPr>
            <a:spLocks noGrp="1"/>
          </p:cNvSpPr>
          <p:nvPr>
            <p:ph idx="1"/>
          </p:nvPr>
        </p:nvSpPr>
        <p:spPr/>
        <p:txBody>
          <a:bodyPr/>
          <a:lstStyle/>
          <a:p>
            <a:pPr>
              <a:lnSpc>
                <a:spcPct val="110000"/>
              </a:lnSpc>
            </a:pPr>
            <a:r>
              <a:rPr lang="el-GR" dirty="0"/>
              <a:t>Η γνώση του ισοηλεκτρικού σημείου κατευθύνει το κλινικοβιοχημικό εργαστήριο στην επιλογή των απαραίτητων συνθηκών για τον ηλεκτροφορητικό διαχωρισμό των </a:t>
            </a:r>
            <a:r>
              <a:rPr lang="el-GR" dirty="0" smtClean="0"/>
              <a:t>πρωτεϊνών, </a:t>
            </a:r>
            <a:r>
              <a:rPr lang="el-GR" dirty="0"/>
              <a:t>π.χ η ηλεκτροφόρηση σε p</a:t>
            </a:r>
            <a:r>
              <a:rPr lang="en-US" dirty="0"/>
              <a:t>H</a:t>
            </a:r>
            <a:r>
              <a:rPr lang="el-GR" dirty="0"/>
              <a:t> 7.0 θα διαχωρίσει 2 μόρια με τιμές ισοηλεκτρικού σημείου (pl) 6.0 και 8.0, αφού στη </a:t>
            </a:r>
            <a:r>
              <a:rPr lang="el-GR" dirty="0" smtClean="0"/>
              <a:t>συγκεκριμένη </a:t>
            </a:r>
            <a:r>
              <a:rPr lang="el-GR" dirty="0"/>
              <a:t>τιμή pH, το μόριο με pl 6.0 φέρει θετικό καθαρό φορτίο και το μόριο με pl 8.0 φέρει αρνητικό καθαρό αρνητικό </a:t>
            </a:r>
            <a:r>
              <a:rPr lang="el-GR" dirty="0" smtClean="0"/>
              <a:t>φορτίο.</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82911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a:t>
            </a:r>
            <a:r>
              <a:rPr lang="el-GR" dirty="0" smtClean="0"/>
              <a:t>Ιστόνες </a:t>
            </a:r>
            <a:r>
              <a:rPr lang="el-GR" sz="3000" b="0" dirty="0"/>
              <a:t>2</a:t>
            </a:r>
            <a:r>
              <a:rPr lang="el-GR" sz="3000" b="0" dirty="0" smtClean="0"/>
              <a:t>/2</a:t>
            </a:r>
            <a:endParaRPr lang="el-GR" dirty="0"/>
          </a:p>
        </p:txBody>
      </p:sp>
      <p:sp>
        <p:nvSpPr>
          <p:cNvPr id="3" name="Θέση περιεχομένου 2"/>
          <p:cNvSpPr>
            <a:spLocks noGrp="1"/>
          </p:cNvSpPr>
          <p:nvPr>
            <p:ph idx="1"/>
          </p:nvPr>
        </p:nvSpPr>
        <p:spPr>
          <a:xfrm>
            <a:off x="611560" y="1268760"/>
            <a:ext cx="8352928" cy="2232248"/>
          </a:xfrm>
        </p:spPr>
        <p:txBody>
          <a:bodyPr/>
          <a:lstStyle/>
          <a:p>
            <a:pPr>
              <a:lnSpc>
                <a:spcPct val="114000"/>
              </a:lnSpc>
            </a:pPr>
            <a:r>
              <a:rPr lang="el-GR" dirty="0"/>
              <a:t>Οι ιστόνες διακρίνονται σε </a:t>
            </a:r>
            <a:r>
              <a:rPr lang="el-GR" b="1" dirty="0"/>
              <a:t>πέντε κύριες κατηγορίες</a:t>
            </a:r>
            <a:r>
              <a:rPr lang="el-GR" dirty="0"/>
              <a:t> (Η1/Η5, Η2Α, Η2Β, Η3 και </a:t>
            </a:r>
            <a:r>
              <a:rPr lang="el-GR" dirty="0" smtClean="0"/>
              <a:t>Η4)  </a:t>
            </a:r>
            <a:r>
              <a:rPr lang="el-GR" dirty="0"/>
              <a:t>ανάλογα με την περιεκτικότητα τους σε λυσίνη και αργινίνη και ο διαχωρισμός τους γίνεται με χρωματογραφικές και ηλεκτροφορητικές μεθόδους</a:t>
            </a:r>
            <a:r>
              <a:rPr lang="el-GR" dirty="0" smtClean="0"/>
              <a:t>.</a:t>
            </a:r>
            <a:endParaRPr lang="el-GR" dirty="0"/>
          </a:p>
        </p:txBody>
      </p:sp>
      <p:pic>
        <p:nvPicPr>
          <p:cNvPr id="14338" name="Picture 2" descr="PBB Protein HIST1H1B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11760" y="3140968"/>
            <a:ext cx="4762500" cy="31948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128714" y="6328597"/>
            <a:ext cx="532859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PBB Protein HIST1H1B </a:t>
            </a:r>
            <a:r>
              <a:rPr lang="en-US" sz="1200" dirty="0" smtClean="0">
                <a:latin typeface="+mn-lt"/>
                <a:hlinkClick r:id="rId3"/>
              </a:rPr>
              <a:t>image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latin typeface="+mn-lt"/>
                <a:hlinkClick r:id="rId4" tooltip="User:Dcirovic"/>
              </a:rPr>
              <a:t>Dcirovic</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033487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Σφαιρικές πρωτεΐνες – </a:t>
            </a:r>
            <a:r>
              <a:rPr lang="el-GR" dirty="0" smtClean="0"/>
              <a:t>Πρωταμίνες</a:t>
            </a:r>
            <a:endParaRPr lang="el-GR" dirty="0"/>
          </a:p>
        </p:txBody>
      </p:sp>
      <p:sp>
        <p:nvSpPr>
          <p:cNvPr id="3" name="Θέση περιεχομένου 2"/>
          <p:cNvSpPr>
            <a:spLocks noGrp="1"/>
          </p:cNvSpPr>
          <p:nvPr>
            <p:ph idx="1"/>
          </p:nvPr>
        </p:nvSpPr>
        <p:spPr/>
        <p:txBody>
          <a:bodyPr/>
          <a:lstStyle/>
          <a:p>
            <a:pPr>
              <a:lnSpc>
                <a:spcPct val="114000"/>
              </a:lnSpc>
            </a:pPr>
            <a:r>
              <a:rPr lang="el-GR" dirty="0"/>
              <a:t>Οι πρωταμίνες είναι οι απλούστερες των πρωτεϊνών με πολύ χαμηλά μορια­κά βάρη, περίπου 2.000 </a:t>
            </a:r>
            <a:r>
              <a:rPr lang="en-US" dirty="0"/>
              <a:t>daltons</a:t>
            </a:r>
            <a:r>
              <a:rPr lang="el-GR" dirty="0"/>
              <a:t>, είναι διαλυτές στο νερό και ισχυρά αλκαλικές. Ευρί­σκονται συνδεμένες με νουκλεϊνικά οξέα και περιέχουν μεγάλες ποσότητες κυ­ρίως αργινίνης, λυσίνης και ιστιδίνης και διαιρούνται σε τέσσερις κατηγορίες ανάλογα με τα αμινοξέα που πε­ριέχουν. Οι πρωταμίνες δεν ευρίσκονται στα σωματικά κύτταρα αλλά στις </a:t>
            </a:r>
            <a:r>
              <a:rPr lang="el-GR" b="1" dirty="0"/>
              <a:t>νουκλεοπρωτεΐνες των σπερματικών κυττάρων</a:t>
            </a:r>
            <a:r>
              <a:rPr lang="el-GR" dirty="0"/>
              <a:t> ορισμένων ζωικών ειδών, έχουν μεγάλη αναλογία σε άζωτο, περίπου 25-30% και μαζί με τις ιστόνες συνιστούν τις </a:t>
            </a:r>
            <a:r>
              <a:rPr lang="el-GR" b="1" dirty="0"/>
              <a:t>νουκλεοπρωτεΐνες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940023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Ινώδεις </a:t>
            </a:r>
            <a:r>
              <a:rPr lang="el-GR" dirty="0" smtClean="0"/>
              <a:t>πρωτεΐνες</a:t>
            </a:r>
            <a:r>
              <a:rPr lang="en-US" dirty="0" smtClean="0"/>
              <a:t> </a:t>
            </a:r>
            <a:r>
              <a:rPr lang="en-US" sz="3000" b="0" dirty="0" smtClean="0"/>
              <a:t>1/2</a:t>
            </a:r>
            <a:endParaRPr lang="el-GR" sz="3000" b="0" dirty="0"/>
          </a:p>
        </p:txBody>
      </p:sp>
      <p:sp>
        <p:nvSpPr>
          <p:cNvPr id="3" name="Θέση περιεχομένου 2"/>
          <p:cNvSpPr>
            <a:spLocks noGrp="1"/>
          </p:cNvSpPr>
          <p:nvPr>
            <p:ph idx="1"/>
          </p:nvPr>
        </p:nvSpPr>
        <p:spPr/>
        <p:txBody>
          <a:bodyPr>
            <a:noAutofit/>
          </a:bodyPr>
          <a:lstStyle/>
          <a:p>
            <a:pPr>
              <a:lnSpc>
                <a:spcPct val="114000"/>
              </a:lnSpc>
            </a:pPr>
            <a:r>
              <a:rPr lang="el-GR" dirty="0"/>
              <a:t>Οι  </a:t>
            </a:r>
            <a:r>
              <a:rPr lang="el-GR" b="1" dirty="0"/>
              <a:t>ινώδεις</a:t>
            </a:r>
            <a:r>
              <a:rPr lang="el-GR" dirty="0"/>
              <a:t> πρωτεΐνες, είναι ετε­ρογενής ομάδα και μπορεί να διαιρεθεί σε υποομάδες διαφόρων χαρακτηριστικών τύ­πων. Είναι χαρακτηριστικές </a:t>
            </a:r>
            <a:r>
              <a:rPr lang="el-GR" dirty="0" smtClean="0"/>
              <a:t>πρωτεΐνες </a:t>
            </a:r>
            <a:r>
              <a:rPr lang="el-GR" dirty="0"/>
              <a:t>των ανωτέρων ζωικών οργανι­σμών, είναι πολύ ανθεκτικές στη δράση των πρωτεολυτικών ένζυμων, έχουν </a:t>
            </a:r>
            <a:r>
              <a:rPr lang="el-GR" b="1" dirty="0"/>
              <a:t>απλούστερη χωροδιάταξη</a:t>
            </a:r>
            <a:r>
              <a:rPr lang="el-GR" dirty="0"/>
              <a:t> από τις σφαιρικές πρωτεΐνες και οι πολυπεπτιδικές τους αλυσίδες είναι διαταγμένες κατά μήκος, γραμμικές ή εσπειραμένες, συνήθως σε παράλληλους σχηματισμούς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732485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Ινώδεις </a:t>
            </a:r>
            <a:r>
              <a:rPr lang="el-GR" dirty="0" smtClean="0"/>
              <a:t>πρωτεΐνες</a:t>
            </a:r>
            <a:r>
              <a:rPr lang="en-US" dirty="0" smtClean="0"/>
              <a:t> </a:t>
            </a:r>
            <a:r>
              <a:rPr lang="en-US" sz="3000" b="0" dirty="0"/>
              <a:t>2</a:t>
            </a:r>
            <a:r>
              <a:rPr lang="en-US" sz="3000" b="0" dirty="0" smtClean="0"/>
              <a:t>/2</a:t>
            </a:r>
            <a:endParaRPr lang="el-GR" sz="3000" b="0" dirty="0"/>
          </a:p>
        </p:txBody>
      </p:sp>
      <p:sp>
        <p:nvSpPr>
          <p:cNvPr id="3" name="Θέση περιεχομένου 2"/>
          <p:cNvSpPr>
            <a:spLocks noGrp="1"/>
          </p:cNvSpPr>
          <p:nvPr>
            <p:ph idx="1"/>
          </p:nvPr>
        </p:nvSpPr>
        <p:spPr/>
        <p:txBody>
          <a:bodyPr>
            <a:noAutofit/>
          </a:bodyPr>
          <a:lstStyle/>
          <a:p>
            <a:pPr>
              <a:lnSpc>
                <a:spcPct val="114000"/>
              </a:lnSpc>
            </a:pPr>
            <a:r>
              <a:rPr lang="el-GR" dirty="0" smtClean="0"/>
              <a:t>Οι </a:t>
            </a:r>
            <a:r>
              <a:rPr lang="el-GR" dirty="0"/>
              <a:t>ινώδεις πρωτεΐνες περιλαμβάνουν ομάδες πρωτε­ϊνών που υπάρχουν στους ζωικούς οργανισμούς και στον ανθρώπινο οργανισμό, α­παντώνται στις τρίχες, στο δέρμα, στα νύχια, στα οστά και στον συνδετικό ιστό. Οι υποομάδες στις οποίες διακρίνονται  οι ινώδεις πρωτεΐνες είναι τα κολλαγόνα, οι ελαστίνες και οι κερατίνες. Τα κολλαγόνα και οι ελαστίνες είναι μεσεγχυματικής προέλευσης και οι κερατίνες είναι εξωδερμικής, δηλαδή προέρχονται από κύτταρα της επιδερμίδας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295441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Κολλαγόνα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208912" cy="5400600"/>
          </a:xfrm>
        </p:spPr>
        <p:txBody>
          <a:bodyPr>
            <a:normAutofit/>
          </a:bodyPr>
          <a:lstStyle/>
          <a:p>
            <a:pPr>
              <a:lnSpc>
                <a:spcPct val="114000"/>
              </a:lnSpc>
            </a:pPr>
            <a:r>
              <a:rPr lang="el-GR" sz="2200" dirty="0"/>
              <a:t>Τα </a:t>
            </a:r>
            <a:r>
              <a:rPr lang="el-GR" sz="2200" b="1" dirty="0"/>
              <a:t>κολλαγόνα</a:t>
            </a:r>
            <a:r>
              <a:rPr lang="el-GR" sz="2200" dirty="0"/>
              <a:t> είναι οι κύριες πρωτεΐνες του συνδετικού ιστού, αδιάλυτες στο νερό και ανθεκτικές στα ζωικά πεπτικά </a:t>
            </a:r>
            <a:r>
              <a:rPr lang="el-GR" sz="2200" dirty="0" smtClean="0"/>
              <a:t>ένζυμα.</a:t>
            </a:r>
          </a:p>
          <a:p>
            <a:pPr marL="358775" indent="0">
              <a:lnSpc>
                <a:spcPct val="114000"/>
              </a:lnSpc>
              <a:buNone/>
            </a:pPr>
            <a:r>
              <a:rPr lang="el-GR" sz="2200" dirty="0" smtClean="0"/>
              <a:t>Τα </a:t>
            </a:r>
            <a:r>
              <a:rPr lang="el-GR" sz="2200" dirty="0"/>
              <a:t>κολλαγόνα με διαλύματα αλκάλεων, αραιών οξέων ή με νερό όταν θερμανθούν ισχυρά, μετατρέπονται στις γνωστές </a:t>
            </a:r>
            <a:r>
              <a:rPr lang="el-GR" sz="2200" b="1" dirty="0"/>
              <a:t>ζελατίνες</a:t>
            </a:r>
            <a:r>
              <a:rPr lang="el-GR" sz="2200" dirty="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3074" name="Picture 2" descr="Collagentriplehelix"/>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4088603">
            <a:off x="3769016" y="1877693"/>
            <a:ext cx="1143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2204672" y="6128209"/>
            <a:ext cx="487867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Collagentriplehelix</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E rulez"/>
              </a:rPr>
              <a:t>E rulez</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1033150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Κολλαγόνα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611560" y="1268760"/>
            <a:ext cx="8208912" cy="5400600"/>
          </a:xfrm>
        </p:spPr>
        <p:txBody>
          <a:bodyPr>
            <a:normAutofit/>
          </a:bodyPr>
          <a:lstStyle/>
          <a:p>
            <a:pPr>
              <a:lnSpc>
                <a:spcPct val="114000"/>
              </a:lnSpc>
            </a:pPr>
            <a:r>
              <a:rPr lang="el-GR" sz="2200" dirty="0" smtClean="0"/>
              <a:t>Τα </a:t>
            </a:r>
            <a:r>
              <a:rPr lang="el-GR" sz="2200" dirty="0"/>
              <a:t>κολλαγόνα έχουν μεγάλες ποσότητες 3- και 4-υδροξυπρολίνης και περιέχουν και υδροξυλυσίνη. Περίπου το 30% της ολικής πρωτεΐνης του σώματος των θηλαστι­κών είναι κολλαγόνα. </a:t>
            </a:r>
            <a:r>
              <a:rPr lang="en-US" sz="2200" dirty="0"/>
              <a:t>H</a:t>
            </a:r>
            <a:r>
              <a:rPr lang="el-GR" sz="2200" dirty="0"/>
              <a:t> κατά βάρος σώματος αντιστοιχία τους είναι  περίπου 6%. Σήμερα είναι γνωστοί πάνω από </a:t>
            </a:r>
            <a:r>
              <a:rPr lang="el-GR" sz="2200" b="1" dirty="0"/>
              <a:t>10 τύποι κολλαγόνου</a:t>
            </a:r>
            <a:r>
              <a:rPr lang="el-GR" sz="2200" dirty="0"/>
              <a:t>, που χαρακτηρίζονται με τους λατινικούς αριθμούς από I-X. Οι γενετικές διαταραχές στη βιοσύνθεση των κολλαγόνων, οδηγούν σε </a:t>
            </a:r>
            <a:r>
              <a:rPr lang="el-GR" sz="2200" dirty="0" smtClean="0"/>
              <a:t>εύθραυστα </a:t>
            </a:r>
            <a:r>
              <a:rPr lang="el-GR" sz="2200" dirty="0"/>
              <a:t>οστά και το </a:t>
            </a:r>
            <a:r>
              <a:rPr lang="el-GR" sz="2200" b="1" dirty="0"/>
              <a:t>σύνδρομο Ehlers-Danlos</a:t>
            </a:r>
            <a:r>
              <a:rPr lang="el-GR" sz="2200" dirty="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pic>
        <p:nvPicPr>
          <p:cNvPr id="4098" name="Picture 2" descr="Ehlers-Danlos syndrom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88024" y="4072379"/>
            <a:ext cx="3324255" cy="25867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11"/>
          <p:cNvSpPr/>
          <p:nvPr/>
        </p:nvSpPr>
        <p:spPr>
          <a:xfrm rot="16200000">
            <a:off x="7027128" y="5134930"/>
            <a:ext cx="263197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Ehlers-Danlos </a:t>
            </a:r>
            <a:r>
              <a:rPr lang="en-US" sz="1200" dirty="0" smtClean="0">
                <a:latin typeface="+mn-lt"/>
                <a:hlinkClick r:id="rId4"/>
              </a:rPr>
              <a:t>syndrome3</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Filip em"/>
              </a:rPr>
              <a:t>Filip </a:t>
            </a:r>
            <a:r>
              <a:rPr lang="en-US" sz="1200" dirty="0" smtClean="0">
                <a:latin typeface="+mn-lt"/>
                <a:hlinkClick r:id="rId5" tooltip="User:Filip em"/>
              </a:rPr>
              <a:t>em</a:t>
            </a:r>
            <a:r>
              <a:rPr lang="el-GR" sz="1200" dirty="0" smtClean="0">
                <a:solidFill>
                  <a:schemeClr val="tx1">
                    <a:lumMod val="75000"/>
                    <a:lumOff val="25000"/>
                  </a:schemeClr>
                </a:solidFill>
                <a:latin typeface="+mn-lt"/>
              </a:rPr>
              <a:t>, διαθέσιμο με άδεια </a:t>
            </a:r>
            <a:r>
              <a:rPr lang="en-US" sz="1200" dirty="0" smtClean="0">
                <a:latin typeface="+mn-lt"/>
                <a:hlinkClick r:id="rId6"/>
              </a:rPr>
              <a:t>CC BY-SA 3.0</a:t>
            </a:r>
            <a:endParaRPr lang="en-US" sz="1200" dirty="0">
              <a:latin typeface="+mn-lt"/>
            </a:endParaRPr>
          </a:p>
        </p:txBody>
      </p:sp>
    </p:spTree>
    <p:extLst>
      <p:ext uri="{BB962C8B-B14F-4D97-AF65-F5344CB8AC3E}">
        <p14:creationId xmlns:p14="http://schemas.microsoft.com/office/powerpoint/2010/main" val="2432113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Ελαστίνες</a:t>
            </a:r>
            <a:endParaRPr lang="el-GR" dirty="0"/>
          </a:p>
        </p:txBody>
      </p:sp>
      <p:sp>
        <p:nvSpPr>
          <p:cNvPr id="3" name="Θέση περιεχομένου 2"/>
          <p:cNvSpPr>
            <a:spLocks noGrp="1"/>
          </p:cNvSpPr>
          <p:nvPr>
            <p:ph idx="1"/>
          </p:nvPr>
        </p:nvSpPr>
        <p:spPr/>
        <p:txBody>
          <a:bodyPr/>
          <a:lstStyle/>
          <a:p>
            <a:pPr>
              <a:lnSpc>
                <a:spcPct val="140000"/>
              </a:lnSpc>
            </a:pPr>
            <a:r>
              <a:rPr lang="el-GR" dirty="0"/>
              <a:t>Οι </a:t>
            </a:r>
            <a:r>
              <a:rPr lang="el-GR" b="1" dirty="0"/>
              <a:t>ελαστίνες</a:t>
            </a:r>
            <a:r>
              <a:rPr lang="el-GR" dirty="0"/>
              <a:t> είναι οι άλλες κύριες πρωτεΐνες του συνδετικού ιστού. Υπάρ­χουν στους τένοντες, τις αρτηρίες και σε άλλους μαλακούς ιστούς και παρότι προσομοιάζουν στα</a:t>
            </a:r>
            <a:r>
              <a:rPr lang="el-GR" i="1" dirty="0"/>
              <a:t> </a:t>
            </a:r>
            <a:r>
              <a:rPr lang="el-GR" dirty="0"/>
              <a:t>κολλαγόνα δεν μετατρέπονται σε ζελατίνες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785439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Κερατίνες </a:t>
            </a:r>
            <a:endParaRPr lang="el-GR" dirty="0"/>
          </a:p>
        </p:txBody>
      </p:sp>
      <p:sp>
        <p:nvSpPr>
          <p:cNvPr id="3" name="Θέση περιεχομένου 2"/>
          <p:cNvSpPr>
            <a:spLocks noGrp="1"/>
          </p:cNvSpPr>
          <p:nvPr>
            <p:ph idx="1"/>
          </p:nvPr>
        </p:nvSpPr>
        <p:spPr>
          <a:xfrm>
            <a:off x="611560" y="1268760"/>
            <a:ext cx="5040560" cy="4968552"/>
          </a:xfrm>
        </p:spPr>
        <p:txBody>
          <a:bodyPr>
            <a:normAutofit/>
          </a:bodyPr>
          <a:lstStyle/>
          <a:p>
            <a:pPr>
              <a:lnSpc>
                <a:spcPct val="130000"/>
              </a:lnSpc>
            </a:pPr>
            <a:r>
              <a:rPr lang="el-GR" dirty="0"/>
              <a:t>Οι </a:t>
            </a:r>
            <a:r>
              <a:rPr lang="el-GR" b="1" dirty="0"/>
              <a:t>κερατίνες</a:t>
            </a:r>
            <a:r>
              <a:rPr lang="el-GR" dirty="0"/>
              <a:t> είναι αδιάλυτες ζωικές ινώδεις πρωτεΐνες και περιλαμβάνουν τις πρωτεΐνες του δέρματος και άλλων εξωδερμικών συστατικών όπως τα μαλ­λιά, τα νύχια κλπ. Οι α κεράτινες είναι πλούσιες σε κυστίνη και έχουν πολλές γέφυρες θείου. Τα ανθρώπινα μαλλιά έχουν περίπου 14% κυστίνη</a:t>
            </a:r>
            <a:r>
              <a:rPr lang="el-GR" dirty="0" smtClean="0"/>
              <a:t>.</a:t>
            </a:r>
            <a:endParaRPr lang="el-GR" dirty="0"/>
          </a:p>
        </p:txBody>
      </p:sp>
      <p:pic>
        <p:nvPicPr>
          <p:cNvPr id="1026" name="Picture 2" descr="Keratin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24127" y="1675635"/>
            <a:ext cx="3219453" cy="3240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6286743" y="5119422"/>
            <a:ext cx="2094219"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KeratinF9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Maksim"/>
              </a:rPr>
              <a:t>Maksim</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546275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a:t>(</a:t>
            </a:r>
            <a:r>
              <a:rPr lang="el-GR" sz="3000" b="0" dirty="0" smtClean="0"/>
              <a:t>Νουκλεοπρωτείνες)</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4000"/>
              </a:lnSpc>
            </a:pPr>
            <a:r>
              <a:rPr lang="el-GR" sz="2200" dirty="0"/>
              <a:t>Οι </a:t>
            </a:r>
            <a:r>
              <a:rPr lang="el-GR" sz="2200" b="1" dirty="0"/>
              <a:t>νουκλεοπρωτεΐνες</a:t>
            </a:r>
            <a:r>
              <a:rPr lang="el-GR" sz="2200" dirty="0"/>
              <a:t> είναι συζευγμένες πρωτεΐνες στις οποίες η προσθετική ομάδα είναι νουκλεϊνικά (πυρηνικά) οξέα. Το πρωτεϊνικό μέρος μπορεί να αποτελείται από απλές πρωτεΐνες ή πολύ μεγάλα πρωτεϊνικά μόρια, μεγάλου μοριακού βάρους. Οι νουκλεοπρωτεΐνες έχουν μεγάλο μοριακό βάρος που κυμαίνεται από μερικά εκα­τομμύρια μέχρι και εκατοντάδες εκατομμυρίων </a:t>
            </a:r>
            <a:r>
              <a:rPr lang="en-US" sz="2200" dirty="0"/>
              <a:t>Daltons</a:t>
            </a:r>
            <a:r>
              <a:rPr lang="el-GR" sz="2200" dirty="0"/>
              <a:t>, ενώ το 25-50% του ξηρού υπολείμματός τους είναι νουκλεϊνικά οξέα. Το </a:t>
            </a:r>
            <a:r>
              <a:rPr lang="el-GR" sz="2200" b="1" dirty="0"/>
              <a:t>πυρηνικό </a:t>
            </a:r>
            <a:r>
              <a:rPr lang="en-US" sz="2200" b="1" dirty="0"/>
              <a:t>D</a:t>
            </a:r>
            <a:r>
              <a:rPr lang="el-GR" sz="2200" b="1" dirty="0"/>
              <a:t>ΝΑ</a:t>
            </a:r>
            <a:r>
              <a:rPr lang="el-GR" sz="2200" dirty="0"/>
              <a:t> των ζωικών και φυτικών κυττάρων </a:t>
            </a:r>
            <a:r>
              <a:rPr lang="el-GR" sz="2200" b="1" dirty="0"/>
              <a:t>είναι συνδεμένο με</a:t>
            </a:r>
            <a:r>
              <a:rPr lang="el-GR" sz="2200" dirty="0"/>
              <a:t> πολυαμίνες και με τις βασικές πρωτεΐνες  </a:t>
            </a:r>
            <a:r>
              <a:rPr lang="el-GR" sz="2200" b="1" dirty="0"/>
              <a:t>ιστόνες</a:t>
            </a:r>
            <a:r>
              <a:rPr lang="el-GR" sz="2200" dirty="0"/>
              <a:t>, οι οποίες συνδέονται με το </a:t>
            </a:r>
            <a:r>
              <a:rPr lang="en-US" sz="2200" dirty="0"/>
              <a:t>D</a:t>
            </a:r>
            <a:r>
              <a:rPr lang="el-GR" sz="2200" dirty="0"/>
              <a:t>ΝΑ κυρίως με ιοντικούς δεσμούς και μη ομοιοπολικούς άλλους δεσμούς.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7802010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(Βλεννοπρωτεΐνες)</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0000"/>
              </a:lnSpc>
            </a:pPr>
            <a:r>
              <a:rPr lang="el-GR" sz="2200" dirty="0"/>
              <a:t>Οι  </a:t>
            </a:r>
            <a:r>
              <a:rPr lang="el-GR" sz="2200" b="1" dirty="0"/>
              <a:t>βλεννοπρωτεΐνες</a:t>
            </a:r>
            <a:r>
              <a:rPr lang="el-GR" sz="2200" dirty="0"/>
              <a:t> είναι συζευγμένες πρωτεΐνες που ως προσθετική ομάδα έχουν μονό- ή ολίγο- ή πολύ-σακχαρίτες και διάφορα παράγωγα τους, είναι δηλαδή γλυκοπρωτεΐνες στις οποίες το ποσοστό των υδατανθράκων, μετρούμενο σε </a:t>
            </a:r>
            <a:r>
              <a:rPr lang="el-GR" sz="2200" b="1" dirty="0"/>
              <a:t>εξοζαμίνη</a:t>
            </a:r>
            <a:r>
              <a:rPr lang="el-GR" sz="2200" dirty="0"/>
              <a:t>, είναι μεγαλύτερο του 4% έως και 80%. Οι βλεννοπρωτεΐνες που έχουν ποσοστό υδατανθράκων από 80-85% ονομάζονται </a:t>
            </a:r>
            <a:r>
              <a:rPr lang="el-GR" sz="2200" b="1" dirty="0"/>
              <a:t>πρωτεογλυκάνια</a:t>
            </a:r>
            <a:r>
              <a:rPr lang="el-GR" sz="2200" dirty="0"/>
              <a:t>.  </a:t>
            </a:r>
          </a:p>
          <a:p>
            <a:pPr>
              <a:lnSpc>
                <a:spcPct val="110000"/>
              </a:lnSpc>
            </a:pPr>
            <a:r>
              <a:rPr lang="el-GR" sz="2200" dirty="0"/>
              <a:t>Οι βλεννοπρωτεΐνες είναι ιξώδεις, κολλώδεις ή γλοιώδεις, υπάρχουν στο λευκό του αυγού, στους ιστούς, στο πλάσμα, στις βλεννώδεις εκκρίσεις του ανα­πνευστικού και του πεπτικού συστήματος όπως είναι η </a:t>
            </a:r>
            <a:r>
              <a:rPr lang="el-GR" sz="2200" b="1" dirty="0"/>
              <a:t>βλεννίνη</a:t>
            </a:r>
            <a:r>
              <a:rPr lang="el-GR" sz="2200" dirty="0"/>
              <a:t>, η </a:t>
            </a:r>
            <a:r>
              <a:rPr lang="el-GR" sz="2200" b="1" dirty="0"/>
              <a:t>βλεννοπρωτεΐνη του σίελου</a:t>
            </a:r>
            <a:r>
              <a:rPr lang="el-GR" sz="2200" dirty="0"/>
              <a:t> ή οι βλεννοπρωτεΐνες του </a:t>
            </a:r>
            <a:r>
              <a:rPr lang="el-GR" sz="2200" b="1" dirty="0"/>
              <a:t>γαστρικού υγρού</a:t>
            </a:r>
            <a:r>
              <a:rPr lang="el-GR" sz="2200" dirty="0"/>
              <a:t> κα.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410777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a:t>5</a:t>
            </a:r>
            <a:r>
              <a:rPr lang="el-GR" sz="3000" b="0" dirty="0" smtClean="0"/>
              <a:t>/10</a:t>
            </a:r>
            <a:endParaRPr lang="el-GR" dirty="0"/>
          </a:p>
        </p:txBody>
      </p:sp>
      <p:sp>
        <p:nvSpPr>
          <p:cNvPr id="3" name="Θέση περιεχομένου 2"/>
          <p:cNvSpPr>
            <a:spLocks noGrp="1"/>
          </p:cNvSpPr>
          <p:nvPr>
            <p:ph idx="1"/>
          </p:nvPr>
        </p:nvSpPr>
        <p:spPr/>
        <p:txBody>
          <a:bodyPr/>
          <a:lstStyle/>
          <a:p>
            <a:pPr>
              <a:lnSpc>
                <a:spcPct val="120000"/>
              </a:lnSpc>
            </a:pPr>
            <a:r>
              <a:rPr lang="el-GR" dirty="0"/>
              <a:t>Η μέση </a:t>
            </a:r>
            <a:r>
              <a:rPr lang="el-GR" b="1" dirty="0"/>
              <a:t>πυκνότητα</a:t>
            </a:r>
            <a:r>
              <a:rPr lang="el-GR" dirty="0"/>
              <a:t> των πρωτεϊνών είναι 1.33</a:t>
            </a:r>
            <a:r>
              <a:rPr lang="en-US" dirty="0"/>
              <a:t>g</a:t>
            </a:r>
            <a:r>
              <a:rPr lang="el-GR" dirty="0"/>
              <a:t>/mL και το μοριακό βάρος τους κυμαίνεται από λίγες χιλιάδες μέχρι </a:t>
            </a:r>
            <a:r>
              <a:rPr lang="el-GR" b="1" dirty="0"/>
              <a:t>μερικά εκατομμύρια </a:t>
            </a:r>
            <a:r>
              <a:rPr lang="en-US" b="1" dirty="0"/>
              <a:t>daltons</a:t>
            </a:r>
            <a:r>
              <a:rPr lang="el-GR" i="1" dirty="0"/>
              <a:t>.</a:t>
            </a:r>
            <a:r>
              <a:rPr lang="el-GR" dirty="0"/>
              <a:t>Το </a:t>
            </a:r>
            <a:r>
              <a:rPr lang="el-GR" b="1" dirty="0"/>
              <a:t>ιξώδες</a:t>
            </a:r>
            <a:r>
              <a:rPr lang="el-GR" dirty="0"/>
              <a:t> των πρωτεϊνικών διαλυμάτων είναι πολύ υψηλό σε διαλύματα ινω­δών πρωτεϊνών, όπως είναι το κολλαγόνο και πολύ μικρότερο σε διαλύματα σφαι­ρικών πρωτεϊνικών μορίων</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3801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(Γλυκοπρωτεΐνες) 1/2</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0000"/>
              </a:lnSpc>
            </a:pPr>
            <a:r>
              <a:rPr lang="el-GR" dirty="0"/>
              <a:t>Οι </a:t>
            </a:r>
            <a:r>
              <a:rPr lang="el-GR" b="1" dirty="0"/>
              <a:t>γλυκοπρωτεΐνες</a:t>
            </a:r>
            <a:r>
              <a:rPr lang="el-GR" dirty="0"/>
              <a:t> είναι η κατηγορία των συζευγμένων πρωτεϊνών όπου η προσθετική ομάδα είναι ένα απλό σάκχαρο, συνήθως μία εξόζη ή ένας ολίγο- ή πολύ-σακχαρίτης. Οι γλυκοπρωτεΐνες ευρίσκονται σε ζωικά κύτταρα και ιστούς, σε φυτικούς οργανισμούς και σε μερικά βακτήρια και ιούς. Το μοριακό βάρος των γλυκοπρωτεϊνών κυμαίνεται από 15.000 μέχρι και πέραν του εκατομμυρίου </a:t>
            </a:r>
            <a:r>
              <a:rPr lang="en-US" dirty="0"/>
              <a:t>daltons</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4175040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(Γλυκοπρωτεΐνες) 2/2</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0000"/>
              </a:lnSpc>
            </a:pPr>
            <a:r>
              <a:rPr lang="el-GR" sz="2200" dirty="0"/>
              <a:t>Στις γλυκοπρωτεΐνες μετέχουν μερικά μόνον από τα απλά σάκχαρα όπως οι εξόζες γλυκόζη, γαλακτόζη, μαννόζη, φρουκτόζη, οι πεντόζες  αραβινόζη και ξυλόζη και τα παράγωγα της γλυκόζης και της γαλακτόζης, η ακετυλγλυκοζαμίνη και η ακετυλγαλακτοζαμίνη, που συνήθως είναι ενωμένα με­ταξύ τους σε αλυσίδα. Γλυκοπρωτεΐνες υπάρχουν στις βλεννώδεις εκκρίσεις, στο συνδετικό ιστό, στις κυτταρικές μεμβράνες ως συστατικά της επιφανείας τους και στο πλάσμα. Στο πλάσμα υπάρχουν αρκετές γλυκοπρωτεΐνες διαφόρων βιολογικών δράσεων, όπως είναι οι </a:t>
            </a:r>
            <a:r>
              <a:rPr lang="el-GR" sz="2200" b="1" dirty="0"/>
              <a:t>αγλουτινίνες</a:t>
            </a:r>
            <a:r>
              <a:rPr lang="el-GR" sz="2200" dirty="0"/>
              <a:t>, το </a:t>
            </a:r>
            <a:r>
              <a:rPr lang="el-GR" sz="2200" b="1" dirty="0"/>
              <a:t>ινωδογόνο</a:t>
            </a:r>
            <a:r>
              <a:rPr lang="el-GR" sz="2200" dirty="0"/>
              <a:t>, η </a:t>
            </a:r>
            <a:r>
              <a:rPr lang="el-GR" sz="2200" b="1" dirty="0"/>
              <a:t>α-γλυκοπρωτεΐνη, α-σφαιρινόνη, πεψίνη</a:t>
            </a:r>
            <a:r>
              <a:rPr lang="el-GR" sz="2200" dirty="0"/>
              <a:t> κ.α.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714156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1/7</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0000"/>
              </a:lnSpc>
            </a:pPr>
            <a:r>
              <a:rPr lang="el-GR" dirty="0"/>
              <a:t>Οι πρωτεΐνες (</a:t>
            </a:r>
            <a:r>
              <a:rPr lang="el-GR" b="1" dirty="0"/>
              <a:t>απολιποπρωτείνες Α, Β, C, E</a:t>
            </a:r>
            <a:r>
              <a:rPr lang="el-GR" dirty="0"/>
              <a:t>) μπορούν να συνδεθούν με λιπίδια του πλάσματος (τριαλκυλγλυκερόλες Τ, χοληστερόλη C, φωσφολιπίδια (πράσινη στιβάδα)  για το σχημα­τισμό υβριδικών μορίων που ονομάζονται λιποπρωτεΐνες, με σκοπό τη μεταφορά των λιπιδίων  με την κυκλοφορία του αίματος (Σχ.31). Οι λιποπρωτεΐνες έχουν μοριακό βάρος από 200.000 μέχρι και δέκα εκατομμύρια </a:t>
            </a:r>
            <a:r>
              <a:rPr lang="en-US" dirty="0"/>
              <a:t>daltons</a:t>
            </a:r>
            <a:r>
              <a:rPr lang="el-GR" dirty="0"/>
              <a:t>, περιέχουν δε από 4% έως και 95% λιπίδια.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3502605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2/7</a:t>
            </a:r>
            <a:endParaRPr lang="el-GR" sz="3000" b="0" dirty="0"/>
          </a:p>
        </p:txBody>
      </p:sp>
      <p:pic>
        <p:nvPicPr>
          <p:cNvPr id="7170" name="Picture 2" descr="Chylomicr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0962" y="1628799"/>
            <a:ext cx="5855374" cy="45626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284249" y="6581001"/>
            <a:ext cx="4852967"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Chylomicron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latin typeface="+mn-lt"/>
                <a:hlinkClick r:id="rId4" tooltip="User:Xvazquez"/>
              </a:rPr>
              <a:t>Xvazquez</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Ορθογώνιο 4"/>
          <p:cNvSpPr/>
          <p:nvPr/>
        </p:nvSpPr>
        <p:spPr>
          <a:xfrm>
            <a:off x="3054477" y="6233176"/>
            <a:ext cx="3312510" cy="369332"/>
          </a:xfrm>
          <a:prstGeom prst="rect">
            <a:avLst/>
          </a:prstGeom>
        </p:spPr>
        <p:txBody>
          <a:bodyPr wrap="none">
            <a:spAutoFit/>
          </a:bodyPr>
          <a:lstStyle/>
          <a:p>
            <a:r>
              <a:rPr lang="el-GR" dirty="0">
                <a:latin typeface="+mn-lt"/>
              </a:rPr>
              <a:t>Δομή </a:t>
            </a:r>
            <a:r>
              <a:rPr lang="el-GR" dirty="0" smtClean="0">
                <a:latin typeface="+mn-lt"/>
              </a:rPr>
              <a:t>λιποπρωτεΐνης </a:t>
            </a:r>
            <a:r>
              <a:rPr lang="el-GR" dirty="0">
                <a:latin typeface="+mn-lt"/>
              </a:rPr>
              <a:t>(χυλομικρό)</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3860229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3/7</a:t>
            </a:r>
            <a:endParaRPr lang="el-GR" sz="3000" b="0" dirty="0"/>
          </a:p>
        </p:txBody>
      </p:sp>
      <p:sp>
        <p:nvSpPr>
          <p:cNvPr id="3" name="Θέση περιεχομένου 2"/>
          <p:cNvSpPr>
            <a:spLocks noGrp="1"/>
          </p:cNvSpPr>
          <p:nvPr>
            <p:ph idx="1"/>
          </p:nvPr>
        </p:nvSpPr>
        <p:spPr>
          <a:xfrm>
            <a:off x="611560" y="1484784"/>
            <a:ext cx="8352928" cy="4752528"/>
          </a:xfrm>
        </p:spPr>
        <p:txBody>
          <a:bodyPr>
            <a:noAutofit/>
          </a:bodyPr>
          <a:lstStyle/>
          <a:p>
            <a:pPr>
              <a:lnSpc>
                <a:spcPct val="110000"/>
              </a:lnSpc>
            </a:pPr>
            <a:r>
              <a:rPr lang="el-GR" sz="2200" dirty="0"/>
              <a:t>Οι λιποπρωτεΐνες του πλάσματος χωρίζονται </a:t>
            </a:r>
            <a:r>
              <a:rPr lang="el-GR" sz="2200" b="1" dirty="0"/>
              <a:t>με βάση τη πυκνότητά</a:t>
            </a:r>
            <a:r>
              <a:rPr lang="el-GR" sz="2200" dirty="0"/>
              <a:t> τους στις εξής κατηγορίες:</a:t>
            </a:r>
          </a:p>
          <a:p>
            <a:pPr marL="514350" indent="-457200">
              <a:lnSpc>
                <a:spcPct val="110000"/>
              </a:lnSpc>
              <a:buFont typeface="+mj-lt"/>
              <a:buAutoNum type="arabicPeriod"/>
            </a:pPr>
            <a:r>
              <a:rPr lang="el-GR" sz="2200" b="1" dirty="0" smtClean="0"/>
              <a:t>Χυλομικρά,</a:t>
            </a:r>
            <a:r>
              <a:rPr lang="en-US" sz="2200" b="1" dirty="0"/>
              <a:t>C</a:t>
            </a:r>
            <a:r>
              <a:rPr lang="el-GR" sz="2200" b="1" dirty="0"/>
              <a:t>Μ. </a:t>
            </a:r>
            <a:r>
              <a:rPr lang="el-GR" sz="2200" dirty="0"/>
              <a:t>Είναι σωματίδια που σχηματίζονται για να μεταφέρουν τα τριγλυκερίδια της δίαιτας, έχουν πυκνότητα μικρότερη από 0.95 δηλα­δή είναι ελαφρότερα από το νερό και φυσιολογικά δεν ευρίσκονται στον ορό του νήστεως εξεταζομένου μετά από 12ωρη </a:t>
            </a:r>
            <a:r>
              <a:rPr lang="el-GR" sz="2200" dirty="0" smtClean="0"/>
              <a:t>νηστεία.</a:t>
            </a:r>
          </a:p>
          <a:p>
            <a:pPr marL="514350" indent="-457200">
              <a:lnSpc>
                <a:spcPct val="110000"/>
              </a:lnSpc>
              <a:buFont typeface="+mj-lt"/>
              <a:buAutoNum type="arabicPeriod"/>
            </a:pPr>
            <a:r>
              <a:rPr lang="el-GR" sz="2200" b="1" dirty="0" smtClean="0"/>
              <a:t>Πολύ </a:t>
            </a:r>
            <a:r>
              <a:rPr lang="el-GR" sz="2200" b="1" dirty="0"/>
              <a:t>χαμηλής πυκνότητας λιποπρωτεΐνες, </a:t>
            </a:r>
            <a:r>
              <a:rPr lang="en-US" sz="2200" b="1" dirty="0"/>
              <a:t>VLDL</a:t>
            </a:r>
            <a:r>
              <a:rPr lang="el-GR" sz="2200" b="1" dirty="0" smtClean="0"/>
              <a:t>.</a:t>
            </a:r>
            <a:endParaRPr lang="el-GR" sz="2200" dirty="0"/>
          </a:p>
          <a:p>
            <a:pPr marL="536575" indent="0">
              <a:lnSpc>
                <a:spcPct val="110000"/>
              </a:lnSpc>
              <a:spcBef>
                <a:spcPts val="0"/>
              </a:spcBef>
              <a:buNone/>
            </a:pPr>
            <a:r>
              <a:rPr lang="el-GR" sz="2200" dirty="0" smtClean="0"/>
              <a:t>Οι λιποπρωτεΐνες </a:t>
            </a:r>
            <a:r>
              <a:rPr lang="el-GR" sz="2200" dirty="0"/>
              <a:t>αυτές είναι πλούσιες σε τριγλυκερίδια ηπατικής κυρίως προέλευσης, είναι πτωχές σε πρωτεΐνες, έχουν πυκνότητα που κυμαίνεται από 0.95 έως και 1.006 και έχουν διάφορα υποκλάσματα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6154806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4/7</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marL="457200" indent="-457200">
              <a:buFont typeface="+mj-lt"/>
              <a:buAutoNum type="arabicPeriod" startAt="3"/>
            </a:pPr>
            <a:r>
              <a:rPr lang="el-GR" sz="2200" b="1" dirty="0"/>
              <a:t>Χαμηλής πυκνότητας λιποπρωτεΐνες, </a:t>
            </a:r>
            <a:r>
              <a:rPr lang="en-US" sz="2200" b="1" dirty="0"/>
              <a:t>LDL</a:t>
            </a:r>
            <a:r>
              <a:rPr lang="el-GR" sz="2200" b="1" dirty="0"/>
              <a:t>. </a:t>
            </a:r>
            <a:r>
              <a:rPr lang="el-GR" sz="2200" dirty="0"/>
              <a:t>Οι χαμηλής πυκνότητας λιποπρωτεΐνες είναι οι πιο διαδεδομένες λιποπρωτεΐνες του πλάσματος, με πυκνότητα από 1.006 έως 1.063, με κύριο λιπιδικό περιεχόμενο τους εστέ­ρες της χοληστερόλης. Οι</a:t>
            </a:r>
            <a:r>
              <a:rPr lang="el-GR" sz="2200" b="1" dirty="0"/>
              <a:t> </a:t>
            </a:r>
            <a:r>
              <a:rPr lang="en-US" sz="2200" dirty="0"/>
              <a:t>LDL</a:t>
            </a:r>
            <a:r>
              <a:rPr lang="el-GR" sz="2200" dirty="0"/>
              <a:t> μαζί με την ελεύθερη χοληστερόλη που περιέχουν, διακινούν το 60-70% της χοληστερόλης του πλάσματος.</a:t>
            </a:r>
          </a:p>
          <a:p>
            <a:pPr marL="457200" indent="-457200">
              <a:buFont typeface="+mj-lt"/>
              <a:buAutoNum type="arabicPeriod" startAt="3"/>
            </a:pPr>
            <a:r>
              <a:rPr lang="el-GR" sz="2200" b="1" dirty="0"/>
              <a:t>Υψηλής πυκνότητας λιποπρωτεΐνες, </a:t>
            </a:r>
            <a:r>
              <a:rPr lang="en-US" sz="2200" b="1" dirty="0"/>
              <a:t>HDL</a:t>
            </a:r>
            <a:r>
              <a:rPr lang="el-GR" sz="2200" b="1" dirty="0"/>
              <a:t>.</a:t>
            </a:r>
            <a:r>
              <a:rPr lang="el-GR" sz="2200" dirty="0"/>
              <a:t> Οι υψηλής πυκνότητας </a:t>
            </a:r>
            <a:r>
              <a:rPr lang="el-GR" sz="2200" dirty="0" smtClean="0"/>
              <a:t>λιποπρωτεΐνες </a:t>
            </a:r>
            <a:r>
              <a:rPr lang="el-GR" sz="2200" dirty="0"/>
              <a:t>έχουν πυκνότητα από 1.063 μέχρι 1.21 και είναι θεμελιώδους σημασίας για την απομάκρυνση της χοληστερόλης από τους ιστούς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621757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5/7</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4000"/>
              </a:lnSpc>
            </a:pPr>
            <a:r>
              <a:rPr lang="el-GR" sz="2200" dirty="0"/>
              <a:t>Οι λιποπρωτεΐνες με βάση το φορτίο τους δηλαδή τα κλάσματα που εμφανίζονται στο ηλεκτροφοριόγραμμά τους, κατατάσσονται και σε </a:t>
            </a:r>
            <a:r>
              <a:rPr lang="el-GR" sz="2200" b="1" dirty="0"/>
              <a:t>α-λιποπρωτεΐνες</a:t>
            </a:r>
            <a:r>
              <a:rPr lang="el-GR" sz="2200" dirty="0"/>
              <a:t>, </a:t>
            </a:r>
            <a:r>
              <a:rPr lang="el-GR" sz="2200" b="1" dirty="0"/>
              <a:t>προ-β-λιποπρωτεΐνες</a:t>
            </a:r>
            <a:r>
              <a:rPr lang="el-GR" sz="2200" dirty="0"/>
              <a:t> και </a:t>
            </a:r>
            <a:r>
              <a:rPr lang="el-GR" sz="2200" b="1" dirty="0"/>
              <a:t>β-λιποπρωτεΐνες</a:t>
            </a:r>
            <a:r>
              <a:rPr lang="el-GR" sz="2200" dirty="0"/>
              <a:t>. Η αντιστοιχία των κλασμάτων αυτών με την παρα­πάνω ονοματολογία</a:t>
            </a:r>
            <a:r>
              <a:rPr lang="el-GR" sz="2200" b="1" dirty="0"/>
              <a:t> </a:t>
            </a:r>
            <a:r>
              <a:rPr lang="el-GR" sz="2200" dirty="0"/>
              <a:t>είναι η εξής: </a:t>
            </a:r>
          </a:p>
          <a:p>
            <a:pPr lvl="1">
              <a:lnSpc>
                <a:spcPct val="114000"/>
              </a:lnSpc>
            </a:pPr>
            <a:r>
              <a:rPr lang="el-GR" sz="2200" dirty="0"/>
              <a:t>οι α-λιποπρωτεΐνες είναι οι </a:t>
            </a:r>
            <a:r>
              <a:rPr lang="el-GR" sz="2200" b="1" dirty="0" smtClean="0"/>
              <a:t>ΗDL,</a:t>
            </a:r>
            <a:endParaRPr lang="el-GR" sz="2200" dirty="0"/>
          </a:p>
          <a:p>
            <a:pPr lvl="1">
              <a:lnSpc>
                <a:spcPct val="114000"/>
              </a:lnSpc>
            </a:pPr>
            <a:r>
              <a:rPr lang="el-GR" sz="2200" dirty="0"/>
              <a:t>οι προ-β-λιποπρωτεΐνες είναι οι </a:t>
            </a:r>
            <a:r>
              <a:rPr lang="en-US" sz="2200" b="1" dirty="0" smtClean="0"/>
              <a:t>VLDL</a:t>
            </a:r>
            <a:r>
              <a:rPr lang="el-GR" sz="2200" b="1" dirty="0" smtClean="0"/>
              <a:t>,</a:t>
            </a:r>
            <a:endParaRPr lang="el-GR" sz="2200" dirty="0"/>
          </a:p>
          <a:p>
            <a:pPr lvl="1">
              <a:lnSpc>
                <a:spcPct val="114000"/>
              </a:lnSpc>
            </a:pPr>
            <a:r>
              <a:rPr lang="el-GR" sz="2200" dirty="0"/>
              <a:t>οι β-λιποπρωτεΐνες είναι οι </a:t>
            </a:r>
            <a:r>
              <a:rPr lang="en-US" sz="2200" b="1" dirty="0"/>
              <a:t>LDL</a:t>
            </a:r>
            <a:r>
              <a:rPr lang="el-GR" sz="2200" dirty="0"/>
              <a:t>.</a:t>
            </a:r>
            <a:r>
              <a:rPr lang="el-GR" sz="2200" i="1" dirty="0"/>
              <a:t> </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36181683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6/7</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pPr>
              <a:lnSpc>
                <a:spcPct val="110000"/>
              </a:lnSpc>
            </a:pPr>
            <a:r>
              <a:rPr lang="el-GR" dirty="0"/>
              <a:t>Τα χυλομικρά, </a:t>
            </a:r>
            <a:r>
              <a:rPr lang="en-US" b="1" dirty="0"/>
              <a:t>C</a:t>
            </a:r>
            <a:r>
              <a:rPr lang="el-GR" b="1" dirty="0"/>
              <a:t>Μ</a:t>
            </a:r>
            <a:r>
              <a:rPr lang="el-GR" i="1" dirty="0"/>
              <a:t>, </a:t>
            </a:r>
            <a:r>
              <a:rPr lang="el-GR" dirty="0"/>
              <a:t>δεν υπάρχουν στο ηλεκτροφοριόγραμμα του φυσιολογικού νήστεως ατόμου.</a:t>
            </a:r>
          </a:p>
          <a:p>
            <a:pPr>
              <a:lnSpc>
                <a:spcPct val="110000"/>
              </a:lnSpc>
            </a:pPr>
            <a:r>
              <a:rPr lang="el-GR" dirty="0"/>
              <a:t>Οι λιποπρωτεΐνες περιέχουν μία ή περισσότερες πολυπεπτιδικές ή πρωτεϊνι­κές αλυσίδες που ονομάζονται </a:t>
            </a:r>
            <a:r>
              <a:rPr lang="el-GR" b="1" dirty="0"/>
              <a:t>απολιποπρωτεΐνες</a:t>
            </a:r>
            <a:r>
              <a:rPr lang="el-GR" dirty="0"/>
              <a:t> ή </a:t>
            </a:r>
            <a:r>
              <a:rPr lang="el-GR" b="1" dirty="0"/>
              <a:t>αποπρωτεΐνες</a:t>
            </a:r>
            <a:r>
              <a:rPr lang="el-GR" dirty="0"/>
              <a:t>. Η παρουσία τους σκοπό έχει να προσφέρει την κινητικότητα στα λιπίδια και την ενεργοποίη­ση ορισμένων ένζυμων για το μεταβολισμό των λιποπρωτεϊνών του πλάσματος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6324707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(Λιποπρωτεΐνες) 7/7</a:t>
            </a:r>
            <a:endParaRPr lang="el-GR" sz="3000" b="0" dirty="0"/>
          </a:p>
        </p:txBody>
      </p:sp>
      <p:sp>
        <p:nvSpPr>
          <p:cNvPr id="3" name="Θέση περιεχομένου 2"/>
          <p:cNvSpPr>
            <a:spLocks noGrp="1"/>
          </p:cNvSpPr>
          <p:nvPr>
            <p:ph idx="1"/>
          </p:nvPr>
        </p:nvSpPr>
        <p:spPr>
          <a:xfrm>
            <a:off x="611560" y="1484784"/>
            <a:ext cx="8280920" cy="5040560"/>
          </a:xfrm>
        </p:spPr>
        <p:txBody>
          <a:bodyPr>
            <a:normAutofit/>
          </a:bodyPr>
          <a:lstStyle/>
          <a:p>
            <a:pPr>
              <a:lnSpc>
                <a:spcPct val="110000"/>
              </a:lnSpc>
            </a:pPr>
            <a:r>
              <a:rPr lang="el-GR" sz="2200" dirty="0"/>
              <a:t>Οι λιποπρωτεΐνες του πλάσματος διακινούν, ανάλογα με την δίαιτα, από 25 έως 125 </a:t>
            </a:r>
            <a:r>
              <a:rPr lang="en-US" sz="2200" dirty="0"/>
              <a:t>gr</a:t>
            </a:r>
            <a:r>
              <a:rPr lang="el-GR" sz="2200" dirty="0"/>
              <a:t> τριγλυκεριδιων ανά 24ωρο, 0.7 έως 1.2 </a:t>
            </a:r>
            <a:r>
              <a:rPr lang="en-US" sz="2200" dirty="0"/>
              <a:t>gr</a:t>
            </a:r>
            <a:r>
              <a:rPr lang="el-GR" sz="2200" dirty="0"/>
              <a:t> χοληστερόλης και ολίγα ελευθέ­ρα λιπαρά οξέα (FFA).</a:t>
            </a:r>
          </a:p>
          <a:p>
            <a:pPr>
              <a:lnSpc>
                <a:spcPct val="110000"/>
              </a:lnSpc>
            </a:pPr>
            <a:r>
              <a:rPr lang="el-GR" sz="2200" dirty="0"/>
              <a:t>Εάν στο αίμα παρατηρηθούν υψηλές τιμές συγκέντρωσης λιπιδίων που αφο­ρούν στα κύρια λιπίδια του πλάσματος τη χοληστερόλη   και τα τριγλυκερίδια, τότε η κατάσταση χαρακτηρίζεται ως </a:t>
            </a:r>
            <a:r>
              <a:rPr lang="el-GR" sz="2200" b="1" dirty="0"/>
              <a:t>υπερλιπιδαιμία</a:t>
            </a:r>
            <a:r>
              <a:rPr lang="el-GR" sz="2200" dirty="0"/>
              <a:t> ενώ όταν παρατηρούνται υψηλές τιμές λιποπρωτεϊνών, η κατάσταση χαρακτηρίζεται ως </a:t>
            </a:r>
            <a:r>
              <a:rPr lang="el-GR" sz="2200" b="1" dirty="0"/>
              <a:t>υπερλιποπρωτεϊναιμία</a:t>
            </a:r>
            <a:r>
              <a:rPr lang="el-GR" sz="2200" dirty="0"/>
              <a:t>. Οι δύο αυτές καταστάσεις συνδυαζόμενες και με άλλους παθολογικούς παράγοντες όπως διαβήτης, υπέρταση, παχυσαρκία και άλλα, συνήθως συνδέο­νται με την πιθανή εμφάνιση στεφανιαίας νόσου</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122765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(Μεταλλοπρωτεΐνες) 1/2</a:t>
            </a:r>
            <a:endParaRPr lang="el-GR" sz="3000" b="0" dirty="0"/>
          </a:p>
        </p:txBody>
      </p:sp>
      <p:sp>
        <p:nvSpPr>
          <p:cNvPr id="3" name="Θέση περιεχομένου 2"/>
          <p:cNvSpPr>
            <a:spLocks noGrp="1"/>
          </p:cNvSpPr>
          <p:nvPr>
            <p:ph idx="1"/>
          </p:nvPr>
        </p:nvSpPr>
        <p:spPr>
          <a:xfrm>
            <a:off x="611560" y="1484784"/>
            <a:ext cx="8280920" cy="5040560"/>
          </a:xfrm>
        </p:spPr>
        <p:txBody>
          <a:bodyPr>
            <a:normAutofit/>
          </a:bodyPr>
          <a:lstStyle/>
          <a:p>
            <a:pPr>
              <a:lnSpc>
                <a:spcPct val="114000"/>
              </a:lnSpc>
            </a:pPr>
            <a:r>
              <a:rPr lang="el-GR" dirty="0"/>
              <a:t>Ορισμένες πρωτεΐνες συνδέονται με μεταλλικά ιόντα σιδήρου, κοβαλτίου, μαγνησίου, ψευδαργύρου, χαλκού και μαγγανίου, ονομάζονται </a:t>
            </a:r>
            <a:r>
              <a:rPr lang="el-GR" b="1" dirty="0"/>
              <a:t>μεταλλοπρωτεΐνες</a:t>
            </a:r>
            <a:r>
              <a:rPr lang="el-GR" b="1" i="1" dirty="0"/>
              <a:t> </a:t>
            </a:r>
            <a:r>
              <a:rPr lang="el-GR" dirty="0"/>
              <a:t>και τα ιόντα αυτά  προσδίδουν καταλυ­τικούς, δομικούς και μεταφορικούς ρόλους στις πρωτεΐνες. Πολλά ένζυμα περιέ­χουν μεταλλικά ιόντα συνδεμένα με την ενζυμική πρωτεΐνη και καλούνται μεταλλοένζυμα ή απαιτούνται αυτά τα ιόντα στο περιβάλλον για την ενζυμική δρα­στικότητα, οπότε καλούνται μεταλλοενεργοποιούμενα ένζυμα.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142414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a:t>6</a:t>
            </a:r>
            <a:r>
              <a:rPr lang="el-GR" sz="3000" b="0" dirty="0" smtClean="0"/>
              <a:t>/10</a:t>
            </a:r>
            <a:endParaRPr lang="el-GR" dirty="0"/>
          </a:p>
        </p:txBody>
      </p:sp>
      <p:sp>
        <p:nvSpPr>
          <p:cNvPr id="3" name="Θέση περιεχομένου 2"/>
          <p:cNvSpPr>
            <a:spLocks noGrp="1"/>
          </p:cNvSpPr>
          <p:nvPr>
            <p:ph idx="1"/>
          </p:nvPr>
        </p:nvSpPr>
        <p:spPr/>
        <p:txBody>
          <a:bodyPr/>
          <a:lstStyle/>
          <a:p>
            <a:pPr>
              <a:lnSpc>
                <a:spcPct val="110000"/>
              </a:lnSpc>
            </a:pPr>
            <a:r>
              <a:rPr lang="el-GR" dirty="0"/>
              <a:t>Η </a:t>
            </a:r>
            <a:r>
              <a:rPr lang="el-GR" b="1" dirty="0"/>
              <a:t>διαλυτότητα</a:t>
            </a:r>
            <a:r>
              <a:rPr lang="el-GR" dirty="0"/>
              <a:t> των πρωτεϊνών εξαρτάται από το είδος της πρωτεΐνης, το δια­λυτικό μέσο, την περιεκτικότητα του σε άλατα και το pΗ του. </a:t>
            </a:r>
            <a:r>
              <a:rPr lang="el-GR" dirty="0" smtClean="0"/>
              <a:t>Στο </a:t>
            </a:r>
            <a:r>
              <a:rPr lang="el-GR" dirty="0"/>
              <a:t>ισοηλεκτρικό σημείο της πρωτεΐνης,  η διαλυτότητα της είναι η ελάχιστη και αρχίζει να αυξάνεται όσο απομακρύνεται από αυτό η οξύτητα ή η αλκαλικότητα του διαλύματος. Η διαλυτό­τητα επηρεάζεται από την παρουσία ουδετέρων αλάτων και με τη χρήση αλάτων όπως το θειικό νάτριο ή το θειικό αμμώνιο, οι πρωτεΐνες μπορούν να καταβυθι­στούν από το διάλυμα. Η τεχνική αυτή λέγεται </a:t>
            </a:r>
            <a:r>
              <a:rPr lang="el-GR" b="1" dirty="0"/>
              <a:t>εξαλάτωση </a:t>
            </a:r>
            <a:r>
              <a:rPr lang="el-GR" dirty="0"/>
              <a:t>των πρωτεϊνών και  βοηθά στο διαχωρισμό τους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352188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(Μεταλλοπρωτεΐνες) 2/2</a:t>
            </a:r>
            <a:endParaRPr lang="el-GR" sz="3000" b="0" dirty="0"/>
          </a:p>
        </p:txBody>
      </p:sp>
      <p:sp>
        <p:nvSpPr>
          <p:cNvPr id="3" name="Θέση περιεχομένου 2"/>
          <p:cNvSpPr>
            <a:spLocks noGrp="1"/>
          </p:cNvSpPr>
          <p:nvPr>
            <p:ph idx="1"/>
          </p:nvPr>
        </p:nvSpPr>
        <p:spPr>
          <a:xfrm>
            <a:off x="611560" y="1484784"/>
            <a:ext cx="8280920" cy="5040560"/>
          </a:xfrm>
        </p:spPr>
        <p:txBody>
          <a:bodyPr>
            <a:normAutofit/>
          </a:bodyPr>
          <a:lstStyle/>
          <a:p>
            <a:pPr>
              <a:lnSpc>
                <a:spcPct val="110000"/>
              </a:lnSpc>
            </a:pPr>
            <a:r>
              <a:rPr lang="el-GR" sz="2200" dirty="0"/>
              <a:t>Ορισμένες πρωτεΐνες συνδέονται με μεταλλι­κά ιόντα για τη διευκόλυνση της μεταφοράς των ιόντων με το αίμα,  στον τόπο μεταβολι­σμού τους. Τέτοιες μεταλλοπρωτεΐνες είναι η </a:t>
            </a:r>
            <a:r>
              <a:rPr lang="el-GR" sz="2200" b="1" dirty="0"/>
              <a:t>τρανσφερρίνη</a:t>
            </a:r>
            <a:r>
              <a:rPr lang="el-GR" sz="2200" dirty="0"/>
              <a:t>, </a:t>
            </a:r>
            <a:r>
              <a:rPr lang="el-GR" sz="2200" dirty="0" smtClean="0"/>
              <a:t>μία </a:t>
            </a:r>
            <a:r>
              <a:rPr lang="el-GR" sz="2200" dirty="0"/>
              <a:t>β-σφαιρίνη που μπορεί να συνδέεται με ιόντα σιδήρου, χαλκού και ψευδαργύρου με κύριο ρόλο τη μεταφορά του σιδήρου και η </a:t>
            </a:r>
            <a:r>
              <a:rPr lang="el-GR" sz="2200" b="1" dirty="0"/>
              <a:t>σερουλοπλασμίνη</a:t>
            </a:r>
            <a:r>
              <a:rPr lang="el-GR" sz="2200" dirty="0"/>
              <a:t> που πρακτικά μεταφέρει όλο τον χαλκό του ορού.</a:t>
            </a:r>
          </a:p>
        </p:txBody>
      </p:sp>
      <p:pic>
        <p:nvPicPr>
          <p:cNvPr id="8194" name="Picture 2" descr="Protein TF PDB 1a8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3293" y="3861048"/>
            <a:ext cx="3800525" cy="29298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3806852" y="6581000"/>
            <a:ext cx="429340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Protein TF PDB </a:t>
            </a:r>
            <a:r>
              <a:rPr lang="en-US" sz="1200" dirty="0" smtClean="0">
                <a:latin typeface="+mn-lt"/>
                <a:hlinkClick r:id="rId3"/>
              </a:rPr>
              <a:t>1a8e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PDBbot"/>
              </a:rPr>
              <a:t>PDBbot</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Ορθογώνιο 4"/>
          <p:cNvSpPr/>
          <p:nvPr/>
        </p:nvSpPr>
        <p:spPr>
          <a:xfrm>
            <a:off x="1625384" y="5141321"/>
            <a:ext cx="2427909" cy="369332"/>
          </a:xfrm>
          <a:prstGeom prst="rect">
            <a:avLst/>
          </a:prstGeom>
        </p:spPr>
        <p:txBody>
          <a:bodyPr wrap="none">
            <a:spAutoFit/>
          </a:bodyPr>
          <a:lstStyle/>
          <a:p>
            <a:r>
              <a:rPr lang="en-US" dirty="0">
                <a:latin typeface="+mn-lt"/>
              </a:rPr>
              <a:t>3-D </a:t>
            </a:r>
            <a:r>
              <a:rPr lang="el-GR" dirty="0">
                <a:latin typeface="+mn-lt"/>
              </a:rPr>
              <a:t>δομή τρανφερρίνης</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1808908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Συνευγμένες </a:t>
            </a:r>
            <a:r>
              <a:rPr lang="el-GR" dirty="0" smtClean="0"/>
              <a:t>πρωτεΐνες</a:t>
            </a:r>
            <a:r>
              <a:rPr lang="el-GR" dirty="0"/>
              <a:t/>
            </a:r>
            <a:br>
              <a:rPr lang="el-GR" dirty="0"/>
            </a:br>
            <a:r>
              <a:rPr lang="el-GR" sz="3000" b="0" dirty="0" smtClean="0"/>
              <a:t>(Φωσφοπρωτεΐνες)</a:t>
            </a:r>
            <a:endParaRPr lang="el-GR" sz="3000" b="0" dirty="0"/>
          </a:p>
        </p:txBody>
      </p:sp>
      <p:sp>
        <p:nvSpPr>
          <p:cNvPr id="3" name="Θέση περιεχομένου 2"/>
          <p:cNvSpPr>
            <a:spLocks noGrp="1"/>
          </p:cNvSpPr>
          <p:nvPr>
            <p:ph idx="1"/>
          </p:nvPr>
        </p:nvSpPr>
        <p:spPr>
          <a:xfrm>
            <a:off x="611560" y="1484784"/>
            <a:ext cx="8280920" cy="5040560"/>
          </a:xfrm>
        </p:spPr>
        <p:txBody>
          <a:bodyPr>
            <a:normAutofit/>
          </a:bodyPr>
          <a:lstStyle/>
          <a:p>
            <a:pPr>
              <a:lnSpc>
                <a:spcPct val="130000"/>
              </a:lnSpc>
            </a:pPr>
            <a:r>
              <a:rPr lang="el-GR" dirty="0"/>
              <a:t>Οι </a:t>
            </a:r>
            <a:r>
              <a:rPr lang="el-GR" b="1" dirty="0"/>
              <a:t>φωσφοπρωτεΐνες</a:t>
            </a:r>
            <a:r>
              <a:rPr lang="el-GR" dirty="0"/>
              <a:t> προέρχονται από τα πρωτεϊνικά εκείνα μόρια στα οποία τα αμινοξέα σερίνη ή θρεονίνη έχουν εστεροποιημένο το -ΟΗ τους με φωσφορικό οξύ. Οι </a:t>
            </a:r>
            <a:r>
              <a:rPr lang="el-GR" dirty="0" smtClean="0"/>
              <a:t>κυριότερες </a:t>
            </a:r>
            <a:r>
              <a:rPr lang="el-GR" dirty="0"/>
              <a:t>πρωτεΐνες αυτού του είδους είναι η </a:t>
            </a:r>
            <a:r>
              <a:rPr lang="el-GR" b="1" dirty="0"/>
              <a:t>καζεΐνη</a:t>
            </a:r>
            <a:r>
              <a:rPr lang="el-GR" dirty="0"/>
              <a:t> του γάλακτος και η </a:t>
            </a:r>
            <a:r>
              <a:rPr lang="el-GR" b="1" dirty="0"/>
              <a:t>βιτελλίνη</a:t>
            </a:r>
            <a:r>
              <a:rPr lang="el-GR" dirty="0"/>
              <a:t> του κρόκου του αυγού</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6693886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Ενδεικτικές διαταραχές </a:t>
            </a:r>
            <a:r>
              <a:rPr lang="el-GR" dirty="0" smtClean="0"/>
              <a:t>πρωτεϊνών πλάσματος </a:t>
            </a:r>
            <a:r>
              <a:rPr lang="el-GR" sz="3000" b="0" dirty="0" smtClean="0"/>
              <a:t>1/2</a:t>
            </a:r>
            <a:endParaRPr lang="el-GR" sz="3000" b="0" dirty="0"/>
          </a:p>
        </p:txBody>
      </p:sp>
      <p:sp>
        <p:nvSpPr>
          <p:cNvPr id="3" name="Θέση περιεχομένου 2"/>
          <p:cNvSpPr>
            <a:spLocks noGrp="1"/>
          </p:cNvSpPr>
          <p:nvPr>
            <p:ph idx="1"/>
          </p:nvPr>
        </p:nvSpPr>
        <p:spPr>
          <a:xfrm>
            <a:off x="611560" y="1484784"/>
            <a:ext cx="8208912" cy="4752528"/>
          </a:xfrm>
        </p:spPr>
        <p:txBody>
          <a:bodyPr/>
          <a:lstStyle/>
          <a:p>
            <a:r>
              <a:rPr lang="el-GR" b="1" dirty="0"/>
              <a:t>Ολικές Πρωτεΐνες: </a:t>
            </a:r>
            <a:r>
              <a:rPr lang="el-GR" dirty="0"/>
              <a:t>Αύξησή τους συνιστά αύξηση του κλάσματος των σφαιρινών και πιθανά σημαίνει τη παρουσία </a:t>
            </a:r>
            <a:r>
              <a:rPr lang="el-GR" dirty="0" smtClean="0"/>
              <a:t>παραπρωτεΐνης</a:t>
            </a:r>
            <a:r>
              <a:rPr lang="el-GR" dirty="0"/>
              <a:t>. Η μείωσή τους οφείλεται συνήθως σε υποαλβουμιναιμία.</a:t>
            </a:r>
          </a:p>
          <a:p>
            <a:r>
              <a:rPr lang="el-GR" b="1" dirty="0"/>
              <a:t>Αλβουμίνη: </a:t>
            </a:r>
            <a:r>
              <a:rPr lang="el-GR" dirty="0"/>
              <a:t>Η χαμηλή συγκέντρωσή της οδηγεί σε οίδημα. </a:t>
            </a:r>
          </a:p>
          <a:p>
            <a:r>
              <a:rPr lang="el-GR" b="1" dirty="0"/>
              <a:t>Τροπονίνη</a:t>
            </a:r>
            <a:r>
              <a:rPr lang="el-GR" dirty="0"/>
              <a:t>. Συνιστά σύμπλοκο 3 </a:t>
            </a:r>
            <a:r>
              <a:rPr lang="el-GR" dirty="0" smtClean="0"/>
              <a:t>πρωτεϊνών, </a:t>
            </a:r>
            <a:r>
              <a:rPr lang="el-GR" dirty="0"/>
              <a:t>που εμπλέκονται στη </a:t>
            </a:r>
            <a:r>
              <a:rPr lang="el-GR" dirty="0" smtClean="0"/>
              <a:t>μυϊκή </a:t>
            </a:r>
            <a:r>
              <a:rPr lang="el-GR" dirty="0"/>
              <a:t>σύσπαση του καρδιακού μυός και των σκελετικών μυών (εκτός των λείων). Τα επίπεδα τροπονίνης αυξάνονται 2-6 ώρες μετά από την εκδήλωση εμφράγματος του μυοκαρδίου </a:t>
            </a:r>
            <a:r>
              <a:rPr lang="el-GR" dirty="0" smtClean="0"/>
              <a:t>και </a:t>
            </a:r>
            <a:r>
              <a:rPr lang="el-GR" dirty="0"/>
              <a:t>παραμένουν υψηλά για 4-10 ημέρες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27931203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Ενδεικτικές διαταραχές </a:t>
            </a:r>
            <a:r>
              <a:rPr lang="el-GR" dirty="0" smtClean="0"/>
              <a:t>πρωτεϊνών πλάσματος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pPr>
              <a:lnSpc>
                <a:spcPct val="130000"/>
              </a:lnSpc>
            </a:pPr>
            <a:r>
              <a:rPr lang="el-GR" b="1" dirty="0"/>
              <a:t>Ανοσοσφαιρίνες.</a:t>
            </a:r>
            <a:r>
              <a:rPr lang="el-GR" dirty="0"/>
              <a:t> Ανοσοσφαιρίνη Α (</a:t>
            </a:r>
            <a:r>
              <a:rPr lang="en-US" b="1" dirty="0"/>
              <a:t>IgA</a:t>
            </a:r>
            <a:r>
              <a:rPr lang="el-GR" dirty="0"/>
              <a:t>). Προστατεύουν τους βλεννογόνους από βακτήρια και ιούς. Συνιστούν το 10-15% των κυκλοφορούντων στο σώμα ανοσοσφαιρινών.</a:t>
            </a:r>
          </a:p>
          <a:p>
            <a:pPr>
              <a:lnSpc>
                <a:spcPct val="130000"/>
              </a:lnSpc>
            </a:pPr>
            <a:r>
              <a:rPr lang="el-GR" dirty="0"/>
              <a:t>Ανάλογη δράση έχουν οι </a:t>
            </a:r>
            <a:r>
              <a:rPr lang="en-US" b="1" dirty="0"/>
              <a:t>IgG</a:t>
            </a:r>
            <a:r>
              <a:rPr lang="el-GR" dirty="0"/>
              <a:t> (75-80%) και  </a:t>
            </a:r>
            <a:r>
              <a:rPr lang="en-US" b="1" dirty="0"/>
              <a:t>IgM</a:t>
            </a:r>
            <a:r>
              <a:rPr lang="el-GR" dirty="0"/>
              <a:t> (5-10%), η συγκέντρωση των οποίων αυξάνει με την εισβολή βακτηρίων και ιών.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429349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4</a:t>
            </a:r>
            <a:r>
              <a:rPr lang="en-US" sz="2000" dirty="0" smtClean="0"/>
              <a:t>:</a:t>
            </a:r>
            <a:r>
              <a:rPr lang="el-GR" sz="2000" dirty="0" smtClean="0"/>
              <a:t> Βιοχημεία πρωτεϊνών».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7860337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8982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a:t>7</a:t>
            </a:r>
            <a:r>
              <a:rPr lang="el-GR" sz="3000" b="0" dirty="0" smtClean="0"/>
              <a:t>/10</a:t>
            </a:r>
            <a:endParaRPr lang="el-GR" dirty="0"/>
          </a:p>
        </p:txBody>
      </p:sp>
      <p:sp>
        <p:nvSpPr>
          <p:cNvPr id="3" name="Θέση περιεχομένου 2"/>
          <p:cNvSpPr>
            <a:spLocks noGrp="1"/>
          </p:cNvSpPr>
          <p:nvPr>
            <p:ph idx="1"/>
          </p:nvPr>
        </p:nvSpPr>
        <p:spPr/>
        <p:txBody>
          <a:bodyPr/>
          <a:lstStyle/>
          <a:p>
            <a:pPr>
              <a:lnSpc>
                <a:spcPct val="114000"/>
              </a:lnSpc>
            </a:pPr>
            <a:r>
              <a:rPr lang="el-GR" dirty="0"/>
              <a:t>Οι πρωτεΐνες σε όξινο περιβάλλον συμπεριφέρονται ως κατιόντα, έτσι μπορούν να σχηματίσουν άλατα. Π.χ. με </a:t>
            </a:r>
            <a:r>
              <a:rPr lang="el-GR" b="1" dirty="0"/>
              <a:t>τριχλωροξικό οξύ</a:t>
            </a:r>
            <a:r>
              <a:rPr lang="el-GR" dirty="0"/>
              <a:t> (χρησιμοποιείται για τη καταβύθιση πρωτεϊνών σε βιολογικά υγρά). Στο ανιόν του τριχλωροξικού οξέος ( </a:t>
            </a:r>
            <a:r>
              <a:rPr lang="en-US" dirty="0"/>
              <a:t>CCl</a:t>
            </a:r>
            <a:r>
              <a:rPr lang="el-GR" baseline="-25000" dirty="0"/>
              <a:t>3</a:t>
            </a:r>
            <a:r>
              <a:rPr lang="en-US" dirty="0"/>
              <a:t>COO</a:t>
            </a:r>
            <a:r>
              <a:rPr lang="el-GR" baseline="30000" dirty="0"/>
              <a:t>–</a:t>
            </a:r>
            <a:r>
              <a:rPr lang="el-GR" dirty="0"/>
              <a:t>) η πρωτεΐνη ως θετικά φορτισμένη σχηματίζει το αντίστοιχο άλας (</a:t>
            </a:r>
            <a:r>
              <a:rPr lang="en-US" b="1" dirty="0"/>
              <a:t>pealing</a:t>
            </a:r>
            <a:r>
              <a:rPr lang="el-GR" dirty="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270098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a:t>8</a:t>
            </a:r>
            <a:r>
              <a:rPr lang="el-GR" sz="3000" b="0" dirty="0" smtClean="0"/>
              <a:t>/10</a:t>
            </a:r>
            <a:endParaRPr lang="el-GR" dirty="0"/>
          </a:p>
        </p:txBody>
      </p:sp>
      <p:sp>
        <p:nvSpPr>
          <p:cNvPr id="3" name="Θέση περιεχομένου 2"/>
          <p:cNvSpPr>
            <a:spLocks noGrp="1"/>
          </p:cNvSpPr>
          <p:nvPr>
            <p:ph idx="1"/>
          </p:nvPr>
        </p:nvSpPr>
        <p:spPr/>
        <p:txBody>
          <a:bodyPr>
            <a:normAutofit/>
          </a:bodyPr>
          <a:lstStyle/>
          <a:p>
            <a:pPr>
              <a:lnSpc>
                <a:spcPct val="120000"/>
              </a:lnSpc>
            </a:pPr>
            <a:r>
              <a:rPr lang="el-GR" sz="2200" dirty="0"/>
              <a:t>Επειδή το μέγεθος των πρωτεϊνικών μορίων είναι μεγάλο, η διέλευσή τους δεν είναι ελεύθερη μέσα από ημιπερατές μεμβράνες, όπως είναι σχεδόν το σύνολο των βιολογικών μεμβρανών που επιτρέπουν την ελεύθερη διέλευση μικρών μο­ρίων όπως είναι το νερό, τα ιόντα και μερικές άλλες ενώσεις. </a:t>
            </a:r>
            <a:r>
              <a:rPr lang="el-GR" sz="2200" dirty="0" smtClean="0"/>
              <a:t>Όταν ένα πρωτεϊνικό </a:t>
            </a:r>
            <a:r>
              <a:rPr lang="el-GR" sz="2200" dirty="0"/>
              <a:t>διάλυμα διαχωρίζεται από καθαρό νερό με μία τέτοια μεμβράνη, επειδή η </a:t>
            </a:r>
            <a:r>
              <a:rPr lang="el-GR" sz="2200" dirty="0" smtClean="0"/>
              <a:t>συγκέντρωση </a:t>
            </a:r>
            <a:r>
              <a:rPr lang="el-GR" sz="2200" dirty="0"/>
              <a:t>του νερού είναι διαφορετική στις δυο πλευρές της μεμβράνης, τα </a:t>
            </a:r>
            <a:r>
              <a:rPr lang="el-GR" sz="2200" dirty="0" smtClean="0"/>
              <a:t>μόρια </a:t>
            </a:r>
            <a:r>
              <a:rPr lang="el-GR" sz="2200" dirty="0"/>
              <a:t>του νερού θα κινηθούν προς την κατεύθυνση εξίσωσης των συγκεντρώσεων του. Η τάση που πρέπει να εφαρμοστεί στο διάλυμα ώστε να </a:t>
            </a:r>
            <a:r>
              <a:rPr lang="el-GR" sz="2200" dirty="0" smtClean="0"/>
              <a:t>σταματήσει </a:t>
            </a:r>
            <a:r>
              <a:rPr lang="el-GR" sz="2200" dirty="0"/>
              <a:t>αυτή η μετακίνηση, είναι η </a:t>
            </a:r>
            <a:r>
              <a:rPr lang="el-GR" sz="2200" b="1" dirty="0"/>
              <a:t>ωσμωτική πίεση.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03891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3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445</TotalTime>
  <Words>5780</Words>
  <Application>Microsoft Office PowerPoint</Application>
  <PresentationFormat>Προβολή στην οθόνη (4:3)</PresentationFormat>
  <Paragraphs>398</Paragraphs>
  <Slides>80</Slides>
  <Notes>13</Notes>
  <HiddenSlides>0</HiddenSlides>
  <MMClips>0</MMClips>
  <ScaleCrop>false</ScaleCrop>
  <HeadingPairs>
    <vt:vector size="4" baseType="variant">
      <vt:variant>
        <vt:lpstr>Θέμα</vt:lpstr>
      </vt:variant>
      <vt:variant>
        <vt:i4>4</vt:i4>
      </vt:variant>
      <vt:variant>
        <vt:lpstr>Τίτλοι διαφανειών</vt:lpstr>
      </vt:variant>
      <vt:variant>
        <vt:i4>80</vt:i4>
      </vt:variant>
    </vt:vector>
  </HeadingPairs>
  <TitlesOfParts>
    <vt:vector size="84" baseType="lpstr">
      <vt:lpstr>OC_template</vt:lpstr>
      <vt:lpstr>2_OC_template_updated</vt:lpstr>
      <vt:lpstr>1_OC_template_updated</vt:lpstr>
      <vt:lpstr>OC_template_updated</vt:lpstr>
      <vt:lpstr>Βιοχημεία (Θ)</vt:lpstr>
      <vt:lpstr>Γενικά 1/10 </vt:lpstr>
      <vt:lpstr>Γενικά 2/10 </vt:lpstr>
      <vt:lpstr>Γενικά 3/10 </vt:lpstr>
      <vt:lpstr>Γενικά 4/10 </vt:lpstr>
      <vt:lpstr>Γενικά 5/10</vt:lpstr>
      <vt:lpstr>Γενικά 6/10</vt:lpstr>
      <vt:lpstr>Γενικά 7/10</vt:lpstr>
      <vt:lpstr>Γενικά 8/10</vt:lpstr>
      <vt:lpstr>Γενικά 9/10</vt:lpstr>
      <vt:lpstr>Γενικά 10/10</vt:lpstr>
      <vt:lpstr>Πρωτεϊνικές δομές 1/3</vt:lpstr>
      <vt:lpstr>Πρωτεϊνικές δομές 2/3</vt:lpstr>
      <vt:lpstr>Πρωτεϊνικές δομές 2/3</vt:lpstr>
      <vt:lpstr>Πρωτεϊνικές δομές 3/3</vt:lpstr>
      <vt:lpstr>Πρωτοταγής δομή (Ala1, Ser2, .... Leu130, Tyr131, Lys132)</vt:lpstr>
      <vt:lpstr>Δευτεροταγής δομή (α-έλικα, β-δομή) 1/3</vt:lpstr>
      <vt:lpstr>Δευτεροταγής δομή (α-έλικα, β-δομή) 2/3</vt:lpstr>
      <vt:lpstr>Δευτεροταγής δομή (α-έλικα, β-δομή) 3/3</vt:lpstr>
      <vt:lpstr>Τριτοταγής δομή 1/3</vt:lpstr>
      <vt:lpstr>Τριτοταγής δομή 2/3</vt:lpstr>
      <vt:lpstr>Τριτοταγής δομή 3/3</vt:lpstr>
      <vt:lpstr>Τεταρτοταγής δομή 1/3</vt:lpstr>
      <vt:lpstr>Τεταρτοταγής δομή 2/3</vt:lpstr>
      <vt:lpstr>Τεταρτοταγής δομή 3/3</vt:lpstr>
      <vt:lpstr>Πεμπτοταγής δομή</vt:lpstr>
      <vt:lpstr>Διαταραχές πρωτεϊνικών δομών 1/6</vt:lpstr>
      <vt:lpstr>Διαταραχές πρωτεϊνικών δομών 2/6</vt:lpstr>
      <vt:lpstr>Διαταραχές πρωτεϊνικών δομών 3/6</vt:lpstr>
      <vt:lpstr>Διαταραχές πρωτεϊνικών δομών 4/6</vt:lpstr>
      <vt:lpstr>Διαταραχές πρωτεϊνικών δομών 5/6</vt:lpstr>
      <vt:lpstr>Διαταραχές πρωτεϊνικών δομών 6/6</vt:lpstr>
      <vt:lpstr>Κατάταξη πρωτεϊνών (Δομική)</vt:lpstr>
      <vt:lpstr>Κατάταξη πρωτεϊνών (Χημική) 1/5</vt:lpstr>
      <vt:lpstr>Κατάταξη πρωτεϊνών (Χημική) 2/5</vt:lpstr>
      <vt:lpstr>Κατάταξη πρωτεϊνών (Χημική) 3/5</vt:lpstr>
      <vt:lpstr>Κατάταξη πρωτεϊνών (Χημική) 4/5</vt:lpstr>
      <vt:lpstr>Κατάταξη πρωτεϊνών (Χημική) 5/5</vt:lpstr>
      <vt:lpstr>Κατάταξη πρωτεϊνών (Λειτουργική) 1/3</vt:lpstr>
      <vt:lpstr>Κατάταξη πρωτεϊνών (Λειτουργική) 2/3</vt:lpstr>
      <vt:lpstr>Κατάταξη πρωτεϊνών (Λειτουργική) 3/3</vt:lpstr>
      <vt:lpstr>Σφαιρικές πρωτεΐνες – Αλβουμίνη 1/5</vt:lpstr>
      <vt:lpstr>Σφαιρικές πρωτεΐνες – Αλβουμίνη 2/5</vt:lpstr>
      <vt:lpstr>Σφαιρικές πρωτεΐνες – Αλβουμίνη 3/5</vt:lpstr>
      <vt:lpstr>Σφαιρικές πρωτεΐνες – Αλβουμίνη 4/5</vt:lpstr>
      <vt:lpstr>Σφαιρικές πρωτεΐνες – Αλβουμίνη 5/5</vt:lpstr>
      <vt:lpstr>Σφαιρικές πρωτεΐνες – Σφαιρίνες 1/2</vt:lpstr>
      <vt:lpstr>Σφαιρικές πρωτεΐνες – Σφαιρίνες 2/2</vt:lpstr>
      <vt:lpstr>Σφαιρικές πρωτεΐνες – Ιστόνες 1/2</vt:lpstr>
      <vt:lpstr>Σφαιρικές πρωτεΐνες – Ιστόνες 2/2</vt:lpstr>
      <vt:lpstr>Σφαιρικές πρωτεΐνες – Πρωταμίνες</vt:lpstr>
      <vt:lpstr>Ινώδεις πρωτεΐνες 1/2</vt:lpstr>
      <vt:lpstr>Ινώδεις πρωτεΐνες 2/2</vt:lpstr>
      <vt:lpstr>Κολλαγόνα 1/2</vt:lpstr>
      <vt:lpstr>Κολλαγόνα 2/2</vt:lpstr>
      <vt:lpstr>Ελαστίνες</vt:lpstr>
      <vt:lpstr>Κερατίνες </vt:lpstr>
      <vt:lpstr>Συνευγμένες πρωτεΐνες (Νουκλεοπρωτείνες)</vt:lpstr>
      <vt:lpstr>Συνευγμένες πρωτεΐνες (Βλεννοπρωτεΐνες)</vt:lpstr>
      <vt:lpstr>Συνευγμένες πρωτεΐνες (Γλυκοπρωτεΐνες) 1/2</vt:lpstr>
      <vt:lpstr>Συνευγμένες πρωτεΐνες (Γλυκοπρωτεΐνες) 2/2</vt:lpstr>
      <vt:lpstr>Συνευγμένες πρωτεΐνες (Λιποπρωτεΐνες) 1/7</vt:lpstr>
      <vt:lpstr>Συνευγμένες πρωτεΐνες (Λιποπρωτεΐνες) 2/7</vt:lpstr>
      <vt:lpstr>Συνευγμένες πρωτεΐνες (Λιποπρωτεΐνες) 3/7</vt:lpstr>
      <vt:lpstr>Συνευγμένες πρωτεΐνες (Λιποπρωτεΐνες) 4/7</vt:lpstr>
      <vt:lpstr>Συνευγμένες πρωτεΐνες (Λιποπρωτεΐνες) 5/7</vt:lpstr>
      <vt:lpstr>Συνευγμένες πρωτεΐνες (Λιποπρωτεΐνες) 6/7</vt:lpstr>
      <vt:lpstr>Συνευγμένες πρωτεΐνες (Λιποπρωτεΐνες) 7/7</vt:lpstr>
      <vt:lpstr>Συνευγμένες πρωτεΐνες (Μεταλλοπρωτεΐνες) 1/2</vt:lpstr>
      <vt:lpstr>Συνευγμένες πρωτεΐνες (Μεταλλοπρωτεΐνες) 2/2</vt:lpstr>
      <vt:lpstr>Συνευγμένες πρωτεΐνες (Φωσφοπρωτεΐνες)</vt:lpstr>
      <vt:lpstr>Ενδεικτικές διαταραχές πρωτεϊνών πλάσματος 1/2</vt:lpstr>
      <vt:lpstr>Ενδεικτικές διαταραχές πρωτεϊνών πλάσματος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55</cp:revision>
  <dcterms:created xsi:type="dcterms:W3CDTF">2014-06-13T09:20:20Z</dcterms:created>
  <dcterms:modified xsi:type="dcterms:W3CDTF">2015-03-13T14:03:12Z</dcterms:modified>
</cp:coreProperties>
</file>