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6"/>
  </p:notesMasterIdLst>
  <p:handoutMasterIdLst>
    <p:handoutMasterId r:id="rId27"/>
  </p:handoutMasterIdLst>
  <p:sldIdLst>
    <p:sldId id="297"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Lst>
  <p:sldSz cx="9144000" cy="6858000" type="screen4x3"/>
  <p:notesSz cx="7104063" cy="10234613"/>
  <p:custDataLst>
    <p:tags r:id="rId2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3/7/2015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3/7/2015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16</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a:t>
            </a:fld>
            <a:endParaRPr lang="el-GR" dirty="0"/>
          </a:p>
        </p:txBody>
      </p:sp>
    </p:spTree>
    <p:extLst>
      <p:ext uri="{BB962C8B-B14F-4D97-AF65-F5344CB8AC3E}">
        <p14:creationId xmlns:p14="http://schemas.microsoft.com/office/powerpoint/2010/main" val="4259430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a:t>
            </a:fld>
            <a:endParaRPr lang="el-GR" dirty="0"/>
          </a:p>
        </p:txBody>
      </p:sp>
    </p:spTree>
    <p:extLst>
      <p:ext uri="{BB962C8B-B14F-4D97-AF65-F5344CB8AC3E}">
        <p14:creationId xmlns:p14="http://schemas.microsoft.com/office/powerpoint/2010/main" val="584256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a:t>
            </a:fld>
            <a:endParaRPr lang="el-GR" dirty="0"/>
          </a:p>
        </p:txBody>
      </p:sp>
    </p:spTree>
    <p:extLst>
      <p:ext uri="{BB962C8B-B14F-4D97-AF65-F5344CB8AC3E}">
        <p14:creationId xmlns:p14="http://schemas.microsoft.com/office/powerpoint/2010/main" val="1309889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a:t>
            </a:fld>
            <a:endParaRPr lang="el-GR" dirty="0"/>
          </a:p>
        </p:txBody>
      </p:sp>
    </p:spTree>
    <p:extLst>
      <p:ext uri="{BB962C8B-B14F-4D97-AF65-F5344CB8AC3E}">
        <p14:creationId xmlns:p14="http://schemas.microsoft.com/office/powerpoint/2010/main" val="1943827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8</a:t>
            </a:fld>
            <a:endParaRPr lang="el-GR" dirty="0"/>
          </a:p>
        </p:txBody>
      </p:sp>
    </p:spTree>
    <p:extLst>
      <p:ext uri="{BB962C8B-B14F-4D97-AF65-F5344CB8AC3E}">
        <p14:creationId xmlns:p14="http://schemas.microsoft.com/office/powerpoint/2010/main" val="179204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11</a:t>
            </a:fld>
            <a:endParaRPr lang="el-GR" dirty="0"/>
          </a:p>
        </p:txBody>
      </p:sp>
    </p:spTree>
    <p:extLst>
      <p:ext uri="{BB962C8B-B14F-4D97-AF65-F5344CB8AC3E}">
        <p14:creationId xmlns:p14="http://schemas.microsoft.com/office/powerpoint/2010/main" val="2419532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14</a:t>
            </a:fld>
            <a:endParaRPr lang="el-GR" dirty="0"/>
          </a:p>
        </p:txBody>
      </p:sp>
    </p:spTree>
    <p:extLst>
      <p:ext uri="{BB962C8B-B14F-4D97-AF65-F5344CB8AC3E}">
        <p14:creationId xmlns:p14="http://schemas.microsoft.com/office/powerpoint/2010/main" val="1638397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15</a:t>
            </a:fld>
            <a:endParaRPr lang="el-GR" dirty="0"/>
          </a:p>
        </p:txBody>
      </p:sp>
    </p:spTree>
    <p:extLst>
      <p:ext uri="{BB962C8B-B14F-4D97-AF65-F5344CB8AC3E}">
        <p14:creationId xmlns:p14="http://schemas.microsoft.com/office/powerpoint/2010/main" val="3724789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385805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901111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497944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5004642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489178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873263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975697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886494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54718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739289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840880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frank.itlab.us/photo_essays/wrapper.php?feb_24_2010_calatrava.html"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creativecommons.org/licenses/by-nc-sa/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flickr.com/photos/divine_harvester/372885942/"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creativecommons.org/licenses/by-nc-sa/2.0/deed.e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creativecommons.org/licenses/by-sa/2.0/deed.en" TargetMode="External"/><Relationship Id="rId4" Type="http://schemas.openxmlformats.org/officeDocument/2006/relationships/hyperlink" Target="http://www.flickr.com/photos/lumaxart/2626682758/"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creativecommons.org/licenses/by-nd/2.0/deed.en" TargetMode="External"/><Relationship Id="rId5" Type="http://schemas.openxmlformats.org/officeDocument/2006/relationships/hyperlink" Target="http://www.flickr.com/photos/epublicist/" TargetMode="External"/><Relationship Id="rId4" Type="http://schemas.openxmlformats.org/officeDocument/2006/relationships/hyperlink" Target="http://www.flickr.com/photos/epublicist/871812361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koyventologia.blogspot.gr/"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koyventologia.blogspot.gr/"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ommons.wikimedia.org/w/index.php?title=User:Schasteen&amp;action=edit&amp;redlink=1" TargetMode="External"/><Relationship Id="rId4" Type="http://schemas.openxmlformats.org/officeDocument/2006/relationships/hyperlink" Target="https://commons.wikimedia.org/wiki/File:Two-people-talking-logo.jp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fontScale="90000"/>
          </a:bodyPr>
          <a:lstStyle/>
          <a:p>
            <a:pPr lvl="1" algn="ctr"/>
            <a:r>
              <a:rPr kumimoji="0" lang="el-GR" sz="3200" b="1" i="0" u="none" strike="noStrike" kern="0" cap="none" spc="0" normalizeH="0" baseline="0" noProof="0" dirty="0" smtClean="0">
                <a:ln>
                  <a:noFill/>
                </a:ln>
                <a:solidFill>
                  <a:prstClr val="black"/>
                </a:solidFill>
                <a:effectLst/>
                <a:uLnTx/>
                <a:uFillTx/>
              </a:rPr>
              <a:t>Επιχειρηματικότητα και Συστήματα Επικοινωνίας Τουριστικών Επιχειρήσεων </a:t>
            </a:r>
            <a:endParaRPr lang="el-GR" sz="4400" b="1" dirty="0" smtClean="0">
              <a:solidFill>
                <a:schemeClr val="tx1"/>
              </a:solidFill>
              <a:latin typeface="+mn-lt"/>
            </a:endParaRPr>
          </a:p>
        </p:txBody>
      </p:sp>
      <p:sp>
        <p:nvSpPr>
          <p:cNvPr id="3" name="Υπότιτλος 2"/>
          <p:cNvSpPr>
            <a:spLocks noGrp="1"/>
          </p:cNvSpPr>
          <p:nvPr>
            <p:ph type="subTitle" idx="1"/>
          </p:nvPr>
        </p:nvSpPr>
        <p:spPr>
          <a:xfrm>
            <a:off x="1367345" y="2996952"/>
            <a:ext cx="6400800" cy="1752600"/>
          </a:xfrm>
        </p:spPr>
        <p:txBody>
          <a:bodyPr>
            <a:noAutofit/>
          </a:bodyPr>
          <a:lstStyle/>
          <a:p>
            <a:pPr>
              <a:spcBef>
                <a:spcPts val="0"/>
              </a:spcBef>
            </a:pPr>
            <a:r>
              <a:rPr lang="el-GR" sz="2800" b="1" dirty="0"/>
              <a:t>Ενότητα </a:t>
            </a:r>
            <a:r>
              <a:rPr lang="en-US" sz="2800" b="1" dirty="0" smtClean="0"/>
              <a:t>2</a:t>
            </a:r>
            <a:r>
              <a:rPr lang="el-GR" sz="2800" dirty="0" smtClean="0"/>
              <a:t>:</a:t>
            </a:r>
            <a:r>
              <a:rPr lang="en-US" sz="2800" dirty="0" smtClean="0"/>
              <a:t> </a:t>
            </a:r>
            <a:r>
              <a:rPr lang="el-GR" sz="2800" dirty="0"/>
              <a:t>Η έννοια της επικοινωνίας</a:t>
            </a:r>
            <a:r>
              <a:rPr lang="en-US" sz="2800" dirty="0"/>
              <a:t> </a:t>
            </a:r>
          </a:p>
          <a:p>
            <a:pPr>
              <a:spcBef>
                <a:spcPts val="0"/>
              </a:spcBef>
            </a:pPr>
            <a:r>
              <a:rPr lang="en-US" sz="2800" dirty="0" smtClean="0"/>
              <a:t>(</a:t>
            </a:r>
            <a:r>
              <a:rPr lang="el-GR" sz="2800" dirty="0"/>
              <a:t>β</a:t>
            </a:r>
            <a:r>
              <a:rPr lang="en-US" sz="2800" smtClean="0"/>
              <a:t>’ </a:t>
            </a:r>
            <a:r>
              <a:rPr lang="el-GR" sz="2800" dirty="0"/>
              <a:t>μέρος</a:t>
            </a:r>
            <a:r>
              <a:rPr lang="en-US" sz="2800" dirty="0"/>
              <a:t>)</a:t>
            </a:r>
            <a:r>
              <a:rPr lang="el-GR" sz="2800" dirty="0"/>
              <a:t> </a:t>
            </a:r>
            <a:endParaRPr lang="en-US" sz="2800" dirty="0"/>
          </a:p>
          <a:p>
            <a:pPr>
              <a:lnSpc>
                <a:spcPct val="80000"/>
              </a:lnSpc>
            </a:pPr>
            <a:endParaRPr lang="en-US" sz="2700" dirty="0" smtClean="0"/>
          </a:p>
          <a:p>
            <a:pPr>
              <a:spcBef>
                <a:spcPts val="0"/>
              </a:spcBef>
            </a:pPr>
            <a:r>
              <a:rPr lang="el-GR" sz="2800" dirty="0"/>
              <a:t>Δρ. Βασιλική</a:t>
            </a:r>
            <a:r>
              <a:rPr lang="en-US" sz="2800" dirty="0"/>
              <a:t> </a:t>
            </a:r>
            <a:r>
              <a:rPr lang="el-GR" sz="2800" dirty="0"/>
              <a:t>Κατσώνη, </a:t>
            </a:r>
            <a:endParaRPr lang="en-US" sz="2800" dirty="0"/>
          </a:p>
          <a:p>
            <a:pPr>
              <a:spcBef>
                <a:spcPts val="0"/>
              </a:spcBef>
            </a:pPr>
            <a:r>
              <a:rPr lang="el-GR" sz="2800" dirty="0"/>
              <a:t>Επίκουρη Καθηγήτρια ΤΕΙ Αθήνας</a:t>
            </a:r>
          </a:p>
        </p:txBody>
      </p:sp>
      <p:pic>
        <p:nvPicPr>
          <p:cNvPr id="11" name="Picture 10"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4" name="Table 13"/>
          <p:cNvGraphicFramePr>
            <a:graphicFrameLocks noGrp="1"/>
          </p:cNvGraphicFramePr>
          <p:nvPr>
            <p:extLst>
              <p:ext uri="{D42A27DB-BD31-4B8C-83A1-F6EECF244321}">
                <p14:modId xmlns:p14="http://schemas.microsoft.com/office/powerpoint/2010/main" val="52227754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33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Διαπροσωπικές </a:t>
            </a:r>
            <a:r>
              <a:rPr lang="el-GR" sz="4400" dirty="0" smtClean="0"/>
              <a:t>ανάγκες</a:t>
            </a:r>
            <a:br>
              <a:rPr lang="el-GR" sz="4400" dirty="0" smtClean="0"/>
            </a:br>
            <a:r>
              <a:rPr lang="el-GR" sz="3600" b="0" dirty="0" smtClean="0"/>
              <a:t>(1 από 2)</a:t>
            </a:r>
            <a:endParaRPr lang="el-GR" sz="3600" b="0" dirty="0"/>
          </a:p>
        </p:txBody>
      </p:sp>
      <p:sp>
        <p:nvSpPr>
          <p:cNvPr id="3" name="Θέση περιεχομένου 2"/>
          <p:cNvSpPr>
            <a:spLocks noGrp="1"/>
          </p:cNvSpPr>
          <p:nvPr>
            <p:ph idx="1"/>
          </p:nvPr>
        </p:nvSpPr>
        <p:spPr/>
        <p:txBody>
          <a:bodyPr/>
          <a:lstStyle/>
          <a:p>
            <a:pPr marL="0" indent="0">
              <a:buNone/>
            </a:pPr>
            <a:r>
              <a:rPr lang="el-GR" sz="2400" b="1" dirty="0"/>
              <a:t>Ανάγκη του να ανήκεις </a:t>
            </a:r>
            <a:r>
              <a:rPr lang="el-GR" sz="2400" b="1" dirty="0" smtClean="0"/>
              <a:t>κάπου</a:t>
            </a:r>
            <a:r>
              <a:rPr lang="en-US" sz="2400" b="1" dirty="0" smtClean="0"/>
              <a:t> :</a:t>
            </a:r>
            <a:endParaRPr lang="el-GR" sz="2400" b="1" dirty="0"/>
          </a:p>
          <a:p>
            <a:pPr>
              <a:buFont typeface="Wingdings" panose="05000000000000000000" pitchFamily="2" charset="2"/>
              <a:buChar char="v"/>
            </a:pPr>
            <a:r>
              <a:rPr lang="el-GR" sz="2400" dirty="0"/>
              <a:t>Πρώτη κατηγορία :  οι απόλυτα ‘‘ομαδικοί άνθρωποι’’ οι οποίοι έχουν ανάγκη από </a:t>
            </a:r>
            <a:r>
              <a:rPr lang="el-GR" sz="2400" dirty="0" smtClean="0"/>
              <a:t>συντροφιά,</a:t>
            </a:r>
            <a:endParaRPr lang="el-GR" sz="2400" dirty="0"/>
          </a:p>
          <a:p>
            <a:pPr>
              <a:buFont typeface="Wingdings" panose="05000000000000000000" pitchFamily="2" charset="2"/>
              <a:buChar char="v"/>
            </a:pPr>
            <a:r>
              <a:rPr lang="el-GR" sz="2400" dirty="0"/>
              <a:t>Δεύτερη κατηγορία : ‘‘μοναχικοί άνθρωποι’’ που αρκούνται στο να είναι μόνοι </a:t>
            </a:r>
            <a:r>
              <a:rPr lang="el-GR" sz="2400" dirty="0" smtClean="0"/>
              <a:t>τους,</a:t>
            </a:r>
            <a:endParaRPr lang="el-GR" sz="2400" dirty="0"/>
          </a:p>
          <a:p>
            <a:pPr>
              <a:buFont typeface="Wingdings" panose="05000000000000000000" pitchFamily="2" charset="2"/>
              <a:buChar char="v"/>
            </a:pPr>
            <a:r>
              <a:rPr lang="el-GR" sz="2400" dirty="0"/>
              <a:t>Τρίτη κατηγορία : αυτοί που κρατούν μια ισορροπία στις κοινωνικές τους σχέσεις, διατηρώντας και την ιδιωτική τους </a:t>
            </a:r>
            <a:r>
              <a:rPr lang="el-GR" sz="2400" dirty="0" smtClean="0"/>
              <a:t>ζωή.</a:t>
            </a:r>
            <a:endParaRPr lang="el-GR" sz="2400" dirty="0"/>
          </a:p>
          <a:p>
            <a:endParaRPr lang="el-GR" dirty="0"/>
          </a:p>
        </p:txBody>
      </p:sp>
      <p:sp>
        <p:nvSpPr>
          <p:cNvPr id="6" name="Ίσο 5"/>
          <p:cNvSpPr/>
          <p:nvPr/>
        </p:nvSpPr>
        <p:spPr>
          <a:xfrm>
            <a:off x="4880864" y="5112558"/>
            <a:ext cx="706679" cy="434289"/>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7" name="Ορθογώνιο 6"/>
          <p:cNvSpPr/>
          <p:nvPr/>
        </p:nvSpPr>
        <p:spPr>
          <a:xfrm>
            <a:off x="251520" y="5098871"/>
            <a:ext cx="4629344" cy="461665"/>
          </a:xfrm>
          <a:prstGeom prst="rect">
            <a:avLst/>
          </a:prstGeom>
        </p:spPr>
        <p:txBody>
          <a:bodyPr wrap="none">
            <a:spAutoFit/>
          </a:bodyPr>
          <a:lstStyle/>
          <a:p>
            <a:r>
              <a:rPr lang="el-GR" sz="2400" b="1" dirty="0">
                <a:latin typeface="+mn-lt"/>
              </a:rPr>
              <a:t>Aνάγκη του ανθρώπου για έλεγχο </a:t>
            </a:r>
          </a:p>
        </p:txBody>
      </p:sp>
      <p:sp>
        <p:nvSpPr>
          <p:cNvPr id="8" name="Ορθογώνιο 7"/>
          <p:cNvSpPr/>
          <p:nvPr/>
        </p:nvSpPr>
        <p:spPr>
          <a:xfrm>
            <a:off x="5796136" y="5098869"/>
            <a:ext cx="2804101" cy="461665"/>
          </a:xfrm>
          <a:prstGeom prst="rect">
            <a:avLst/>
          </a:prstGeom>
        </p:spPr>
        <p:txBody>
          <a:bodyPr wrap="none">
            <a:spAutoFit/>
          </a:bodyPr>
          <a:lstStyle/>
          <a:p>
            <a:r>
              <a:rPr lang="en-US" sz="2400" b="1" dirty="0">
                <a:latin typeface="+mn-lt"/>
              </a:rPr>
              <a:t>A</a:t>
            </a:r>
            <a:r>
              <a:rPr lang="el-GR" sz="2400" b="1" dirty="0">
                <a:latin typeface="+mn-lt"/>
              </a:rPr>
              <a:t>νάγκη για επιτυχία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674111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Διαπροσωπικές ανάγκες</a:t>
            </a:r>
            <a:br>
              <a:rPr lang="el-GR" sz="4400" dirty="0"/>
            </a:br>
            <a:r>
              <a:rPr lang="el-GR" sz="3600" b="0" dirty="0" smtClean="0"/>
              <a:t>(2 </a:t>
            </a:r>
            <a:r>
              <a:rPr lang="el-GR" sz="3600" b="0" dirty="0"/>
              <a:t>από 2)</a:t>
            </a:r>
            <a:endParaRPr lang="el-GR" sz="3600" dirty="0"/>
          </a:p>
        </p:txBody>
      </p:sp>
      <p:sp>
        <p:nvSpPr>
          <p:cNvPr id="3" name="Θέση περιεχομένου 2"/>
          <p:cNvSpPr>
            <a:spLocks noGrp="1"/>
          </p:cNvSpPr>
          <p:nvPr>
            <p:ph idx="1"/>
          </p:nvPr>
        </p:nvSpPr>
        <p:spPr/>
        <p:txBody>
          <a:bodyPr/>
          <a:lstStyle/>
          <a:p>
            <a:pPr marL="0" indent="0">
              <a:lnSpc>
                <a:spcPct val="114000"/>
              </a:lnSpc>
              <a:spcBef>
                <a:spcPts val="1200"/>
              </a:spcBef>
              <a:buNone/>
            </a:pPr>
            <a:r>
              <a:rPr lang="el-GR" sz="2400" b="1" dirty="0"/>
              <a:t>Ανάγκη του ανθρώπου για στοργή : </a:t>
            </a:r>
            <a:r>
              <a:rPr lang="el-GR" sz="2400" dirty="0"/>
              <a:t>Αυτή η ανάγκη αφορά τον άνθρωπο ως άτομο ξεχωριστά. Υπάρχουν οι άνθρωποι που επιθυμούν στενές διαπροσωπικές σχέσεις και αυτοί που απορρίπτουν τις στενές φιλίες. Ειδικότερα οι ανάγκη για στοργή στον εργασιακό χώρο δηλώνει την ανάγκη του εργαζομένου για αποδοχή και κατανόηση από τους άλλους.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879440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Εμπιστοσύνη διαπροσωπικών </a:t>
            </a:r>
            <a:r>
              <a:rPr lang="el-GR" dirty="0" smtClean="0"/>
              <a:t>σχέσεων</a:t>
            </a:r>
            <a:endParaRPr lang="el-GR" dirty="0"/>
          </a:p>
        </p:txBody>
      </p:sp>
      <p:sp>
        <p:nvSpPr>
          <p:cNvPr id="3" name="Θέση περιεχομένου 2"/>
          <p:cNvSpPr>
            <a:spLocks noGrp="1"/>
          </p:cNvSpPr>
          <p:nvPr>
            <p:ph idx="1"/>
          </p:nvPr>
        </p:nvSpPr>
        <p:spPr>
          <a:xfrm>
            <a:off x="275181" y="980728"/>
            <a:ext cx="8856984" cy="5760640"/>
          </a:xfrm>
        </p:spPr>
        <p:txBody>
          <a:bodyPr>
            <a:noAutofit/>
          </a:bodyPr>
          <a:lstStyle/>
          <a:p>
            <a:pPr marL="0" indent="0">
              <a:lnSpc>
                <a:spcPct val="120000"/>
              </a:lnSpc>
              <a:spcBef>
                <a:spcPts val="600"/>
              </a:spcBef>
              <a:buNone/>
            </a:pPr>
            <a:r>
              <a:rPr lang="el-GR" sz="2200" dirty="0"/>
              <a:t>Η εμπιστοσύνη είναι κύριος παράγοντας συντονισμού μιας ομάδας, ειδικότερα όταν ένα άτομο χαίρει της εμπιστοσύνης των υπολοίπων μελών της, ο ίδιος γίνεται πιο μεταδοτικός και η συνεργασία πιο επιτυχημένη, ενώ δημιουργείται νέα γνώση.  </a:t>
            </a:r>
            <a:r>
              <a:rPr lang="el-GR" sz="2200" dirty="0" smtClean="0"/>
              <a:t>(Chung </a:t>
            </a:r>
            <a:r>
              <a:rPr lang="el-GR" sz="2200" dirty="0"/>
              <a:t>and Jackson) </a:t>
            </a:r>
          </a:p>
          <a:p>
            <a:pPr>
              <a:spcBef>
                <a:spcPts val="600"/>
              </a:spcBef>
              <a:buFont typeface="Wingdings" panose="05000000000000000000" pitchFamily="2" charset="2"/>
              <a:buChar char="v"/>
            </a:pPr>
            <a:r>
              <a:rPr lang="el-GR" sz="2200" dirty="0"/>
              <a:t>Στρατηγικές προσέγγισης ελαχιστοποίησης των κινδύνων:</a:t>
            </a:r>
          </a:p>
          <a:p>
            <a:pPr marL="514350" indent="-514350">
              <a:spcBef>
                <a:spcPts val="600"/>
              </a:spcBef>
              <a:buFont typeface="+mj-lt"/>
              <a:buAutoNum type="arabicPeriod"/>
            </a:pPr>
            <a:r>
              <a:rPr lang="el-GR" sz="2200" dirty="0"/>
              <a:t>Σεβασμός και επαγγελματισμός , ισορροπία ανάμεσα στον χρόνο     </a:t>
            </a:r>
            <a:r>
              <a:rPr lang="el-GR" sz="2200" dirty="0" smtClean="0"/>
              <a:t>επικοινωνίας,</a:t>
            </a:r>
            <a:endParaRPr lang="el-GR" sz="2200" dirty="0"/>
          </a:p>
          <a:p>
            <a:pPr marL="514350" indent="-514350">
              <a:spcBef>
                <a:spcPts val="600"/>
              </a:spcBef>
              <a:buFont typeface="+mj-lt"/>
              <a:buAutoNum type="arabicPeriod"/>
            </a:pPr>
            <a:r>
              <a:rPr lang="el-GR" sz="2200" dirty="0"/>
              <a:t>Κατανόηση απόψεων και συναισθημάτων του </a:t>
            </a:r>
            <a:r>
              <a:rPr lang="el-GR" sz="2200" dirty="0" smtClean="0"/>
              <a:t>συνομιλητή,</a:t>
            </a:r>
            <a:endParaRPr lang="el-GR" sz="2200" dirty="0"/>
          </a:p>
          <a:p>
            <a:pPr marL="514350" indent="-514350">
              <a:spcBef>
                <a:spcPts val="600"/>
              </a:spcBef>
              <a:buFont typeface="+mj-lt"/>
              <a:buAutoNum type="arabicPeriod"/>
            </a:pPr>
            <a:r>
              <a:rPr lang="el-GR" sz="2200" dirty="0"/>
              <a:t>Ελεύθερη </a:t>
            </a:r>
            <a:r>
              <a:rPr lang="el-GR" sz="2200" dirty="0" smtClean="0"/>
              <a:t>έκφραση, </a:t>
            </a:r>
            <a:endParaRPr lang="el-GR" sz="2200" dirty="0"/>
          </a:p>
          <a:p>
            <a:pPr marL="514350" indent="-514350">
              <a:spcBef>
                <a:spcPts val="600"/>
              </a:spcBef>
              <a:buFont typeface="+mj-lt"/>
              <a:buAutoNum type="arabicPeriod"/>
            </a:pPr>
            <a:r>
              <a:rPr lang="el-GR" sz="2200" dirty="0"/>
              <a:t>Προθυμία </a:t>
            </a:r>
            <a:r>
              <a:rPr lang="el-GR" sz="2200" dirty="0" smtClean="0"/>
              <a:t>συνεργασίας,</a:t>
            </a:r>
            <a:endParaRPr lang="el-GR" sz="2200" dirty="0"/>
          </a:p>
          <a:p>
            <a:pPr marL="514350" indent="-514350">
              <a:spcBef>
                <a:spcPts val="600"/>
              </a:spcBef>
              <a:buFont typeface="+mj-lt"/>
              <a:buAutoNum type="arabicPeriod"/>
            </a:pPr>
            <a:r>
              <a:rPr lang="el-GR" sz="2200" dirty="0"/>
              <a:t>Αναζήτηση κοινών θεμάτων προς </a:t>
            </a:r>
            <a:r>
              <a:rPr lang="el-GR" sz="2200" dirty="0" smtClean="0"/>
              <a:t>συζήτηση,</a:t>
            </a:r>
            <a:endParaRPr lang="el-GR" sz="2200" dirty="0"/>
          </a:p>
          <a:p>
            <a:pPr marL="514350" indent="-514350">
              <a:spcBef>
                <a:spcPts val="600"/>
              </a:spcBef>
              <a:buFont typeface="+mj-lt"/>
              <a:buAutoNum type="arabicPeriod"/>
            </a:pPr>
            <a:r>
              <a:rPr lang="el-GR" sz="2200" dirty="0"/>
              <a:t>Μη βιαστικά συμπεράσματα για τα θέματα του </a:t>
            </a:r>
            <a:r>
              <a:rPr lang="el-GR" sz="2200" dirty="0" smtClean="0"/>
              <a:t>ομιλητή,</a:t>
            </a:r>
            <a:endParaRPr lang="el-GR" sz="2200" dirty="0"/>
          </a:p>
          <a:p>
            <a:pPr marL="514350" indent="-514350">
              <a:spcBef>
                <a:spcPts val="600"/>
              </a:spcBef>
              <a:buFont typeface="+mj-lt"/>
              <a:buAutoNum type="arabicPeriod"/>
            </a:pPr>
            <a:r>
              <a:rPr lang="el-GR" sz="2200" dirty="0"/>
              <a:t>Επίλυση αντιπαραθέσεων βήμα </a:t>
            </a:r>
            <a:r>
              <a:rPr lang="el-GR" sz="2200" dirty="0" smtClean="0"/>
              <a:t>με </a:t>
            </a:r>
            <a:r>
              <a:rPr lang="el-GR" sz="2200" dirty="0"/>
              <a:t>την χρήση επανατοποθετήσεων και συζήτηση των θεμάτων σε διάφορα επίπεδα</a:t>
            </a:r>
            <a:r>
              <a:rPr lang="el-GR" sz="2200" dirty="0" smtClean="0"/>
              <a:t>.</a:t>
            </a:r>
            <a:endParaRPr lang="el-GR" sz="2200" dirty="0"/>
          </a:p>
        </p:txBody>
      </p:sp>
      <p:sp>
        <p:nvSpPr>
          <p:cNvPr id="4" name="Θέση αριθμού διαφάνειας 3"/>
          <p:cNvSpPr>
            <a:spLocks noGrp="1"/>
          </p:cNvSpPr>
          <p:nvPr>
            <p:ph type="sldNum" sz="quarter" idx="12"/>
          </p:nvPr>
        </p:nvSpPr>
        <p:spPr>
          <a:xfrm>
            <a:off x="6732240" y="6492875"/>
            <a:ext cx="2133600" cy="365125"/>
          </a:xfrm>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302529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Βελτίωση επικοινωνίας στον εργασιακό χώρο</a:t>
            </a:r>
          </a:p>
        </p:txBody>
      </p:sp>
      <p:sp>
        <p:nvSpPr>
          <p:cNvPr id="3" name="Θέση περιεχομένου 2"/>
          <p:cNvSpPr>
            <a:spLocks noGrp="1"/>
          </p:cNvSpPr>
          <p:nvPr>
            <p:ph idx="1"/>
          </p:nvPr>
        </p:nvSpPr>
        <p:spPr/>
        <p:txBody>
          <a:bodyPr>
            <a:normAutofit/>
          </a:bodyPr>
          <a:lstStyle/>
          <a:p>
            <a:pPr>
              <a:spcBef>
                <a:spcPts val="1800"/>
              </a:spcBef>
              <a:buFont typeface="Wingdings" panose="05000000000000000000" pitchFamily="2" charset="2"/>
              <a:buChar char="v"/>
            </a:pPr>
            <a:r>
              <a:rPr lang="el-GR" sz="2400" dirty="0"/>
              <a:t>Οι άνθρωποι συνδέουν τον χώρο εργασίας τους πολύ συχνά με τον χώρο της κοινωνικοποίησης τους. </a:t>
            </a:r>
          </a:p>
          <a:p>
            <a:pPr>
              <a:spcBef>
                <a:spcPts val="1800"/>
              </a:spcBef>
              <a:buFont typeface="Wingdings" panose="05000000000000000000" pitchFamily="2" charset="2"/>
              <a:buChar char="v"/>
            </a:pPr>
            <a:r>
              <a:rPr lang="el-GR" sz="2400" dirty="0"/>
              <a:t>Ο βασικός προβληματισμός του εργαζομένου είναι οι διαπροσωπικές σχέσεις τις οποίες θα αναπτύξει στην εργασία του με την συνύπαρξη της επικοινωνίας και του σεβασμού. </a:t>
            </a:r>
          </a:p>
          <a:p>
            <a:pPr>
              <a:spcBef>
                <a:spcPts val="1800"/>
              </a:spcBef>
              <a:buFont typeface="Wingdings" panose="05000000000000000000" pitchFamily="2" charset="2"/>
              <a:buChar char="v"/>
            </a:pPr>
            <a:r>
              <a:rPr lang="el-GR" sz="2400" dirty="0"/>
              <a:t>Υπάρχουν τρόποι για να γίνει ομάδα </a:t>
            </a:r>
            <a:r>
              <a:rPr lang="el-GR" sz="2400" dirty="0" smtClean="0"/>
              <a:t>περισσότερο αποτελεσματική </a:t>
            </a:r>
            <a:r>
              <a:rPr lang="el-GR" sz="2400" dirty="0"/>
              <a:t>με βάση την </a:t>
            </a:r>
            <a:r>
              <a:rPr lang="el-GR" sz="2400" dirty="0" smtClean="0"/>
              <a:t>επικοινωνία </a:t>
            </a:r>
            <a:r>
              <a:rPr lang="el-GR" sz="2400" dirty="0"/>
              <a:t>των μελών της.</a:t>
            </a:r>
          </a:p>
          <a:p>
            <a:endParaRPr lang="el-GR" dirty="0"/>
          </a:p>
          <a:p>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4421090"/>
            <a:ext cx="2915646" cy="1935260"/>
          </a:xfrm>
          <a:prstGeom prst="rect">
            <a:avLst/>
          </a:prstGeom>
          <a:ln>
            <a:noFill/>
          </a:ln>
          <a:effectLst>
            <a:outerShdw blurRad="190500" algn="tl" rotWithShape="0">
              <a:srgbClr val="000000">
                <a:alpha val="70000"/>
              </a:srgbClr>
            </a:outerShdw>
          </a:effectLst>
        </p:spPr>
      </p:pic>
      <p:sp>
        <p:nvSpPr>
          <p:cNvPr id="6" name="Rectangle 8"/>
          <p:cNvSpPr/>
          <p:nvPr/>
        </p:nvSpPr>
        <p:spPr>
          <a:xfrm>
            <a:off x="2285407" y="6308079"/>
            <a:ext cx="4320480"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Bea(1)'s office - sort of through the looking glass</a:t>
            </a:r>
            <a:r>
              <a:rPr lang="en-US" sz="1200" dirty="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a:t>
            </a:r>
            <a:r>
              <a:rPr lang="en-US" sz="1200" dirty="0" smtClean="0">
                <a:solidFill>
                  <a:schemeClr val="tx1">
                    <a:lumMod val="75000"/>
                    <a:lumOff val="25000"/>
                  </a:schemeClr>
                </a:solidFill>
                <a:latin typeface="+mn-lt"/>
              </a:rPr>
              <a:t>  </a:t>
            </a:r>
            <a:r>
              <a:rPr lang="en-US" sz="1200" dirty="0">
                <a:latin typeface="+mn-lt"/>
                <a:hlinkClick r:id="rId3"/>
              </a:rPr>
              <a:t>C. Frank Starmer</a:t>
            </a:r>
            <a:r>
              <a:rPr lang="en-US" sz="1200" dirty="0">
                <a:latin typeface="+mn-lt"/>
              </a:rPr>
              <a:t> </a:t>
            </a:r>
            <a:r>
              <a:rPr lang="el-GR"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CC BY-NC-SA 3.0</a:t>
            </a:r>
            <a:endParaRPr lang="en-US" sz="1200" dirty="0">
              <a:solidFill>
                <a:schemeClr val="tx1">
                  <a:lumMod val="75000"/>
                  <a:lumOff val="25000"/>
                </a:scheme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979723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Εργαζόμενοι και ιδιωτικότητα </a:t>
            </a:r>
          </a:p>
        </p:txBody>
      </p:sp>
      <p:sp>
        <p:nvSpPr>
          <p:cNvPr id="3" name="Θέση περιεχομένου 2"/>
          <p:cNvSpPr>
            <a:spLocks noGrp="1"/>
          </p:cNvSpPr>
          <p:nvPr>
            <p:ph idx="1"/>
          </p:nvPr>
        </p:nvSpPr>
        <p:spPr>
          <a:xfrm>
            <a:off x="251520" y="1138312"/>
            <a:ext cx="7283152" cy="5400600"/>
          </a:xfrm>
        </p:spPr>
        <p:txBody>
          <a:bodyPr>
            <a:normAutofit fontScale="92500" lnSpcReduction="10000"/>
          </a:bodyPr>
          <a:lstStyle/>
          <a:p>
            <a:pPr>
              <a:spcBef>
                <a:spcPts val="1800"/>
              </a:spcBef>
            </a:pPr>
            <a:r>
              <a:rPr lang="el-GR" sz="2600" dirty="0"/>
              <a:t>Η παραβίαση αυτή στον τομέα της εργασίας δεν θεωρείται κάτι καινούργιο εφόσον σε ορισμένες περιπτώσεις είναι αναγκαία για τον έλεγχο της αποδοτικότητας του εργαζομένου</a:t>
            </a:r>
            <a:r>
              <a:rPr lang="el-GR" sz="2600" dirty="0" smtClean="0"/>
              <a:t>.</a:t>
            </a:r>
            <a:endParaRPr lang="el-GR" sz="2600" dirty="0"/>
          </a:p>
          <a:p>
            <a:pPr>
              <a:spcBef>
                <a:spcPts val="1800"/>
              </a:spcBef>
            </a:pPr>
            <a:r>
              <a:rPr lang="el-GR" sz="2600" dirty="0"/>
              <a:t>Η ανάπτυξη της τεχνολογίας και των μέσων επικοινωνίας είναι ο κυριότερος λόγος για τον οποίο το φαινόμενο παρακολούθησης της ιδιωτικής ζωής των εργαζομένων εμφανίζεται όλο και πιο συχνά. </a:t>
            </a:r>
          </a:p>
          <a:p>
            <a:pPr>
              <a:spcBef>
                <a:spcPts val="1800"/>
              </a:spcBef>
            </a:pPr>
            <a:r>
              <a:rPr lang="el-GR" sz="2600" dirty="0"/>
              <a:t>Με την δημιουργία νέων τεχνολογικών συσκευών έχουν εμφανιστεί και καινούργια </a:t>
            </a:r>
            <a:r>
              <a:rPr lang="el-GR" sz="2600" dirty="0" smtClean="0"/>
              <a:t>επαγγέλματα</a:t>
            </a:r>
          </a:p>
          <a:p>
            <a:pPr>
              <a:spcBef>
                <a:spcPts val="1800"/>
              </a:spcBef>
            </a:pPr>
            <a:r>
              <a:rPr lang="el-GR" sz="2600" dirty="0"/>
              <a:t>Αυτός ο τρόπος εργασίας έρχεται σε αντίθεση με το παραδοσιακό πρότυπο εργασίας όπου ο εργαζόμενος διέθετε ελάχιστο ελεύθερο χρόνο να αφιερώσει στην ικανοποίηση των δικών του αναγκών. </a:t>
            </a:r>
          </a:p>
          <a:p>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9704" y="1268760"/>
            <a:ext cx="1399033" cy="10492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8"/>
          <p:cNvSpPr/>
          <p:nvPr/>
        </p:nvSpPr>
        <p:spPr>
          <a:xfrm>
            <a:off x="6985950" y="2420888"/>
            <a:ext cx="2057549" cy="646331"/>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computer lock</a:t>
            </a:r>
            <a:r>
              <a:rPr lang="en-US" sz="1200" dirty="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a:t>
            </a:r>
            <a:r>
              <a:rPr lang="en-US" sz="1200" dirty="0" smtClean="0">
                <a:solidFill>
                  <a:schemeClr val="tx1">
                    <a:lumMod val="75000"/>
                    <a:lumOff val="25000"/>
                  </a:schemeClr>
                </a:solidFill>
                <a:latin typeface="+mn-lt"/>
              </a:rPr>
              <a:t>  </a:t>
            </a:r>
            <a:r>
              <a:rPr lang="en-US" sz="1200" dirty="0">
                <a:latin typeface="+mn-lt"/>
                <a:hlinkClick r:id="rId3"/>
              </a:rPr>
              <a:t>Divine Harvester</a:t>
            </a:r>
            <a:r>
              <a:rPr lang="en-US" sz="1200" dirty="0">
                <a:latin typeface="+mn-lt"/>
              </a:rPr>
              <a:t> </a:t>
            </a:r>
            <a:r>
              <a:rPr lang="el-GR" sz="1200" dirty="0" smtClean="0">
                <a:solidFill>
                  <a:schemeClr val="tx1">
                    <a:lumMod val="75000"/>
                    <a:lumOff val="25000"/>
                  </a:schemeClr>
                </a:solidFill>
                <a:latin typeface="+mn-lt"/>
              </a:rPr>
              <a:t> 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CC BY-NC-SA 2.0</a:t>
            </a:r>
            <a:endParaRPr lang="en-US" sz="1200" dirty="0">
              <a:solidFill>
                <a:schemeClr val="tx1">
                  <a:lumMod val="75000"/>
                  <a:lumOff val="25000"/>
                </a:scheme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2110601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Αρχή Προστασίας Δεδομένων Προσωπικού Χαρακτήρα </a:t>
            </a:r>
          </a:p>
        </p:txBody>
      </p:sp>
      <p:sp>
        <p:nvSpPr>
          <p:cNvPr id="3" name="Θέση περιεχομένου 2"/>
          <p:cNvSpPr>
            <a:spLocks noGrp="1"/>
          </p:cNvSpPr>
          <p:nvPr>
            <p:ph idx="1"/>
          </p:nvPr>
        </p:nvSpPr>
        <p:spPr>
          <a:xfrm>
            <a:off x="251520" y="1290134"/>
            <a:ext cx="6912768" cy="5567866"/>
          </a:xfrm>
        </p:spPr>
        <p:txBody>
          <a:bodyPr>
            <a:normAutofit/>
          </a:bodyPr>
          <a:lstStyle/>
          <a:p>
            <a:pPr>
              <a:spcBef>
                <a:spcPts val="1800"/>
              </a:spcBef>
            </a:pPr>
            <a:r>
              <a:rPr lang="el-GR" sz="2400" dirty="0"/>
              <a:t>Έχει αναλάβει να εξαλείψει την πρόσβαση του εργοδότη στην ιδιωτική ζωή του εργαζομένου.</a:t>
            </a:r>
          </a:p>
          <a:p>
            <a:pPr>
              <a:spcBef>
                <a:spcPts val="1800"/>
              </a:spcBef>
            </a:pPr>
            <a:r>
              <a:rPr lang="el-GR" sz="2400" dirty="0"/>
              <a:t> Ο έλεγχος που ασκείται πάνω σε έναν εργαζόμενο θα πρέπει να περιορίζεται στην καθαρά εργασιακή συμπεριφορά του εργαζομένου.</a:t>
            </a:r>
          </a:p>
          <a:p>
            <a:pPr>
              <a:spcBef>
                <a:spcPts val="1800"/>
              </a:spcBef>
            </a:pPr>
            <a:r>
              <a:rPr lang="el-GR" sz="2400" dirty="0"/>
              <a:t>Οι εργοδότες επωφελήθηκαν σε θέματα ασφάλειας και χρημάτων ενώ οι εργαζόμενοι διατήρησαν την αξιοπρέπεια τους και την προσωπικότητα τους.</a:t>
            </a:r>
          </a:p>
          <a:p>
            <a:pPr>
              <a:spcBef>
                <a:spcPts val="1800"/>
              </a:spcBef>
            </a:pPr>
            <a:r>
              <a:rPr lang="el-GR" sz="2400" dirty="0"/>
              <a:t>Θεωρεί παράνομη την </a:t>
            </a:r>
            <a:r>
              <a:rPr lang="el-GR" sz="2400" dirty="0" smtClean="0"/>
              <a:t>καταγραφή των διαδικτυακών επισκέψεων και </a:t>
            </a:r>
            <a:r>
              <a:rPr lang="el-GR" sz="2400" dirty="0"/>
              <a:t>των ηλεκτρονικών </a:t>
            </a:r>
            <a:r>
              <a:rPr lang="el-GR" sz="2400" dirty="0" smtClean="0"/>
              <a:t>συνομιλιών μεταξύ </a:t>
            </a:r>
            <a:r>
              <a:rPr lang="el-GR" sz="2400" dirty="0"/>
              <a:t>των εργαζομένων. </a:t>
            </a:r>
          </a:p>
          <a:p>
            <a:endParaRPr lang="el-GR" dirty="0"/>
          </a:p>
        </p:txBody>
      </p:sp>
      <p:pic>
        <p:nvPicPr>
          <p:cNvPr id="5" name="Εικόνα 4"/>
          <p:cNvPicPr>
            <a:picLocks noChangeAspect="1"/>
          </p:cNvPicPr>
          <p:nvPr/>
        </p:nvPicPr>
        <p:blipFill>
          <a:blip r:embed="rId3" cstate="print"/>
          <a:stretch>
            <a:fillRect/>
          </a:stretch>
        </p:blipFill>
        <p:spPr>
          <a:xfrm>
            <a:off x="6976903" y="2348880"/>
            <a:ext cx="2158230" cy="2470533"/>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402283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Αποδοτικότητα σε μια τουριστική επιχείρηση</a:t>
            </a:r>
          </a:p>
        </p:txBody>
      </p:sp>
      <p:sp>
        <p:nvSpPr>
          <p:cNvPr id="3" name="Θέση περιεχομένου 2"/>
          <p:cNvSpPr>
            <a:spLocks noGrp="1"/>
          </p:cNvSpPr>
          <p:nvPr>
            <p:ph idx="1"/>
          </p:nvPr>
        </p:nvSpPr>
        <p:spPr>
          <a:xfrm>
            <a:off x="467544" y="1340768"/>
            <a:ext cx="8424936" cy="5400600"/>
          </a:xfrm>
        </p:spPr>
        <p:txBody>
          <a:bodyPr>
            <a:noAutofit/>
          </a:bodyPr>
          <a:lstStyle/>
          <a:p>
            <a:pPr>
              <a:lnSpc>
                <a:spcPct val="124000"/>
              </a:lnSpc>
              <a:spcBef>
                <a:spcPts val="1200"/>
              </a:spcBef>
              <a:buFont typeface="Wingdings" panose="05000000000000000000" pitchFamily="2" charset="2"/>
              <a:buChar char="v"/>
            </a:pPr>
            <a:r>
              <a:rPr lang="el-GR" sz="2200" dirty="0" smtClean="0"/>
              <a:t>Δεν θα μπορούσε να λειτουργήσει η τουριστική επιχείρηση καθώς οι υπηρεσίες που παράγονται από την επικοινωνία βασίζονται στις ανθρώπινες σχέσεις που δημιουργούνται μεταξύ του πελάτη που εξυπηρετείται και τον εργαζομένων της επιχείρησης. </a:t>
            </a:r>
          </a:p>
          <a:p>
            <a:pPr>
              <a:lnSpc>
                <a:spcPct val="124000"/>
              </a:lnSpc>
              <a:spcBef>
                <a:spcPts val="1200"/>
              </a:spcBef>
              <a:buFont typeface="Wingdings" panose="05000000000000000000" pitchFamily="2" charset="2"/>
              <a:buChar char="v"/>
            </a:pPr>
            <a:r>
              <a:rPr lang="el-GR" sz="2200" dirty="0" smtClean="0"/>
              <a:t>Η επικοινωνία σε μια τουριστική επιχείρηση είναι αυτή που καθορίζει τους κανόνες και τις πολιτικές οι οποίοι θα οδηγήσουν σε αύξηση της αποτελεσματικότητας της επιχείρησης, αν ακολουθηθούν σωστά από τα άτομα που συμμετέχουν στην επικοινωνία.</a:t>
            </a:r>
          </a:p>
          <a:p>
            <a:pPr>
              <a:lnSpc>
                <a:spcPct val="124000"/>
              </a:lnSpc>
              <a:spcBef>
                <a:spcPts val="1200"/>
              </a:spcBef>
              <a:buFont typeface="Wingdings" panose="05000000000000000000" pitchFamily="2" charset="2"/>
              <a:buChar char="v"/>
            </a:pPr>
            <a:r>
              <a:rPr lang="el-GR" sz="2200" dirty="0" smtClean="0"/>
              <a:t>Ο μόνος τρόπος βελτίωσης και ανάδειξης ενός υπαλλήλου μιας τουριστικής επιχείρησης είναι μέσω της μεθόδου της επικοινωνίας</a:t>
            </a:r>
            <a:r>
              <a:rPr lang="en-US" sz="2200" dirty="0" smtClean="0"/>
              <a:t>.</a:t>
            </a:r>
            <a:endParaRPr lang="el-GR" sz="22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1795680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587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7163165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Βασιλική Κατσώνη 2014. Βασιλική Κατσώνη</a:t>
            </a:r>
            <a:r>
              <a:rPr lang="el-GR" sz="2000" dirty="0"/>
              <a:t>. «Επιχειρηματικότητα και Συστήματα Επικοινωνίας Τουριστικών </a:t>
            </a:r>
            <a:r>
              <a:rPr lang="el-GR" sz="2000" dirty="0" smtClean="0"/>
              <a:t>Επιχειρήσεων. </a:t>
            </a:r>
            <a:r>
              <a:rPr lang="el-GR" sz="2000" dirty="0"/>
              <a:t>Ενότητα </a:t>
            </a:r>
            <a:r>
              <a:rPr lang="en-US" sz="2000" dirty="0" smtClean="0"/>
              <a:t>2</a:t>
            </a:r>
            <a:r>
              <a:rPr lang="el-GR" sz="2000" dirty="0" smtClean="0"/>
              <a:t>: </a:t>
            </a:r>
            <a:r>
              <a:rPr lang="el-GR" sz="2000" dirty="0"/>
              <a:t>Η Έννοια της Επικοινωνίας</a:t>
            </a:r>
            <a:r>
              <a:rPr lang="en-US" sz="2000" dirty="0"/>
              <a:t> </a:t>
            </a:r>
            <a:r>
              <a:rPr lang="en-US" sz="2000" dirty="0" smtClean="0"/>
              <a:t>(</a:t>
            </a:r>
            <a:r>
              <a:rPr lang="el-GR" sz="2000" dirty="0"/>
              <a:t>β</a:t>
            </a:r>
            <a:r>
              <a:rPr lang="en-US" sz="2000" dirty="0" smtClean="0"/>
              <a:t>’ </a:t>
            </a:r>
            <a:r>
              <a:rPr lang="el-GR" sz="2000" dirty="0"/>
              <a:t>μέρος</a:t>
            </a:r>
            <a:r>
              <a:rPr lang="en-US" sz="2000" dirty="0" smtClean="0"/>
              <a:t>)</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918040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latin typeface="+mn-lt"/>
                <a:cs typeface="Times New Roman" pitchFamily="18" charset="0"/>
              </a:rPr>
              <a:t>Λάθη αντίληψης: προβλήματα και </a:t>
            </a:r>
            <a:r>
              <a:rPr lang="el-GR" dirty="0" smtClean="0">
                <a:latin typeface="+mn-lt"/>
                <a:cs typeface="Times New Roman" pitchFamily="18" charset="0"/>
              </a:rPr>
              <a:t>λύσεις</a:t>
            </a:r>
            <a:br>
              <a:rPr lang="el-GR" dirty="0" smtClean="0">
                <a:latin typeface="+mn-lt"/>
                <a:cs typeface="Times New Roman" pitchFamily="18" charset="0"/>
              </a:rPr>
            </a:br>
            <a:r>
              <a:rPr lang="el-GR" sz="3200" b="0" dirty="0" smtClean="0">
                <a:latin typeface="+mn-lt"/>
                <a:cs typeface="Times New Roman" pitchFamily="18" charset="0"/>
              </a:rPr>
              <a:t>(1 από 2)</a:t>
            </a:r>
            <a:endParaRPr lang="el-GR" sz="3200" b="0" dirty="0">
              <a:latin typeface="+mn-lt"/>
            </a:endParaRPr>
          </a:p>
        </p:txBody>
      </p:sp>
      <p:sp>
        <p:nvSpPr>
          <p:cNvPr id="3" name="Θέση περιεχομένου 2"/>
          <p:cNvSpPr>
            <a:spLocks noGrp="1"/>
          </p:cNvSpPr>
          <p:nvPr>
            <p:ph idx="1"/>
          </p:nvPr>
        </p:nvSpPr>
        <p:spPr>
          <a:xfrm>
            <a:off x="179512" y="1038197"/>
            <a:ext cx="6635080" cy="5524723"/>
          </a:xfrm>
        </p:spPr>
        <p:txBody>
          <a:bodyPr>
            <a:normAutofit fontScale="92500"/>
          </a:bodyPr>
          <a:lstStyle/>
          <a:p>
            <a:pPr marL="0" indent="0">
              <a:buNone/>
            </a:pPr>
            <a:r>
              <a:rPr lang="el-GR" sz="2400" dirty="0"/>
              <a:t>Πολλές φορές η επικοινωνία σαν διαδικασία δεν είναι εφικτή ή διαστρεβλώνεται αφού υπάρχουν λάθη ή εμπόδια όσον αφορά τη σωστή αντίληψη</a:t>
            </a:r>
            <a:r>
              <a:rPr lang="el-GR" sz="2400" dirty="0" smtClean="0"/>
              <a:t>.</a:t>
            </a:r>
            <a:endParaRPr lang="el-GR" sz="2400" dirty="0"/>
          </a:p>
          <a:p>
            <a:pPr marL="0" indent="0">
              <a:spcBef>
                <a:spcPts val="1800"/>
              </a:spcBef>
              <a:buNone/>
            </a:pPr>
            <a:r>
              <a:rPr lang="el-GR" sz="2400" dirty="0"/>
              <a:t>Τα λάθη συνήθως πηγάζουν </a:t>
            </a:r>
            <a:r>
              <a:rPr lang="el-GR" sz="2400" dirty="0" smtClean="0"/>
              <a:t>από :</a:t>
            </a:r>
            <a:endParaRPr lang="el-GR" sz="2400" dirty="0"/>
          </a:p>
          <a:p>
            <a:pPr>
              <a:spcBef>
                <a:spcPts val="1800"/>
              </a:spcBef>
            </a:pPr>
            <a:r>
              <a:rPr lang="el-GR" sz="2400" dirty="0"/>
              <a:t>Στο ότι δεν έχουν συλλεχθεί πολλές </a:t>
            </a:r>
            <a:r>
              <a:rPr lang="el-GR" sz="2400" dirty="0" smtClean="0"/>
              <a:t>πληροφορίες, </a:t>
            </a:r>
            <a:endParaRPr lang="el-GR" sz="2400" dirty="0"/>
          </a:p>
          <a:p>
            <a:pPr>
              <a:spcBef>
                <a:spcPts val="1800"/>
              </a:spcBef>
            </a:pPr>
            <a:r>
              <a:rPr lang="el-GR" sz="2400" dirty="0"/>
              <a:t>Χρησιμοποιούνται άσχετες </a:t>
            </a:r>
            <a:r>
              <a:rPr lang="el-GR" sz="2400" dirty="0" smtClean="0"/>
              <a:t>πληροφορίες, </a:t>
            </a:r>
            <a:endParaRPr lang="el-GR" sz="2400" dirty="0"/>
          </a:p>
          <a:p>
            <a:pPr>
              <a:spcBef>
                <a:spcPts val="1800"/>
              </a:spcBef>
            </a:pPr>
            <a:r>
              <a:rPr lang="el-GR" sz="2400" dirty="0"/>
              <a:t>Ο κάθε άνθρωπος βλέπει και αντιλαμβάνεται τις πληροφορίες με τον δικό του </a:t>
            </a:r>
            <a:r>
              <a:rPr lang="el-GR" sz="2400" dirty="0" smtClean="0"/>
              <a:t>τρόπο,</a:t>
            </a:r>
            <a:endParaRPr lang="el-GR" sz="2400" dirty="0"/>
          </a:p>
          <a:p>
            <a:pPr>
              <a:spcBef>
                <a:spcPts val="1800"/>
              </a:spcBef>
            </a:pPr>
            <a:r>
              <a:rPr lang="el-GR" sz="2400" dirty="0"/>
              <a:t>Οι πρώτες πληροφορίες συχνά επηρεάζουν την αντίληψη των </a:t>
            </a:r>
            <a:r>
              <a:rPr lang="el-GR" sz="2400" dirty="0" smtClean="0"/>
              <a:t>επόμενων,</a:t>
            </a:r>
            <a:endParaRPr lang="el-GR" sz="2400" dirty="0"/>
          </a:p>
          <a:p>
            <a:pPr>
              <a:spcBef>
                <a:spcPts val="1800"/>
              </a:spcBef>
            </a:pPr>
            <a:r>
              <a:rPr lang="el-GR" sz="2400" dirty="0"/>
              <a:t>Ο τρόπος αντίληψης των άλλων ανθρώπων, μπορεί να επηρεαστεί από τα χαρακτηριστικά </a:t>
            </a:r>
            <a:r>
              <a:rPr lang="el-GR" sz="2400" dirty="0" smtClean="0"/>
              <a:t>κάποιου. </a:t>
            </a:r>
            <a:endParaRPr lang="el-GR" sz="2400" dirty="0"/>
          </a:p>
          <a:p>
            <a:endParaRPr lang="el-GR" dirty="0"/>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6193" y="2204864"/>
            <a:ext cx="2069976" cy="2069976"/>
          </a:xfrm>
          <a:prstGeom prst="rect">
            <a:avLst/>
          </a:prstGeom>
          <a:ln>
            <a:noFill/>
          </a:ln>
          <a:effectLst>
            <a:outerShdw blurRad="190500" algn="tl" rotWithShape="0">
              <a:srgbClr val="000000">
                <a:alpha val="70000"/>
              </a:srgbClr>
            </a:outerShdw>
          </a:effectLst>
        </p:spPr>
      </p:pic>
      <p:sp>
        <p:nvSpPr>
          <p:cNvPr id="7" name="Rectangle 8"/>
          <p:cNvSpPr/>
          <p:nvPr/>
        </p:nvSpPr>
        <p:spPr>
          <a:xfrm>
            <a:off x="6660232" y="4274840"/>
            <a:ext cx="2141898" cy="646331"/>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4"/>
              </a:rPr>
              <a:t>LuMaxArt GREYGUY014</a:t>
            </a:r>
            <a:r>
              <a:rPr lang="en-US" sz="1200" dirty="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4"/>
              </a:rPr>
              <a:t>Scott </a:t>
            </a:r>
            <a:r>
              <a:rPr lang="en-US" sz="1200" dirty="0">
                <a:solidFill>
                  <a:schemeClr val="tx1">
                    <a:lumMod val="75000"/>
                    <a:lumOff val="25000"/>
                  </a:schemeClr>
                </a:solidFill>
                <a:latin typeface="+mn-lt"/>
                <a:hlinkClick r:id="rId4"/>
              </a:rPr>
              <a:t>Maxwell</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5"/>
              </a:rPr>
              <a:t>CC BY-SA 2.0</a:t>
            </a:r>
            <a:endParaRPr lang="en-US" sz="1200" dirty="0">
              <a:solidFill>
                <a:schemeClr val="tx1">
                  <a:lumMod val="75000"/>
                  <a:lumOff val="25000"/>
                </a:scheme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204517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790879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719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3613844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490780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cs typeface="Times New Roman" pitchFamily="18" charset="0"/>
              </a:rPr>
              <a:t>Λάθη αντίληψης: προβλήματα και λύσεις</a:t>
            </a:r>
            <a:br>
              <a:rPr lang="el-GR" sz="4400" dirty="0">
                <a:cs typeface="Times New Roman" pitchFamily="18" charset="0"/>
              </a:rPr>
            </a:br>
            <a:r>
              <a:rPr lang="el-GR" sz="3600" b="0" dirty="0" smtClean="0">
                <a:cs typeface="Times New Roman" pitchFamily="18" charset="0"/>
              </a:rPr>
              <a:t>(2 </a:t>
            </a:r>
            <a:r>
              <a:rPr lang="el-GR" sz="3600" b="0" dirty="0">
                <a:cs typeface="Times New Roman" pitchFamily="18" charset="0"/>
              </a:rPr>
              <a:t>από </a:t>
            </a:r>
            <a:r>
              <a:rPr lang="el-GR" sz="3600" b="0" dirty="0" smtClean="0">
                <a:cs typeface="Times New Roman" pitchFamily="18" charset="0"/>
              </a:rPr>
              <a:t>2)</a:t>
            </a:r>
            <a:endParaRPr lang="el-GR" sz="3600" dirty="0"/>
          </a:p>
        </p:txBody>
      </p:sp>
      <p:sp>
        <p:nvSpPr>
          <p:cNvPr id="3" name="Θέση περιεχομένου 2"/>
          <p:cNvSpPr>
            <a:spLocks noGrp="1"/>
          </p:cNvSpPr>
          <p:nvPr>
            <p:ph idx="1"/>
          </p:nvPr>
        </p:nvSpPr>
        <p:spPr>
          <a:xfrm>
            <a:off x="179512" y="1196752"/>
            <a:ext cx="6264696" cy="5661248"/>
          </a:xfrm>
        </p:spPr>
        <p:txBody>
          <a:bodyPr>
            <a:normAutofit/>
          </a:bodyPr>
          <a:lstStyle/>
          <a:p>
            <a:pPr marL="0" indent="0">
              <a:buNone/>
            </a:pPr>
            <a:r>
              <a:rPr lang="el-GR" sz="2400" dirty="0"/>
              <a:t>Ως λύσεις προτείνονται:</a:t>
            </a:r>
          </a:p>
          <a:p>
            <a:pPr>
              <a:buFont typeface="Wingdings" panose="05000000000000000000" pitchFamily="2" charset="2"/>
              <a:buChar char="v"/>
            </a:pPr>
            <a:r>
              <a:rPr lang="el-GR" sz="2400" dirty="0"/>
              <a:t>Η κριτική προς τους άλλους δεν θα πρέπει να γίνεται </a:t>
            </a:r>
            <a:r>
              <a:rPr lang="el-GR" sz="2400" dirty="0" smtClean="0"/>
              <a:t>βιαστικά, </a:t>
            </a:r>
            <a:endParaRPr lang="el-GR" sz="2400" dirty="0"/>
          </a:p>
          <a:p>
            <a:pPr>
              <a:buFont typeface="Wingdings" panose="05000000000000000000" pitchFamily="2" charset="2"/>
              <a:buChar char="v"/>
            </a:pPr>
            <a:r>
              <a:rPr lang="el-GR" sz="2400" dirty="0"/>
              <a:t>Θα πρέπει να συλλέγονται περισσότερες πληροφορίες για κάθε άτομο </a:t>
            </a:r>
            <a:r>
              <a:rPr lang="el-GR" sz="2400" dirty="0" smtClean="0"/>
              <a:t>ξεχωριστά, </a:t>
            </a:r>
            <a:endParaRPr lang="el-GR" sz="2400" dirty="0"/>
          </a:p>
          <a:p>
            <a:pPr>
              <a:buFont typeface="Wingdings" panose="05000000000000000000" pitchFamily="2" charset="2"/>
              <a:buChar char="v"/>
            </a:pPr>
            <a:r>
              <a:rPr lang="el-GR" sz="2400" dirty="0"/>
              <a:t>Θα πρέπει να υπάρχει κατανόηση στις προσωπικές κλίσεις του κάθε </a:t>
            </a:r>
            <a:r>
              <a:rPr lang="el-GR" sz="2400" dirty="0" smtClean="0"/>
              <a:t>ατόμου.</a:t>
            </a:r>
            <a:endParaRPr lang="el-GR" sz="2400" dirty="0"/>
          </a:p>
          <a:p>
            <a:pPr marL="0" indent="0">
              <a:buNone/>
            </a:pPr>
            <a:r>
              <a:rPr lang="el-GR" sz="2400" dirty="0"/>
              <a:t>Στις επιχειρήσεις παρουσιάζονται τα εμπόδια της θέσης και της δύναμης, καθώς και οι πολιτιστικοί περιορισμοί. </a:t>
            </a:r>
            <a:r>
              <a:rPr lang="el-GR" sz="2400" dirty="0" smtClean="0"/>
              <a:t>Παρόλα αυτά </a:t>
            </a:r>
            <a:r>
              <a:rPr lang="el-GR" sz="2400" dirty="0"/>
              <a:t>για να μην δημιουργούνται προβλήματα αντίληψης υπάρχουν διάφορα είδη επιχειρησιακής επικοινωνίας για να αποφεύγονται τα λάθη.</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pic>
        <p:nvPicPr>
          <p:cNvPr id="1026" name="Picture 2" descr="http://farm8.staticflickr.com/7396/8718123610_09e70f6d90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276872"/>
            <a:ext cx="3071664" cy="17086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Rectangle 8"/>
          <p:cNvSpPr/>
          <p:nvPr/>
        </p:nvSpPr>
        <p:spPr>
          <a:xfrm>
            <a:off x="6225015" y="4044007"/>
            <a:ext cx="2645954" cy="646331"/>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Solving jigsaw </a:t>
            </a:r>
            <a:r>
              <a:rPr lang="en-US" sz="1200" dirty="0" smtClean="0">
                <a:latin typeface="+mn-lt"/>
                <a:hlinkClick r:id="rId4"/>
              </a:rPr>
              <a:t>puzzle</a:t>
            </a:r>
            <a:r>
              <a:rPr lang="en-US" sz="1200" dirty="0" smtClean="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a:t>
            </a:r>
            <a:r>
              <a:rPr lang="en-US" sz="1200" dirty="0" smtClean="0">
                <a:solidFill>
                  <a:schemeClr val="tx1">
                    <a:lumMod val="75000"/>
                    <a:lumOff val="25000"/>
                  </a:schemeClr>
                </a:solidFill>
                <a:latin typeface="+mn-lt"/>
              </a:rPr>
              <a:t> </a:t>
            </a:r>
            <a:r>
              <a:rPr lang="en-US" sz="1200" dirty="0">
                <a:latin typeface="+mn-lt"/>
                <a:hlinkClick r:id="rId5"/>
              </a:rPr>
              <a:t>Yoel </a:t>
            </a:r>
            <a:r>
              <a:rPr lang="en-US" sz="1200" dirty="0" smtClean="0">
                <a:latin typeface="+mn-lt"/>
                <a:hlinkClick r:id="rId5"/>
              </a:rPr>
              <a:t>Ben-Avraham</a:t>
            </a:r>
            <a:r>
              <a:rPr lang="el-GR" sz="1200" dirty="0" smtClean="0">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latin typeface="+mn-lt"/>
                <a:hlinkClick r:id="rId6"/>
              </a:rPr>
              <a:t>CC BY-ND 2.0</a:t>
            </a:r>
            <a:endParaRPr lang="en-US" sz="1200" dirty="0">
              <a:latin typeface="+mn-lt"/>
            </a:endParaRPr>
          </a:p>
        </p:txBody>
      </p:sp>
    </p:spTree>
    <p:extLst>
      <p:ext uri="{BB962C8B-B14F-4D97-AF65-F5344CB8AC3E}">
        <p14:creationId xmlns:p14="http://schemas.microsoft.com/office/powerpoint/2010/main" val="3410099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latin typeface="+mn-lt"/>
                <a:cs typeface="Times New Roman" pitchFamily="18" charset="0"/>
              </a:rPr>
              <a:t>Είδη επιχειρησιακής </a:t>
            </a:r>
            <a:r>
              <a:rPr lang="el-GR" sz="4400" dirty="0" smtClean="0">
                <a:latin typeface="+mn-lt"/>
                <a:cs typeface="Times New Roman" pitchFamily="18" charset="0"/>
              </a:rPr>
              <a:t>επικοινωνίας</a:t>
            </a:r>
            <a:r>
              <a:rPr lang="el-GR" dirty="0" smtClean="0">
                <a:latin typeface="+mn-lt"/>
                <a:cs typeface="Times New Roman" pitchFamily="18" charset="0"/>
              </a:rPr>
              <a:t/>
            </a:r>
            <a:br>
              <a:rPr lang="el-GR" dirty="0" smtClean="0">
                <a:latin typeface="+mn-lt"/>
                <a:cs typeface="Times New Roman" pitchFamily="18" charset="0"/>
              </a:rPr>
            </a:br>
            <a:r>
              <a:rPr lang="el-GR" sz="3600" b="0" dirty="0" smtClean="0">
                <a:latin typeface="+mn-lt"/>
                <a:cs typeface="Times New Roman" pitchFamily="18" charset="0"/>
              </a:rPr>
              <a:t>(1 από 4)</a:t>
            </a:r>
            <a:endParaRPr lang="el-GR" sz="3600" b="0" dirty="0">
              <a:latin typeface="+mn-lt"/>
            </a:endParaRPr>
          </a:p>
        </p:txBody>
      </p:sp>
      <p:sp>
        <p:nvSpPr>
          <p:cNvPr id="3" name="Θέση περιεχομένου 2"/>
          <p:cNvSpPr>
            <a:spLocks noGrp="1"/>
          </p:cNvSpPr>
          <p:nvPr>
            <p:ph idx="1"/>
          </p:nvPr>
        </p:nvSpPr>
        <p:spPr/>
        <p:txBody>
          <a:bodyPr>
            <a:normAutofit/>
          </a:bodyPr>
          <a:lstStyle/>
          <a:p>
            <a:pPr marL="0" indent="0">
              <a:buNone/>
            </a:pPr>
            <a:r>
              <a:rPr lang="el-GR" sz="2400" b="1" dirty="0"/>
              <a:t>Τυπική και άτυπη επικοινωνία</a:t>
            </a:r>
          </a:p>
          <a:p>
            <a:pPr>
              <a:spcBef>
                <a:spcPts val="1800"/>
              </a:spcBef>
              <a:buFont typeface="Wingdings" panose="05000000000000000000" pitchFamily="2" charset="2"/>
              <a:buChar char="v"/>
            </a:pPr>
            <a:r>
              <a:rPr lang="el-GR" sz="2400" dirty="0"/>
              <a:t>Τυπικά κανάλια πληροφοριών: meetings, συνεδριάσεις, εγγραφές προσωπικές εντολές. Ηλεκτρονική επικοινωνία, τηλεδιασκέψεις κτλ.</a:t>
            </a:r>
          </a:p>
          <a:p>
            <a:pPr>
              <a:spcBef>
                <a:spcPts val="1800"/>
              </a:spcBef>
              <a:buFont typeface="Wingdings" panose="05000000000000000000" pitchFamily="2" charset="2"/>
              <a:buChar char="v"/>
            </a:pPr>
            <a:r>
              <a:rPr lang="el-GR" sz="2400" dirty="0"/>
              <a:t>Άτυπα κανάλια πληροφοριών: κυρίως προφορική επικοινωνία, που έχει μεγαλύτερη ταχύτητα σε σχέση με την τυπική διαπερνά όλα τα επίπεδα οργάνωσης και ασφάλειας και αποτελεί το υπόβαθρο για την διασπορά φημών</a:t>
            </a:r>
            <a:r>
              <a:rPr lang="el-GR" sz="2400" dirty="0" smtClean="0"/>
              <a:t>.</a:t>
            </a:r>
            <a:endParaRPr lang="el-GR" sz="2400"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4789512"/>
            <a:ext cx="1628775" cy="1447800"/>
          </a:xfrm>
          <a:prstGeom prst="rect">
            <a:avLst/>
          </a:prstGeom>
          <a:ln>
            <a:noFill/>
          </a:ln>
          <a:effectLst>
            <a:outerShdw blurRad="190500" algn="tl" rotWithShape="0">
              <a:srgbClr val="000000">
                <a:alpha val="70000"/>
              </a:srgbClr>
            </a:outerShdw>
          </a:effectLst>
        </p:spPr>
      </p:pic>
      <p:sp>
        <p:nvSpPr>
          <p:cNvPr id="6" name="Rectangle 14"/>
          <p:cNvSpPr/>
          <p:nvPr/>
        </p:nvSpPr>
        <p:spPr>
          <a:xfrm>
            <a:off x="3563888" y="6356350"/>
            <a:ext cx="2016224" cy="276999"/>
          </a:xfrm>
          <a:prstGeom prst="rect">
            <a:avLst/>
          </a:prstGeom>
        </p:spPr>
        <p:txBody>
          <a:bodyPr wrap="square">
            <a:spAutoFit/>
          </a:bodyPr>
          <a:lstStyle/>
          <a:p>
            <a:pPr algn="ctr"/>
            <a:r>
              <a:rPr lang="en-US" sz="1200" dirty="0" smtClean="0">
                <a:solidFill>
                  <a:schemeClr val="tx1">
                    <a:lumMod val="75000"/>
                    <a:lumOff val="25000"/>
                  </a:schemeClr>
                </a:solidFill>
                <a:latin typeface="+mn-lt"/>
                <a:hlinkClick r:id="rId3"/>
              </a:rPr>
              <a:t>koyventologia.blogspot.gr</a:t>
            </a:r>
            <a:endParaRPr lang="en-US" sz="1200" dirty="0">
              <a:solidFill>
                <a:schemeClr val="tx1">
                  <a:lumMod val="75000"/>
                  <a:lumOff val="25000"/>
                </a:scheme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774700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cs typeface="Times New Roman" pitchFamily="18" charset="0"/>
              </a:rPr>
              <a:t>Είδη επιχειρησιακής επικοινωνίας</a:t>
            </a:r>
            <a:r>
              <a:rPr lang="el-GR" sz="3600" dirty="0">
                <a:cs typeface="Times New Roman" pitchFamily="18" charset="0"/>
              </a:rPr>
              <a:t/>
            </a:r>
            <a:br>
              <a:rPr lang="el-GR" sz="3600" dirty="0">
                <a:cs typeface="Times New Roman" pitchFamily="18" charset="0"/>
              </a:rPr>
            </a:br>
            <a:r>
              <a:rPr lang="el-GR" sz="3600" b="0" dirty="0" smtClean="0">
                <a:cs typeface="Times New Roman" pitchFamily="18" charset="0"/>
              </a:rPr>
              <a:t>(2 </a:t>
            </a:r>
            <a:r>
              <a:rPr lang="el-GR" sz="3600" b="0" dirty="0">
                <a:cs typeface="Times New Roman" pitchFamily="18" charset="0"/>
              </a:rPr>
              <a:t>από </a:t>
            </a:r>
            <a:r>
              <a:rPr lang="el-GR" sz="3600" b="0" dirty="0" smtClean="0">
                <a:cs typeface="Times New Roman" pitchFamily="18" charset="0"/>
              </a:rPr>
              <a:t>4)</a:t>
            </a:r>
            <a:endParaRPr lang="el-GR" sz="3600" dirty="0"/>
          </a:p>
        </p:txBody>
      </p:sp>
      <p:sp>
        <p:nvSpPr>
          <p:cNvPr id="3" name="Θέση περιεχομένου 2"/>
          <p:cNvSpPr>
            <a:spLocks noGrp="1"/>
          </p:cNvSpPr>
          <p:nvPr>
            <p:ph idx="1"/>
          </p:nvPr>
        </p:nvSpPr>
        <p:spPr/>
        <p:txBody>
          <a:bodyPr>
            <a:normAutofit/>
          </a:bodyPr>
          <a:lstStyle/>
          <a:p>
            <a:pPr marL="0" indent="0">
              <a:buNone/>
            </a:pPr>
            <a:r>
              <a:rPr lang="el-GR" sz="2400" b="1" dirty="0"/>
              <a:t>Τα πλεονεκτήματα των διοικητικών διαδικασιών είναι</a:t>
            </a:r>
            <a:r>
              <a:rPr lang="el-GR" sz="2400" b="1" dirty="0" smtClean="0"/>
              <a:t>:</a:t>
            </a:r>
            <a:endParaRPr lang="el-GR" sz="2400" b="1" dirty="0"/>
          </a:p>
          <a:p>
            <a:pPr>
              <a:spcBef>
                <a:spcPts val="2400"/>
              </a:spcBef>
              <a:buFont typeface="Wingdings" panose="05000000000000000000" pitchFamily="2" charset="2"/>
              <a:buChar char="v"/>
            </a:pPr>
            <a:r>
              <a:rPr lang="el-GR" sz="2400" dirty="0"/>
              <a:t>Ελαττώνεται η ανάγκη για μελλοντικές </a:t>
            </a:r>
            <a:r>
              <a:rPr lang="el-GR" sz="2400" dirty="0" smtClean="0"/>
              <a:t>αποφάσεις,</a:t>
            </a:r>
            <a:endParaRPr lang="el-GR" sz="2400" dirty="0"/>
          </a:p>
          <a:p>
            <a:pPr>
              <a:spcBef>
                <a:spcPts val="2400"/>
              </a:spcBef>
              <a:buFont typeface="Wingdings" panose="05000000000000000000" pitchFamily="2" charset="2"/>
              <a:buChar char="v"/>
            </a:pPr>
            <a:r>
              <a:rPr lang="el-GR" sz="2400" dirty="0"/>
              <a:t>Κέρδος χρόνου και ομαλή αντιμετώπιση των διαφόρων </a:t>
            </a:r>
            <a:r>
              <a:rPr lang="el-GR" sz="2400" dirty="0" smtClean="0"/>
              <a:t>προβλημάτων,</a:t>
            </a:r>
            <a:endParaRPr lang="el-GR" sz="2400" dirty="0"/>
          </a:p>
          <a:p>
            <a:pPr>
              <a:spcBef>
                <a:spcPts val="2400"/>
              </a:spcBef>
              <a:buFont typeface="Wingdings" panose="05000000000000000000" pitchFamily="2" charset="2"/>
              <a:buChar char="v"/>
            </a:pPr>
            <a:r>
              <a:rPr lang="el-GR" sz="2400" dirty="0"/>
              <a:t>Οι διαδικασίες βοηθούν στην ανεξαρτητοποίηση στην πρωτοβουλία δράσεων και την ανάληψη ευθυνών από τους υφιστάμενους, παρέχοντας τους </a:t>
            </a:r>
            <a:r>
              <a:rPr lang="el-GR" sz="2400" dirty="0" smtClean="0"/>
              <a:t>ελευθερία,</a:t>
            </a:r>
            <a:endParaRPr lang="el-GR" sz="2400" dirty="0"/>
          </a:p>
          <a:p>
            <a:pPr>
              <a:spcBef>
                <a:spcPts val="2400"/>
              </a:spcBef>
              <a:buFont typeface="Wingdings" panose="05000000000000000000" pitchFamily="2" charset="2"/>
              <a:buChar char="v"/>
            </a:pPr>
            <a:r>
              <a:rPr lang="el-GR" sz="2400" dirty="0"/>
              <a:t>Αποτελεσματικότερος έλεγχος, με όσον το δυνατόν λιγότερα </a:t>
            </a:r>
            <a:r>
              <a:rPr lang="el-GR" sz="2400" dirty="0" smtClean="0"/>
              <a:t>λάθη.</a:t>
            </a:r>
            <a:endParaRPr lang="el-GR" sz="2400" dirty="0"/>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184274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cs typeface="Times New Roman" pitchFamily="18" charset="0"/>
              </a:rPr>
              <a:t>Είδη επιχειρησιακής επικοινωνίας</a:t>
            </a:r>
            <a:r>
              <a:rPr lang="el-GR" sz="3200" dirty="0">
                <a:cs typeface="Times New Roman" pitchFamily="18" charset="0"/>
              </a:rPr>
              <a:t/>
            </a:r>
            <a:br>
              <a:rPr lang="el-GR" sz="3200" dirty="0">
                <a:cs typeface="Times New Roman" pitchFamily="18" charset="0"/>
              </a:rPr>
            </a:br>
            <a:r>
              <a:rPr lang="el-GR" sz="3600" b="0" dirty="0" smtClean="0">
                <a:cs typeface="Times New Roman" pitchFamily="18" charset="0"/>
              </a:rPr>
              <a:t>(3 </a:t>
            </a:r>
            <a:r>
              <a:rPr lang="el-GR" sz="3600" b="0" dirty="0">
                <a:cs typeface="Times New Roman" pitchFamily="18" charset="0"/>
              </a:rPr>
              <a:t>από </a:t>
            </a:r>
            <a:r>
              <a:rPr lang="el-GR" sz="3600" b="0" dirty="0" smtClean="0">
                <a:cs typeface="Times New Roman" pitchFamily="18" charset="0"/>
              </a:rPr>
              <a:t>4)</a:t>
            </a:r>
            <a:endParaRPr lang="el-GR" sz="3600" dirty="0"/>
          </a:p>
        </p:txBody>
      </p:sp>
      <p:sp>
        <p:nvSpPr>
          <p:cNvPr id="3" name="Θέση περιεχομένου 2"/>
          <p:cNvSpPr>
            <a:spLocks noGrp="1"/>
          </p:cNvSpPr>
          <p:nvPr>
            <p:ph idx="1"/>
          </p:nvPr>
        </p:nvSpPr>
        <p:spPr/>
        <p:txBody>
          <a:bodyPr>
            <a:normAutofit/>
          </a:bodyPr>
          <a:lstStyle/>
          <a:p>
            <a:pPr marL="0" indent="0">
              <a:spcBef>
                <a:spcPts val="2400"/>
              </a:spcBef>
              <a:buNone/>
            </a:pPr>
            <a:r>
              <a:rPr lang="el-GR" sz="2400" b="1" dirty="0"/>
              <a:t>Εσωτερική και εξωτερική επικοινωνία</a:t>
            </a:r>
            <a:r>
              <a:rPr lang="el-GR" sz="2400" b="1" dirty="0" smtClean="0"/>
              <a:t>:</a:t>
            </a:r>
            <a:endParaRPr lang="el-GR" sz="2400" b="1" dirty="0"/>
          </a:p>
          <a:p>
            <a:pPr marL="0" indent="0">
              <a:spcBef>
                <a:spcPts val="2400"/>
              </a:spcBef>
              <a:buNone/>
            </a:pPr>
            <a:r>
              <a:rPr lang="el-GR" sz="2400" dirty="0"/>
              <a:t>Υπάρχει επικοινωνία στην επιχείρηση(εσωτερική ) η οποία περιλαμβάνει την ανταλλαγή μηνυμάτων μεταξύ των μελών ενός οργανισμού. Αντίθετα η εξωτερική επικοινωνία μεταξύ της επιχείρησης και του έξω κόσμου, περιλαμβάνει την ανταλλαγή μηνυμάτων μεταξύ του οργανισμού και του εξωτερικού περιβάλλοντος.</a:t>
            </a:r>
          </a:p>
          <a:p>
            <a:endParaRPr lang="el-GR" dirty="0"/>
          </a:p>
          <a:p>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4" y="4293096"/>
            <a:ext cx="1660666" cy="1806126"/>
          </a:xfrm>
          <a:prstGeom prst="rect">
            <a:avLst/>
          </a:prstGeom>
          <a:ln>
            <a:noFill/>
          </a:ln>
          <a:effectLst>
            <a:outerShdw blurRad="190500" algn="tl" rotWithShape="0">
              <a:srgbClr val="000000">
                <a:alpha val="70000"/>
              </a:srgbClr>
            </a:outerShdw>
          </a:effectLst>
        </p:spPr>
      </p:pic>
      <p:sp>
        <p:nvSpPr>
          <p:cNvPr id="6" name="Rectangle 14"/>
          <p:cNvSpPr/>
          <p:nvPr/>
        </p:nvSpPr>
        <p:spPr>
          <a:xfrm>
            <a:off x="3574232" y="6171634"/>
            <a:ext cx="2016224" cy="276999"/>
          </a:xfrm>
          <a:prstGeom prst="rect">
            <a:avLst/>
          </a:prstGeom>
        </p:spPr>
        <p:txBody>
          <a:bodyPr wrap="square">
            <a:spAutoFit/>
          </a:bodyPr>
          <a:lstStyle/>
          <a:p>
            <a:pPr algn="ctr"/>
            <a:r>
              <a:rPr lang="en-US" sz="1200" dirty="0" smtClean="0">
                <a:solidFill>
                  <a:schemeClr val="tx1">
                    <a:lumMod val="75000"/>
                    <a:lumOff val="25000"/>
                  </a:schemeClr>
                </a:solidFill>
                <a:latin typeface="+mn-lt"/>
                <a:hlinkClick r:id="rId3"/>
              </a:rPr>
              <a:t>koyventologia.blogspot.gr</a:t>
            </a:r>
            <a:endParaRPr lang="en-US" sz="1200" dirty="0">
              <a:solidFill>
                <a:schemeClr val="tx1">
                  <a:lumMod val="75000"/>
                  <a:lumOff val="25000"/>
                </a:scheme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435641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cs typeface="Times New Roman" pitchFamily="18" charset="0"/>
              </a:rPr>
              <a:t>Είδη επιχειρησιακής επικοινωνίας</a:t>
            </a:r>
            <a:r>
              <a:rPr lang="el-GR" sz="2800" dirty="0">
                <a:cs typeface="Times New Roman" pitchFamily="18" charset="0"/>
              </a:rPr>
              <a:t/>
            </a:r>
            <a:br>
              <a:rPr lang="el-GR" sz="2800" dirty="0">
                <a:cs typeface="Times New Roman" pitchFamily="18" charset="0"/>
              </a:rPr>
            </a:br>
            <a:r>
              <a:rPr lang="el-GR" sz="3600" b="0" dirty="0" smtClean="0">
                <a:cs typeface="Times New Roman" pitchFamily="18" charset="0"/>
              </a:rPr>
              <a:t>(4 </a:t>
            </a:r>
            <a:r>
              <a:rPr lang="el-GR" sz="3600" b="0" dirty="0">
                <a:cs typeface="Times New Roman" pitchFamily="18" charset="0"/>
              </a:rPr>
              <a:t>από </a:t>
            </a:r>
            <a:r>
              <a:rPr lang="el-GR" sz="3600" b="0" dirty="0" smtClean="0">
                <a:cs typeface="Times New Roman" pitchFamily="18" charset="0"/>
              </a:rPr>
              <a:t>4)</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l-GR" sz="2400" b="1" dirty="0"/>
              <a:t>Οριζόντια και κάθετη επικοινωνία: </a:t>
            </a:r>
          </a:p>
          <a:p>
            <a:pPr>
              <a:spcBef>
                <a:spcPts val="1800"/>
              </a:spcBef>
              <a:buFont typeface="Wingdings" panose="05000000000000000000" pitchFamily="2" charset="2"/>
              <a:buChar char="v"/>
            </a:pPr>
            <a:r>
              <a:rPr lang="el-GR" sz="2400" dirty="0"/>
              <a:t>Οριζόντια επικοινωνία ορίζεται η επικοινωνία μεταξύ τμημάτων (τμήμα με τμήμα), προϊστάμενο με προϊστάμενο, για τον συντονισμό των εργασιών μέσω της ανταλλαγής πληροφοριών και γνώσεων</a:t>
            </a:r>
          </a:p>
          <a:p>
            <a:pPr>
              <a:buFont typeface="Wingdings" panose="05000000000000000000" pitchFamily="2" charset="2"/>
              <a:buChar char="v"/>
            </a:pPr>
            <a:r>
              <a:rPr lang="el-GR" sz="2400" dirty="0"/>
              <a:t>Κάθετη επικοινωνία : </a:t>
            </a:r>
          </a:p>
          <a:p>
            <a:pPr marL="457200" indent="-457200">
              <a:spcBef>
                <a:spcPts val="1800"/>
              </a:spcBef>
              <a:buFont typeface="+mj-lt"/>
              <a:buAutoNum type="arabicPeriod"/>
            </a:pPr>
            <a:r>
              <a:rPr lang="el-GR" sz="2400" dirty="0"/>
              <a:t>Κάθετη προφορική επικοινωνία προς τα </a:t>
            </a:r>
            <a:r>
              <a:rPr lang="el-GR" sz="2400" dirty="0" smtClean="0"/>
              <a:t>κάτω</a:t>
            </a:r>
            <a:r>
              <a:rPr lang="en-US" sz="2400" dirty="0" smtClean="0"/>
              <a:t>,</a:t>
            </a:r>
            <a:endParaRPr lang="el-GR" sz="2400" dirty="0"/>
          </a:p>
          <a:p>
            <a:pPr marL="457200" indent="-457200">
              <a:spcBef>
                <a:spcPts val="1800"/>
              </a:spcBef>
              <a:buFont typeface="+mj-lt"/>
              <a:buAutoNum type="arabicPeriod"/>
            </a:pPr>
            <a:r>
              <a:rPr lang="el-GR" sz="2400" dirty="0"/>
              <a:t>Κάθετη προφορική επικοινωνία προς τα </a:t>
            </a:r>
            <a:r>
              <a:rPr lang="el-GR" sz="2400" dirty="0" smtClean="0"/>
              <a:t>πάνω</a:t>
            </a:r>
            <a:r>
              <a:rPr lang="en-US" sz="2400" dirty="0" smtClean="0"/>
              <a:t>,</a:t>
            </a:r>
            <a:endParaRPr lang="el-GR" sz="2400" dirty="0"/>
          </a:p>
          <a:p>
            <a:pPr marL="457200" indent="-457200">
              <a:spcBef>
                <a:spcPts val="1800"/>
              </a:spcBef>
              <a:buFont typeface="+mj-lt"/>
              <a:buAutoNum type="arabicPeriod"/>
            </a:pPr>
            <a:r>
              <a:rPr lang="el-GR" sz="2400" dirty="0"/>
              <a:t>Κάθετη γραπτή επικοινωνία προς τα </a:t>
            </a:r>
            <a:r>
              <a:rPr lang="el-GR" sz="2400" dirty="0" smtClean="0"/>
              <a:t>κάτω</a:t>
            </a:r>
            <a:r>
              <a:rPr lang="en-US" sz="2400" dirty="0" smtClean="0"/>
              <a:t>,</a:t>
            </a:r>
            <a:endParaRPr lang="el-GR" sz="2400" dirty="0"/>
          </a:p>
          <a:p>
            <a:pPr marL="457200" indent="-457200">
              <a:spcBef>
                <a:spcPts val="1800"/>
              </a:spcBef>
              <a:buFont typeface="+mj-lt"/>
              <a:buAutoNum type="arabicPeriod"/>
            </a:pPr>
            <a:r>
              <a:rPr lang="el-GR" sz="2400" dirty="0"/>
              <a:t>Κάθετη γραπτή επικοινωνία προς τα </a:t>
            </a:r>
            <a:r>
              <a:rPr lang="el-GR" sz="2400" dirty="0" smtClean="0"/>
              <a:t>πάνω</a:t>
            </a:r>
            <a:r>
              <a:rPr lang="en-US"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pic>
        <p:nvPicPr>
          <p:cNvPr id="1026" name="Picture 2" descr="File:Two-people-talking-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6792" y="3861048"/>
            <a:ext cx="2258616" cy="225861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p:nvPr/>
        </p:nvSpPr>
        <p:spPr>
          <a:xfrm>
            <a:off x="6444208" y="5888831"/>
            <a:ext cx="275543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4"/>
              </a:rPr>
              <a:t>Two-people-talking-logo</a:t>
            </a:r>
            <a:r>
              <a:rPr lang="en-US" sz="1200" dirty="0" smtClean="0">
                <a:solidFill>
                  <a:schemeClr val="tx1">
                    <a:lumMod val="75000"/>
                    <a:lumOff val="25000"/>
                  </a:schemeClr>
                </a:solidFill>
                <a:latin typeface="+mn-lt"/>
              </a:rPr>
              <a:t>”,</a:t>
            </a:r>
            <a:r>
              <a:rPr lang="el-GR" sz="1200" dirty="0" smtClean="0">
                <a:solidFill>
                  <a:schemeClr val="tx1">
                    <a:lumMod val="75000"/>
                    <a:lumOff val="25000"/>
                  </a:schemeClr>
                </a:solidFill>
                <a:latin typeface="+mn-lt"/>
              </a:rPr>
              <a:t> από</a:t>
            </a:r>
            <a:r>
              <a:rPr lang="en-US" sz="1200" dirty="0" smtClean="0">
                <a:solidFill>
                  <a:schemeClr val="tx1">
                    <a:lumMod val="75000"/>
                    <a:lumOff val="25000"/>
                  </a:schemeClr>
                </a:solidFill>
                <a:latin typeface="+mn-lt"/>
              </a:rPr>
              <a:t> </a:t>
            </a:r>
            <a:r>
              <a:rPr lang="en-US" sz="1200" dirty="0" smtClean="0">
                <a:latin typeface="+mn-lt"/>
                <a:hlinkClick r:id="rId5" tooltip="User:Schasteen (page does not exist)"/>
              </a:rPr>
              <a:t>Schasteen</a:t>
            </a:r>
            <a:r>
              <a:rPr lang="en-US" sz="1200" dirty="0" smtClean="0">
                <a:latin typeface="+mn-lt"/>
              </a:rPr>
              <a:t> </a:t>
            </a:r>
            <a:r>
              <a:rPr lang="el-GR" sz="1200" dirty="0" smtClean="0">
                <a:solidFill>
                  <a:schemeClr val="tx1">
                    <a:lumMod val="75000"/>
                    <a:lumOff val="25000"/>
                  </a:schemeClr>
                </a:solidFill>
                <a:latin typeface="+mn-lt"/>
              </a:rPr>
              <a:t>διαθέσιμο ως κοινό κτήμα</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3984644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latin typeface="+mn-lt"/>
                <a:cs typeface="Times New Roman" pitchFamily="18" charset="0"/>
              </a:rPr>
              <a:t>Σπουδαιότητα της διαπροσωπικής επικοινωνίας </a:t>
            </a:r>
            <a:endParaRPr lang="el-GR" dirty="0">
              <a:latin typeface="+mn-lt"/>
            </a:endParaRPr>
          </a:p>
        </p:txBody>
      </p:sp>
      <p:sp>
        <p:nvSpPr>
          <p:cNvPr id="3" name="Θέση περιεχομένου 2"/>
          <p:cNvSpPr>
            <a:spLocks noGrp="1"/>
          </p:cNvSpPr>
          <p:nvPr>
            <p:ph idx="1"/>
          </p:nvPr>
        </p:nvSpPr>
        <p:spPr/>
        <p:txBody>
          <a:bodyPr>
            <a:normAutofit fontScale="77500" lnSpcReduction="20000"/>
          </a:bodyPr>
          <a:lstStyle/>
          <a:p>
            <a:pPr marL="0" indent="0">
              <a:lnSpc>
                <a:spcPct val="134000"/>
              </a:lnSpc>
              <a:spcBef>
                <a:spcPts val="1200"/>
              </a:spcBef>
              <a:buNone/>
            </a:pPr>
            <a:r>
              <a:rPr lang="el-GR" sz="2600" dirty="0"/>
              <a:t>Μέσα από μελέτες σχετικά με το ‘‘πώς οι διευθυντές ξοδεύουν τον χρόνο τους’’, η Rosemary Stewart απέδειξε πως ο μέσος όρος που χρειάζεται για συζήτηση με κάποιο άλλο πρόσωπο είναι 32% των ωρών εργασίας, ενώ για συζήτηση με δύο ή και παραπάνω ανθρώπους είναι 34%. Παρόμοιες μελέτες πραγματοποίησε και ο Mintzberg, αποδίδοντας στην αφιέρωση στη διαπροσωπική επικοινωνία ένα μέσο όρο 78% των ωρών εργασίας και 67% των εργάσιμων δραστηριοτήτων. </a:t>
            </a:r>
          </a:p>
          <a:p>
            <a:pPr>
              <a:lnSpc>
                <a:spcPct val="120000"/>
              </a:lnSpc>
              <a:spcBef>
                <a:spcPts val="1200"/>
              </a:spcBef>
              <a:buFont typeface="Wingdings" panose="05000000000000000000" pitchFamily="2" charset="2"/>
              <a:buChar char="Ø"/>
            </a:pPr>
            <a:r>
              <a:rPr lang="el-GR" sz="2600" dirty="0"/>
              <a:t>Στον εργασιακό χώρο ξεχωρίζουν τρία βασικά πλέγματα διαπροσωπικών </a:t>
            </a:r>
            <a:r>
              <a:rPr lang="el-GR" sz="2600" dirty="0" smtClean="0"/>
              <a:t>σχέσεων:</a:t>
            </a:r>
            <a:endParaRPr lang="el-GR" sz="2600" dirty="0"/>
          </a:p>
          <a:p>
            <a:pPr>
              <a:lnSpc>
                <a:spcPct val="120000"/>
              </a:lnSpc>
              <a:spcBef>
                <a:spcPts val="1200"/>
              </a:spcBef>
            </a:pPr>
            <a:r>
              <a:rPr lang="el-GR" sz="2600" dirty="0"/>
              <a:t>Σχέσεις με συναδέλφους ή την υπόλοιπη </a:t>
            </a:r>
            <a:r>
              <a:rPr lang="el-GR" sz="2600" dirty="0" smtClean="0"/>
              <a:t>ομάδα,</a:t>
            </a:r>
            <a:endParaRPr lang="el-GR" sz="2600" dirty="0"/>
          </a:p>
          <a:p>
            <a:pPr>
              <a:lnSpc>
                <a:spcPct val="120000"/>
              </a:lnSpc>
              <a:spcBef>
                <a:spcPts val="1200"/>
              </a:spcBef>
            </a:pPr>
            <a:r>
              <a:rPr lang="el-GR" sz="2600" dirty="0"/>
              <a:t>Σχέσεις με </a:t>
            </a:r>
            <a:r>
              <a:rPr lang="el-GR" sz="2600" dirty="0" smtClean="0"/>
              <a:t>προϊσταμένους,</a:t>
            </a:r>
            <a:endParaRPr lang="el-GR" sz="2600" dirty="0"/>
          </a:p>
          <a:p>
            <a:pPr>
              <a:lnSpc>
                <a:spcPct val="120000"/>
              </a:lnSpc>
              <a:spcBef>
                <a:spcPts val="1200"/>
              </a:spcBef>
            </a:pPr>
            <a:r>
              <a:rPr lang="el-GR" sz="2600" dirty="0"/>
              <a:t>Σχέσεις με </a:t>
            </a:r>
            <a:r>
              <a:rPr lang="el-GR" sz="2600" dirty="0" smtClean="0"/>
              <a:t>υφισταμένους.</a:t>
            </a:r>
            <a:endParaRPr lang="el-GR" sz="2600" dirty="0"/>
          </a:p>
          <a:p>
            <a:pPr>
              <a:lnSpc>
                <a:spcPct val="120000"/>
              </a:lnSpc>
              <a:spcBef>
                <a:spcPts val="12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789012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Διαπροσωπική επικοινωνία και εργασιακός χώρος </a:t>
            </a:r>
          </a:p>
        </p:txBody>
      </p:sp>
      <p:sp>
        <p:nvSpPr>
          <p:cNvPr id="3" name="Θέση περιεχομένου 2"/>
          <p:cNvSpPr>
            <a:spLocks noGrp="1"/>
          </p:cNvSpPr>
          <p:nvPr>
            <p:ph idx="1"/>
          </p:nvPr>
        </p:nvSpPr>
        <p:spPr/>
        <p:txBody>
          <a:bodyPr>
            <a:normAutofit/>
          </a:bodyPr>
          <a:lstStyle/>
          <a:p>
            <a:pPr>
              <a:lnSpc>
                <a:spcPct val="114000"/>
              </a:lnSpc>
              <a:spcBef>
                <a:spcPts val="600"/>
              </a:spcBef>
              <a:buFont typeface="Wingdings" panose="05000000000000000000" pitchFamily="2" charset="2"/>
              <a:buChar char="v"/>
            </a:pPr>
            <a:r>
              <a:rPr lang="el-GR" sz="2400" dirty="0"/>
              <a:t>Οι διαπροσωπικές σχέσεις είναι περίπλοκες και εύκολα κλονίζονται όταν σε αυτές επιδρά η προκατάληψη γύρω από την έννοια της συμπάθειας. </a:t>
            </a:r>
          </a:p>
          <a:p>
            <a:pPr marL="0" indent="0">
              <a:lnSpc>
                <a:spcPct val="114000"/>
              </a:lnSpc>
              <a:spcBef>
                <a:spcPts val="600"/>
              </a:spcBef>
              <a:buNone/>
            </a:pPr>
            <a:r>
              <a:rPr lang="el-GR" sz="2400" dirty="0"/>
              <a:t>Στον εργασιακό χώρο βρίσκουν πλήρη εφαρμογή τα κοινωνικά και σεξιστικά στερεότυπα και οι κοινωνικές νόρμες</a:t>
            </a:r>
            <a:r>
              <a:rPr lang="el-GR" sz="2400" dirty="0" smtClean="0"/>
              <a:t>.</a:t>
            </a:r>
            <a:endParaRPr lang="el-GR" sz="2400" dirty="0"/>
          </a:p>
          <a:p>
            <a:pPr>
              <a:lnSpc>
                <a:spcPct val="114000"/>
              </a:lnSpc>
              <a:spcBef>
                <a:spcPts val="600"/>
              </a:spcBef>
              <a:buFont typeface="Wingdings" panose="05000000000000000000" pitchFamily="2" charset="2"/>
              <a:buChar char="v"/>
            </a:pPr>
            <a:r>
              <a:rPr lang="el-GR" sz="2400" dirty="0"/>
              <a:t>Κλασικό μοτίβο στα εργασιακά περιβάλλοντα είναι το φαινόμενο της σεξουαλικής παρενόχλησης δηλαδή της εκδήλωσης κάθε μορφής ανεπιθύμητης λεκτικής, μη λεκτικής ή σωματικής συμπεριφοράς σεξουαλικού χαρακτήρα καθώς χρησιμοποιείται η εξουσία του ανδρικού φύλου με ποικίλους τρόπους.</a:t>
            </a:r>
          </a:p>
          <a:p>
            <a:pPr>
              <a:lnSpc>
                <a:spcPct val="114000"/>
              </a:lnSpc>
              <a:spcBef>
                <a:spcPts val="6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4225388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_updated">
  <a:themeElements>
    <a:clrScheme name="Προσαρμοσμένο 1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600</TotalTime>
  <Words>1841</Words>
  <Application>Microsoft Office PowerPoint</Application>
  <PresentationFormat>Προβολή στην οθόνη (4:3)</PresentationFormat>
  <Paragraphs>179</Paragraphs>
  <Slides>23</Slides>
  <Notes>15</Notes>
  <HiddenSlides>0</HiddenSlides>
  <MMClips>0</MMClips>
  <ScaleCrop>false</ScaleCrop>
  <HeadingPairs>
    <vt:vector size="4" baseType="variant">
      <vt:variant>
        <vt:lpstr>Θέμα</vt:lpstr>
      </vt:variant>
      <vt:variant>
        <vt:i4>2</vt:i4>
      </vt:variant>
      <vt:variant>
        <vt:lpstr>Τίτλοι διαφανειών</vt:lpstr>
      </vt:variant>
      <vt:variant>
        <vt:i4>23</vt:i4>
      </vt:variant>
    </vt:vector>
  </HeadingPairs>
  <TitlesOfParts>
    <vt:vector size="25" baseType="lpstr">
      <vt:lpstr>OC_template_updated</vt:lpstr>
      <vt:lpstr>1_OC_template_updated</vt:lpstr>
      <vt:lpstr>Επιχειρηματικότητα και Συστήματα Επικοινωνίας Τουριστικών Επιχειρήσεων </vt:lpstr>
      <vt:lpstr>Λάθη αντίληψης: προβλήματα και λύσεις (1 από 2)</vt:lpstr>
      <vt:lpstr>Λάθη αντίληψης: προβλήματα και λύσεις (2 από 2)</vt:lpstr>
      <vt:lpstr>Είδη επιχειρησιακής επικοινωνίας (1 από 4)</vt:lpstr>
      <vt:lpstr>Είδη επιχειρησιακής επικοινωνίας (2 από 4)</vt:lpstr>
      <vt:lpstr>Είδη επιχειρησιακής επικοινωνίας (3 από 4)</vt:lpstr>
      <vt:lpstr>Είδη επιχειρησιακής επικοινωνίας (4 από 4)</vt:lpstr>
      <vt:lpstr>Σπουδαιότητα της διαπροσωπικής επικοινωνίας </vt:lpstr>
      <vt:lpstr>Διαπροσωπική επικοινωνία και εργασιακός χώρος </vt:lpstr>
      <vt:lpstr>Διαπροσωπικές ανάγκες (1 από 2)</vt:lpstr>
      <vt:lpstr>Διαπροσωπικές ανάγκες (2 από 2)</vt:lpstr>
      <vt:lpstr>Εμπιστοσύνη διαπροσωπικών σχέσεων</vt:lpstr>
      <vt:lpstr>Βελτίωση επικοινωνίας στον εργασιακό χώρο</vt:lpstr>
      <vt:lpstr>Εργαζόμενοι και ιδιωτικότητα </vt:lpstr>
      <vt:lpstr>Αρχή Προστασίας Δεδομένων Προσωπικού Χαρακτήρα </vt:lpstr>
      <vt:lpstr>Αποδοτικότητα σε μια τουριστική επιχείρηση</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Επιχειρηματικότητα και Συστήματα Επικοινωνίας Τουριστικών Επιχειρήσεων</dc:title>
  <dc:creator>Elenh Xoumh</dc:creator>
  <cp:lastModifiedBy>fkaram2</cp:lastModifiedBy>
  <cp:revision>50</cp:revision>
  <dcterms:created xsi:type="dcterms:W3CDTF">2013-11-25T11:56:03Z</dcterms:created>
  <dcterms:modified xsi:type="dcterms:W3CDTF">2015-07-03T11:49:32Z</dcterms:modified>
</cp:coreProperties>
</file>