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701" r:id="rId2"/>
    <p:sldMasterId id="2147483717" r:id="rId3"/>
  </p:sldMasterIdLst>
  <p:notesMasterIdLst>
    <p:notesMasterId r:id="rId51"/>
  </p:notesMasterIdLst>
  <p:handoutMasterIdLst>
    <p:handoutMasterId r:id="rId52"/>
  </p:handoutMasterIdLst>
  <p:sldIdLst>
    <p:sldId id="256"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1" r:id="rId27"/>
    <p:sldId id="292" r:id="rId28"/>
    <p:sldId id="293" r:id="rId29"/>
    <p:sldId id="294" r:id="rId30"/>
    <p:sldId id="295" r:id="rId31"/>
    <p:sldId id="296" r:id="rId32"/>
    <p:sldId id="297" r:id="rId33"/>
    <p:sldId id="298" r:id="rId34"/>
    <p:sldId id="299" r:id="rId35"/>
    <p:sldId id="309" r:id="rId36"/>
    <p:sldId id="308" r:id="rId37"/>
    <p:sldId id="300" r:id="rId38"/>
    <p:sldId id="303" r:id="rId39"/>
    <p:sldId id="304" r:id="rId40"/>
    <p:sldId id="305" r:id="rId41"/>
    <p:sldId id="306" r:id="rId42"/>
    <p:sldId id="307" r:id="rId43"/>
    <p:sldId id="310" r:id="rId44"/>
    <p:sldId id="311" r:id="rId45"/>
    <p:sldId id="312" r:id="rId46"/>
    <p:sldId id="316" r:id="rId47"/>
    <p:sldId id="317" r:id="rId48"/>
    <p:sldId id="314" r:id="rId49"/>
    <p:sldId id="315" r:id="rId50"/>
  </p:sldIdLst>
  <p:sldSz cx="9144000" cy="6858000" type="screen4x3"/>
  <p:notesSz cx="7104063" cy="10234613"/>
  <p:custDataLst>
    <p:tags r:id="rId5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82"/>
    <a:srgbClr val="44546D"/>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gs" Target="tags/tag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9/6/2015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9/6/2015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40</a:t>
            </a:fld>
            <a:endParaRPr lang="el-GR">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41</a:t>
            </a:fld>
            <a:endParaRPr lang="el-GR">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42</a:t>
            </a:fld>
            <a:endParaRPr lang="el-GR">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43</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45</a:t>
            </a:fld>
            <a:endParaRPr lang="el-GR">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46</a:t>
            </a:fld>
            <a:endParaRPr lang="el-GR">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solidFill>
            <a:schemeClr val="bg1"/>
          </a:solidFill>
          <a:ln>
            <a:no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a:ln>
            <a:noFill/>
          </a:ln>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0"/>
            <a:ext cx="7772400" cy="16764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2133600"/>
            <a:ext cx="3810000" cy="4114800"/>
          </a:xfrm>
        </p:spPr>
        <p:txBody>
          <a:bodyPr/>
          <a:lstStyle/>
          <a:p>
            <a:pPr lvl="0"/>
            <a:endParaRPr lang="el-GR" noProof="0" smtClean="0"/>
          </a:p>
        </p:txBody>
      </p:sp>
      <p:sp>
        <p:nvSpPr>
          <p:cNvPr id="4" name="3 - Θέση κειμένου"/>
          <p:cNvSpPr>
            <a:spLocks noGrp="1"/>
          </p:cNvSpPr>
          <p:nvPr>
            <p:ph type="body" sz="half" idx="2"/>
          </p:nvPr>
        </p:nvSpPr>
        <p:spPr>
          <a:xfrm>
            <a:off x="4648200" y="21336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3"/>
          <p:cNvSpPr>
            <a:spLocks noGrp="1" noChangeArrowheads="1"/>
          </p:cNvSpPr>
          <p:nvPr>
            <p:ph type="dt" sz="half" idx="10"/>
          </p:nvPr>
        </p:nvSpPr>
        <p:spPr>
          <a:ln/>
        </p:spPr>
        <p:txBody>
          <a:bodyPr/>
          <a:lstStyle>
            <a:lvl1pPr>
              <a:defRPr/>
            </a:lvl1pPr>
          </a:lstStyle>
          <a:p>
            <a:pPr>
              <a:defRPr/>
            </a:pPr>
            <a:endParaRPr lang="el-GR"/>
          </a:p>
        </p:txBody>
      </p:sp>
      <p:sp>
        <p:nvSpPr>
          <p:cNvPr id="6" name="Rectangle 14"/>
          <p:cNvSpPr>
            <a:spLocks noGrp="1" noChangeArrowheads="1"/>
          </p:cNvSpPr>
          <p:nvPr>
            <p:ph type="ftr" sz="quarter" idx="11"/>
          </p:nvPr>
        </p:nvSpPr>
        <p:spPr>
          <a:ln/>
        </p:spPr>
        <p:txBody>
          <a:bodyPr/>
          <a:lstStyle>
            <a:lvl1pPr>
              <a:defRPr/>
            </a:lvl1pPr>
          </a:lstStyle>
          <a:p>
            <a:pPr>
              <a:defRPr/>
            </a:pPr>
            <a:endParaRPr lang="el-GR"/>
          </a:p>
        </p:txBody>
      </p:sp>
      <p:sp>
        <p:nvSpPr>
          <p:cNvPr id="7" name="Rectangle 15"/>
          <p:cNvSpPr>
            <a:spLocks noGrp="1" noChangeArrowheads="1"/>
          </p:cNvSpPr>
          <p:nvPr>
            <p:ph type="sldNum" sz="quarter" idx="12"/>
          </p:nvPr>
        </p:nvSpPr>
        <p:spPr>
          <a:ln/>
        </p:spPr>
        <p:txBody>
          <a:bodyPr/>
          <a:lstStyle>
            <a:lvl1pPr>
              <a:defRPr/>
            </a:lvl1pPr>
          </a:lstStyle>
          <a:p>
            <a:pPr>
              <a:defRPr/>
            </a:pPr>
            <a:fld id="{CBFF420C-986C-4C2B-A13E-7B0B9ED5AEA0}" type="slidenum">
              <a:rPr lang="el-GR"/>
              <a:pPr>
                <a:defRPr/>
              </a:pPr>
              <a:t>‹#›</a:t>
            </a:fld>
            <a:endParaRPr lang="el-GR"/>
          </a:p>
        </p:txBody>
      </p:sp>
    </p:spTree>
    <p:extLst>
      <p:ext uri="{BB962C8B-B14F-4D97-AF65-F5344CB8AC3E}">
        <p14:creationId xmlns:p14="http://schemas.microsoft.com/office/powerpoint/2010/main" val="219765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l-GR"/>
          </a:p>
        </p:txBody>
      </p:sp>
      <p:sp>
        <p:nvSpPr>
          <p:cNvPr id="3" name="Rectangle 14"/>
          <p:cNvSpPr>
            <a:spLocks noGrp="1" noChangeArrowheads="1"/>
          </p:cNvSpPr>
          <p:nvPr>
            <p:ph type="ftr" sz="quarter" idx="11"/>
          </p:nvPr>
        </p:nvSpPr>
        <p:spPr>
          <a:ln/>
        </p:spPr>
        <p:txBody>
          <a:bodyPr/>
          <a:lstStyle>
            <a:lvl1pPr>
              <a:defRPr/>
            </a:lvl1pPr>
          </a:lstStyle>
          <a:p>
            <a:pPr>
              <a:defRPr/>
            </a:pPr>
            <a:endParaRPr lang="el-GR"/>
          </a:p>
        </p:txBody>
      </p:sp>
      <p:sp>
        <p:nvSpPr>
          <p:cNvPr id="4" name="Rectangle 15"/>
          <p:cNvSpPr>
            <a:spLocks noGrp="1" noChangeArrowheads="1"/>
          </p:cNvSpPr>
          <p:nvPr>
            <p:ph type="sldNum" sz="quarter" idx="12"/>
          </p:nvPr>
        </p:nvSpPr>
        <p:spPr>
          <a:ln/>
        </p:spPr>
        <p:txBody>
          <a:bodyPr/>
          <a:lstStyle>
            <a:lvl1pPr>
              <a:defRPr/>
            </a:lvl1pPr>
          </a:lstStyle>
          <a:p>
            <a:pPr>
              <a:defRPr/>
            </a:pPr>
            <a:fld id="{77F96C99-338D-4918-A97C-178839F88B87}" type="slidenum">
              <a:rPr lang="el-GR"/>
              <a:pPr>
                <a:defRPr/>
              </a:pPr>
              <a:t>‹#›</a:t>
            </a:fld>
            <a:endParaRPr lang="el-GR"/>
          </a:p>
        </p:txBody>
      </p:sp>
    </p:spTree>
    <p:extLst>
      <p:ext uri="{BB962C8B-B14F-4D97-AF65-F5344CB8AC3E}">
        <p14:creationId xmlns:p14="http://schemas.microsoft.com/office/powerpoint/2010/main" val="3351024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B66A4164-08C8-4B80-A154-321FE2060EC6}" type="slidenum">
              <a:rPr lang="el-GR"/>
              <a:pPr>
                <a:defRPr/>
              </a:pPr>
              <a:t>‹#›</a:t>
            </a:fld>
            <a:endParaRPr lang="el-GR"/>
          </a:p>
        </p:txBody>
      </p:sp>
    </p:spTree>
    <p:extLst>
      <p:ext uri="{BB962C8B-B14F-4D97-AF65-F5344CB8AC3E}">
        <p14:creationId xmlns:p14="http://schemas.microsoft.com/office/powerpoint/2010/main" val="1540979041"/>
      </p:ext>
    </p:extLst>
  </p:cSld>
  <p:clrMapOvr>
    <a:masterClrMapping/>
  </p:clrMapOvr>
  <p:transition>
    <p:diamon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rtlCol="0">
            <a:normAutofit/>
          </a:bodyPr>
          <a:lstStyle/>
          <a:p>
            <a:pPr lvl="0"/>
            <a:endParaRPr lang="el-GR" noProof="0" smtClean="0"/>
          </a:p>
        </p:txBody>
      </p:sp>
      <p:sp>
        <p:nvSpPr>
          <p:cNvPr id="5" name="Rectangle 4"/>
          <p:cNvSpPr>
            <a:spLocks noGrp="1" noChangeArrowheads="1"/>
          </p:cNvSpPr>
          <p:nvPr>
            <p:ph type="dt" sz="half" idx="10"/>
          </p:nvPr>
        </p:nvSpPr>
        <p:spPr/>
        <p:txBody>
          <a:bodyPr/>
          <a:lstStyle>
            <a:lvl1pPr>
              <a:defRPr/>
            </a:lvl1pPr>
          </a:lstStyle>
          <a:p>
            <a:pPr>
              <a:defRPr/>
            </a:pPr>
            <a:endParaRPr lang="el-GR"/>
          </a:p>
        </p:txBody>
      </p:sp>
      <p:sp>
        <p:nvSpPr>
          <p:cNvPr id="6" name="Rectangle 5"/>
          <p:cNvSpPr>
            <a:spLocks noGrp="1" noChangeArrowheads="1"/>
          </p:cNvSpPr>
          <p:nvPr>
            <p:ph type="ftr" sz="quarter" idx="11"/>
          </p:nvPr>
        </p:nvSpPr>
        <p:spPr/>
        <p:txBody>
          <a:bodyPr/>
          <a:lstStyle>
            <a:lvl1pPr>
              <a:defRPr/>
            </a:lvl1pPr>
          </a:lstStyle>
          <a:p>
            <a:pPr>
              <a:defRPr/>
            </a:pPr>
            <a:endParaRPr lang="el-GR"/>
          </a:p>
        </p:txBody>
      </p:sp>
      <p:sp>
        <p:nvSpPr>
          <p:cNvPr id="7" name="Rectangle 6"/>
          <p:cNvSpPr>
            <a:spLocks noGrp="1" noChangeArrowheads="1"/>
          </p:cNvSpPr>
          <p:nvPr>
            <p:ph type="sldNum" sz="quarter" idx="12"/>
          </p:nvPr>
        </p:nvSpPr>
        <p:spPr/>
        <p:txBody>
          <a:bodyPr/>
          <a:lstStyle>
            <a:lvl1pPr>
              <a:defRPr/>
            </a:lvl1pPr>
          </a:lstStyle>
          <a:p>
            <a:pPr>
              <a:defRPr/>
            </a:pPr>
            <a:fld id="{C559C096-C409-4CCC-AA91-BB9F3AD6AB60}" type="slidenum">
              <a:rPr lang="el-GR"/>
              <a:pPr>
                <a:defRPr/>
              </a:pPr>
              <a:t>‹#›</a:t>
            </a:fld>
            <a:endParaRPr lang="el-GR"/>
          </a:p>
        </p:txBody>
      </p:sp>
    </p:spTree>
    <p:extLst>
      <p:ext uri="{BB962C8B-B14F-4D97-AF65-F5344CB8AC3E}">
        <p14:creationId xmlns:p14="http://schemas.microsoft.com/office/powerpoint/2010/main" val="16103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63127566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2849655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ounded Rectangle 7"/>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9" name="Rounded Rectangle 8"/>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solidFill>
                <a:prstClr val="white"/>
              </a:solidFill>
            </a:endParaRP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84784"/>
            <a:ext cx="8229600" cy="4752528"/>
          </a:xfrm>
        </p:spPr>
        <p:txBody>
          <a:bodyPr/>
          <a:lstStyle>
            <a:lvl1pPr marL="342900" indent="-342900">
              <a:buClr>
                <a:srgbClr val="40566D"/>
              </a:buClr>
              <a:buFont typeface="Wingdings" panose="05000000000000000000" pitchFamily="2" charset="2"/>
              <a:buChar char="§"/>
              <a:defRPr>
                <a:solidFill>
                  <a:schemeClr val="tx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7324065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28295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0"/>
            <a:ext cx="9144000" cy="6858000"/>
          </a:xfrm>
          <a:prstGeom prst="rect">
            <a:avLst/>
          </a:prstGeom>
          <a:solidFill>
            <a:schemeClr val="bg1"/>
          </a:solidFill>
        </p:spPr>
      </p:pic>
      <p:sp>
        <p:nvSpPr>
          <p:cNvPr id="2" name="Title 1"/>
          <p:cNvSpPr>
            <a:spLocks noGrp="1"/>
          </p:cNvSpPr>
          <p:nvPr>
            <p:ph type="ctrTitle"/>
          </p:nvPr>
        </p:nvSpPr>
        <p:spPr>
          <a:xfrm>
            <a:off x="685800" y="2130425"/>
            <a:ext cx="7772400" cy="1470025"/>
          </a:xfrm>
          <a:solidFill>
            <a:schemeClr val="bg1"/>
          </a:solidFill>
          <a:ln>
            <a:solidFill>
              <a:schemeClr val="tx2">
                <a:lumMod val="50000"/>
              </a:schemeClr>
            </a:solidFill>
          </a:ln>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a:solidFill>
            <a:schemeClr val="bg1"/>
          </a:solidFill>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16356666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57143771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0557839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53303444"/>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74248249"/>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07357225"/>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581101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36978221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clipArtAndTx">
  <p:cSld name="Τίτλος, Clip Art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0"/>
            <a:ext cx="7772400" cy="1676400"/>
          </a:xfrm>
        </p:spPr>
        <p:txBody>
          <a:bodyPr/>
          <a:lstStyle/>
          <a:p>
            <a:r>
              <a:rPr lang="el-GR" smtClean="0"/>
              <a:t>Kλικ για επεξεργασία του τίτλου</a:t>
            </a:r>
            <a:endParaRPr lang="el-GR"/>
          </a:p>
        </p:txBody>
      </p:sp>
      <p:sp>
        <p:nvSpPr>
          <p:cNvPr id="3" name="2 - Θέση ClipArt"/>
          <p:cNvSpPr>
            <a:spLocks noGrp="1"/>
          </p:cNvSpPr>
          <p:nvPr>
            <p:ph type="clipArt" sz="half" idx="1"/>
          </p:nvPr>
        </p:nvSpPr>
        <p:spPr>
          <a:xfrm>
            <a:off x="685800" y="2133600"/>
            <a:ext cx="3810000" cy="4114800"/>
          </a:xfrm>
        </p:spPr>
        <p:txBody>
          <a:bodyPr/>
          <a:lstStyle/>
          <a:p>
            <a:pPr lvl="0"/>
            <a:endParaRPr lang="el-GR" noProof="0" smtClean="0"/>
          </a:p>
        </p:txBody>
      </p:sp>
      <p:sp>
        <p:nvSpPr>
          <p:cNvPr id="4" name="3 - Θέση κειμένου"/>
          <p:cNvSpPr>
            <a:spLocks noGrp="1"/>
          </p:cNvSpPr>
          <p:nvPr>
            <p:ph type="body" sz="half" idx="2"/>
          </p:nvPr>
        </p:nvSpPr>
        <p:spPr>
          <a:xfrm>
            <a:off x="4648200" y="21336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13"/>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CBFF420C-986C-4C2B-A13E-7B0B9ED5AEA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267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Κενή">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4" name="Rectangle 15"/>
          <p:cNvSpPr>
            <a:spLocks noGrp="1" noChangeArrowheads="1"/>
          </p:cNvSpPr>
          <p:nvPr>
            <p:ph type="sldNum" sz="quarter" idx="12"/>
          </p:nvPr>
        </p:nvSpPr>
        <p:spPr>
          <a:ln/>
        </p:spPr>
        <p:txBody>
          <a:bodyPr/>
          <a:lstStyle>
            <a:lvl1pPr>
              <a:defRPr/>
            </a:lvl1pPr>
          </a:lstStyle>
          <a:p>
            <a:pPr>
              <a:defRPr/>
            </a:pPr>
            <a:fld id="{77F96C99-338D-4918-A97C-178839F88B87}"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3181173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x">
  <p:cSld name="Τίτλος, Αντικείμενο και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648200" y="1600200"/>
            <a:ext cx="4038600" cy="4525963"/>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66A4164-08C8-4B80-A154-321FE2060EC6}"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22977031"/>
      </p:ext>
    </p:extLst>
  </p:cSld>
  <p:clrMapOvr>
    <a:masterClrMapping/>
  </p:clrMapOvr>
  <p:transition>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ounded Rectangle 10"/>
          <p:cNvSpPr/>
          <p:nvPr userDrawn="1"/>
        </p:nvSpPr>
        <p:spPr>
          <a:xfrm>
            <a:off x="179512" y="1340768"/>
            <a:ext cx="8784976" cy="540060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ounded Rectangle 12"/>
          <p:cNvSpPr/>
          <p:nvPr userDrawn="1"/>
        </p:nvSpPr>
        <p:spPr>
          <a:xfrm>
            <a:off x="179512" y="116632"/>
            <a:ext cx="8784976" cy="1080120"/>
          </a:xfrm>
          <a:prstGeom prst="roundRect">
            <a:avLst>
              <a:gd name="adj" fmla="val 0"/>
            </a:avLst>
          </a:prstGeom>
          <a:solidFill>
            <a:schemeClr val="bg1"/>
          </a:solidFill>
          <a:ln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Title 1"/>
          <p:cNvSpPr>
            <a:spLocks noGrp="1"/>
          </p:cNvSpPr>
          <p:nvPr>
            <p:ph type="title"/>
          </p:nvPr>
        </p:nvSpPr>
        <p:spPr>
          <a:xfrm>
            <a:off x="467544" y="116632"/>
            <a:ext cx="8229600" cy="1080120"/>
          </a:xfrm>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a:xfrm>
            <a:off x="457200" y="1412776"/>
            <a:ext cx="8229600" cy="482453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xAndClipArt">
  <p:cSld name="Τίτλος, Κείμενο και Clip Art">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609600"/>
            <a:ext cx="7772400" cy="1143000"/>
          </a:xfr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685800" y="1981200"/>
            <a:ext cx="3810000" cy="411480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ClipArt"/>
          <p:cNvSpPr>
            <a:spLocks noGrp="1"/>
          </p:cNvSpPr>
          <p:nvPr>
            <p:ph type="clipArt" sz="half" idx="2"/>
          </p:nvPr>
        </p:nvSpPr>
        <p:spPr>
          <a:xfrm>
            <a:off x="4648200" y="1981200"/>
            <a:ext cx="3810000" cy="4114800"/>
          </a:xfrm>
        </p:spPr>
        <p:txBody>
          <a:bodyPr rtlCol="0">
            <a:normAutofit/>
          </a:bodyPr>
          <a:lstStyle/>
          <a:p>
            <a:pPr lvl="0"/>
            <a:endParaRPr lang="el-GR" noProof="0" smtClean="0"/>
          </a:p>
        </p:txBody>
      </p:sp>
      <p:sp>
        <p:nvSpPr>
          <p:cNvPr id="5" name="Rectangle 4"/>
          <p:cNvSpPr>
            <a:spLocks noGrp="1" noChangeArrowheads="1"/>
          </p:cNvSpPr>
          <p:nvPr>
            <p:ph type="dt" sz="half" idx="10"/>
          </p:nvPr>
        </p:nvSpPr>
        <p:spPr/>
        <p:txBody>
          <a:bodyPr/>
          <a:lstStyle>
            <a:lvl1pPr>
              <a:defRPr/>
            </a:lvl1pPr>
          </a:lstStyle>
          <a:p>
            <a:pPr>
              <a:defRPr/>
            </a:pPr>
            <a:endParaRPr lang="el-GR">
              <a:solidFill>
                <a:prstClr val="black">
                  <a:tint val="75000"/>
                </a:prstClr>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Rectangle 6"/>
          <p:cNvSpPr>
            <a:spLocks noGrp="1" noChangeArrowheads="1"/>
          </p:cNvSpPr>
          <p:nvPr>
            <p:ph type="sldNum" sz="quarter" idx="12"/>
          </p:nvPr>
        </p:nvSpPr>
        <p:spPr/>
        <p:txBody>
          <a:bodyPr/>
          <a:lstStyle>
            <a:lvl1pPr>
              <a:defRPr/>
            </a:lvl1pPr>
          </a:lstStyle>
          <a:p>
            <a:pPr>
              <a:defRPr/>
            </a:pPr>
            <a:fld id="{C559C096-C409-4CCC-AA91-BB9F3AD6AB60}" type="slidenum">
              <a:rPr lang="el-GR">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840951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0619006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4784642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7293018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911054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6126886"/>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94571982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2150267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8931734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8050545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16785252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3.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700" r:id="rId2"/>
    <p:sldLayoutId id="2147483686"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78279254"/>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88474544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32.xml"/><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Βιοηθική και Δεοντολογία στην Φυσικοθεραπεία</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fontScale="92500"/>
          </a:bodyPr>
          <a:lstStyle/>
          <a:p>
            <a:pPr>
              <a:spcBef>
                <a:spcPts val="0"/>
              </a:spcBef>
            </a:pPr>
            <a:r>
              <a:rPr lang="el-GR" sz="2800" b="1" dirty="0" smtClean="0"/>
              <a:t>Ενότητα 11</a:t>
            </a:r>
            <a:r>
              <a:rPr lang="el-GR" sz="2800" dirty="0" smtClean="0"/>
              <a:t>:</a:t>
            </a:r>
            <a:r>
              <a:rPr lang="en-US" sz="2800" dirty="0" smtClean="0"/>
              <a:t> </a:t>
            </a:r>
            <a:r>
              <a:rPr lang="el-GR" sz="2800" dirty="0" smtClean="0"/>
              <a:t>Κριτήρια </a:t>
            </a:r>
            <a:r>
              <a:rPr lang="el-GR" sz="2800" dirty="0"/>
              <a:t>επιλογής υποψηφίων </a:t>
            </a:r>
          </a:p>
          <a:p>
            <a:pPr>
              <a:spcBef>
                <a:spcPts val="0"/>
              </a:spcBef>
              <a:spcAft>
                <a:spcPts val="1200"/>
              </a:spcAft>
            </a:pPr>
            <a:r>
              <a:rPr lang="el-GR" sz="2800" dirty="0"/>
              <a:t>επιστημών </a:t>
            </a:r>
            <a:r>
              <a:rPr lang="el-GR" sz="2800" dirty="0" smtClean="0"/>
              <a:t>υγείας</a:t>
            </a:r>
            <a:endParaRPr lang="en-US" sz="2800" dirty="0" smtClean="0"/>
          </a:p>
          <a:p>
            <a:pPr>
              <a:spcBef>
                <a:spcPts val="0"/>
              </a:spcBef>
            </a:pPr>
            <a:r>
              <a:rPr lang="el-GR" sz="2400" dirty="0" smtClean="0"/>
              <a:t>Γεωργία Πέττα</a:t>
            </a:r>
            <a:endParaRPr lang="el-GR" sz="2400" dirty="0"/>
          </a:p>
          <a:p>
            <a:pPr>
              <a:spcBef>
                <a:spcPts val="0"/>
              </a:spcBef>
            </a:pPr>
            <a:r>
              <a:rPr lang="el-GR" sz="2400" dirty="0"/>
              <a:t>Τμήμα </a:t>
            </a:r>
            <a:r>
              <a:rPr lang="el-GR" sz="2400" dirty="0" smtClean="0"/>
              <a:t>Φυσικοθεραπείας</a:t>
            </a:r>
            <a:endParaRPr lang="el-GR" sz="2400" dirty="0"/>
          </a:p>
        </p:txBody>
      </p:sp>
      <p:pic>
        <p:nvPicPr>
          <p:cNvPr id="6" name="Picture 5" descr="Λογότυπο έργου Ανοικτών Ακαδημαϊκών Μαθημάτων"/>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email">
            <a:extLst>
              <a:ext uri="{28A0092B-C50C-407E-A947-70E740481C1C}">
                <a14:useLocalDpi xmlns:a14="http://schemas.microsoft.com/office/drawing/2010/main"/>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dirty="0" smtClean="0"/>
              <a:t>Έλεγχοι</a:t>
            </a:r>
            <a:endParaRPr lang="el-GR" dirty="0"/>
          </a:p>
        </p:txBody>
      </p:sp>
      <p:sp>
        <p:nvSpPr>
          <p:cNvPr id="27651" name="Rectangle 3"/>
          <p:cNvSpPr>
            <a:spLocks noGrp="1" noChangeArrowheads="1"/>
          </p:cNvSpPr>
          <p:nvPr>
            <p:ph idx="1"/>
          </p:nvPr>
        </p:nvSpPr>
        <p:spPr/>
        <p:txBody>
          <a:bodyPr>
            <a:normAutofit/>
          </a:bodyPr>
          <a:lstStyle/>
          <a:p>
            <a:pPr eaLnBrk="1" hangingPunct="1"/>
            <a:r>
              <a:rPr lang="el-GR" altLang="el-GR" sz="2800" dirty="0" smtClean="0"/>
              <a:t>Όλοι οι έλεγχοι είναι διπλής κατεύθυνσης (</a:t>
            </a:r>
            <a:r>
              <a:rPr lang="en-US" altLang="el-GR" sz="2800" dirty="0" smtClean="0"/>
              <a:t>two</a:t>
            </a:r>
            <a:r>
              <a:rPr lang="el-GR" altLang="el-GR" sz="2800" dirty="0" smtClean="0"/>
              <a:t>-</a:t>
            </a:r>
            <a:r>
              <a:rPr lang="en-US" altLang="el-GR" sz="2800" dirty="0" smtClean="0"/>
              <a:t>sided</a:t>
            </a:r>
            <a:r>
              <a:rPr lang="el-GR" altLang="el-GR" sz="2800" dirty="0" smtClean="0"/>
              <a:t>) με επίπεδο σημαντικότητας α=0,05. Για την στατιστική ανάλυση χρησιμοποιήθηκε το στατιστικό πακέτο  </a:t>
            </a:r>
            <a:r>
              <a:rPr lang="en-US" altLang="el-GR" sz="2800" dirty="0" smtClean="0"/>
              <a:t>SPSS </a:t>
            </a:r>
            <a:r>
              <a:rPr lang="en-US" altLang="el-GR" sz="2800" dirty="0" err="1" smtClean="0"/>
              <a:t>vr</a:t>
            </a:r>
            <a:r>
              <a:rPr lang="el-GR" altLang="el-GR" sz="2800" dirty="0" smtClean="0"/>
              <a:t> 10.00  (</a:t>
            </a:r>
            <a:r>
              <a:rPr lang="en-US" altLang="el-GR" sz="2800" dirty="0" smtClean="0"/>
              <a:t>Statistical Package for the Social </a:t>
            </a:r>
            <a:r>
              <a:rPr lang="en-US" altLang="el-GR" sz="2800" dirty="0" smtClean="0"/>
              <a:t>Sciences</a:t>
            </a:r>
            <a:r>
              <a:rPr lang="en-US" altLang="el-GR" sz="2800" dirty="0"/>
              <a:t>.</a:t>
            </a:r>
            <a:endParaRPr lang="el-GR" altLang="el-GR" sz="2800" dirty="0" smtClean="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22351790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a:t>Χαρακτηριστικά του </a:t>
            </a:r>
            <a:r>
              <a:rPr lang="el-GR" sz="3600" dirty="0" smtClean="0"/>
              <a:t>δείγματος</a:t>
            </a:r>
            <a:br>
              <a:rPr lang="el-GR" sz="3600" dirty="0" smtClean="0"/>
            </a:br>
            <a:r>
              <a:rPr lang="el-GR" sz="2800" b="0" dirty="0" smtClean="0"/>
              <a:t>(1 από 12)</a:t>
            </a:r>
            <a:endParaRPr lang="el-GR" sz="2800" b="0" dirty="0"/>
          </a:p>
        </p:txBody>
      </p:sp>
      <p:pic>
        <p:nvPicPr>
          <p:cNvPr id="28676" name="Picture 5"/>
          <p:cNvPicPr>
            <a:picLocks noGrp="1" noChangeAspect="1" noChangeArrowheads="1"/>
          </p:cNvPicPr>
          <p:nvPr>
            <p:ph idx="1"/>
          </p:nvPr>
        </p:nvPicPr>
        <p:blipFill>
          <a:blip r:embed="rId2" cstate="email">
            <a:lum bright="20000" contrast="40000"/>
            <a:extLst>
              <a:ext uri="{28A0092B-C50C-407E-A947-70E740481C1C}">
                <a14:useLocalDpi xmlns:a14="http://schemas.microsoft.com/office/drawing/2010/main"/>
              </a:ext>
            </a:extLst>
          </a:blip>
          <a:stretch>
            <a:fillRect/>
          </a:stretch>
        </p:blipFill>
        <p:spPr>
          <a:xfrm>
            <a:off x="467544" y="1412776"/>
            <a:ext cx="8202263" cy="5040313"/>
          </a:xfrm>
          <a:noFill/>
        </p:spPr>
      </p:pic>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30090994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του δείγματος</a:t>
            </a:r>
            <a:br>
              <a:rPr lang="el-GR" dirty="0"/>
            </a:br>
            <a:r>
              <a:rPr lang="el-GR" sz="3200" b="0" dirty="0" smtClean="0"/>
              <a:t>(2 </a:t>
            </a:r>
            <a:r>
              <a:rPr lang="el-GR" sz="3200" b="0" dirty="0"/>
              <a:t>από 12)</a:t>
            </a:r>
            <a:endParaRPr lang="el-GR" dirty="0"/>
          </a:p>
        </p:txBody>
      </p:sp>
      <p:pic>
        <p:nvPicPr>
          <p:cNvPr id="29700" name="Picture 5"/>
          <p:cNvPicPr>
            <a:picLocks noGrp="1" noChangeAspect="1" noChangeArrowheads="1"/>
          </p:cNvPicPr>
          <p:nvPr>
            <p:ph idx="1"/>
          </p:nvPr>
        </p:nvPicPr>
        <p:blipFill>
          <a:blip r:embed="rId2" cstate="email">
            <a:lum bright="20000" contrast="40000"/>
            <a:extLst>
              <a:ext uri="{28A0092B-C50C-407E-A947-70E740481C1C}">
                <a14:useLocalDpi xmlns:a14="http://schemas.microsoft.com/office/drawing/2010/main"/>
              </a:ext>
            </a:extLst>
          </a:blip>
          <a:stretch>
            <a:fillRect/>
          </a:stretch>
        </p:blipFill>
        <p:spPr>
          <a:xfrm>
            <a:off x="467544" y="1412776"/>
            <a:ext cx="8202263" cy="5040313"/>
          </a:xfrm>
          <a:noFill/>
        </p:spPr>
      </p:pic>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0804309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του δείγματος</a:t>
            </a:r>
            <a:br>
              <a:rPr lang="el-GR" dirty="0"/>
            </a:br>
            <a:r>
              <a:rPr lang="el-GR" sz="3200" b="0" dirty="0" smtClean="0"/>
              <a:t>(3 </a:t>
            </a:r>
            <a:r>
              <a:rPr lang="el-GR" sz="3200" b="0" dirty="0"/>
              <a:t>από 12)</a:t>
            </a:r>
            <a:endParaRPr lang="el-GR" dirty="0"/>
          </a:p>
        </p:txBody>
      </p:sp>
      <p:pic>
        <p:nvPicPr>
          <p:cNvPr id="30724" name="Picture 5"/>
          <p:cNvPicPr>
            <a:picLocks noGrp="1" noChangeAspect="1" noChangeArrowheads="1"/>
          </p:cNvPicPr>
          <p:nvPr>
            <p:ph idx="1"/>
          </p:nvPr>
        </p:nvPicPr>
        <p:blipFill>
          <a:blip r:embed="rId2" cstate="email">
            <a:lum bright="20000" contrast="40000"/>
            <a:extLst>
              <a:ext uri="{28A0092B-C50C-407E-A947-70E740481C1C}">
                <a14:useLocalDpi xmlns:a14="http://schemas.microsoft.com/office/drawing/2010/main"/>
              </a:ext>
            </a:extLst>
          </a:blip>
          <a:stretch>
            <a:fillRect/>
          </a:stretch>
        </p:blipFill>
        <p:spPr>
          <a:xfrm>
            <a:off x="467544" y="1556792"/>
            <a:ext cx="8202263" cy="5040313"/>
          </a:xfrm>
          <a:noFill/>
        </p:spPr>
      </p:pic>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1430070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του δείγματος</a:t>
            </a:r>
            <a:br>
              <a:rPr lang="el-GR" dirty="0"/>
            </a:br>
            <a:r>
              <a:rPr lang="el-GR" sz="3200" b="0" dirty="0" smtClean="0"/>
              <a:t>(4 </a:t>
            </a:r>
            <a:r>
              <a:rPr lang="el-GR" sz="3200" b="0" dirty="0"/>
              <a:t>από 12)</a:t>
            </a:r>
            <a:endParaRPr lang="el-GR" dirty="0"/>
          </a:p>
        </p:txBody>
      </p:sp>
      <p:pic>
        <p:nvPicPr>
          <p:cNvPr id="31747" name="Picture 5"/>
          <p:cNvPicPr>
            <a:picLocks noGrp="1" noChangeAspect="1" noChangeArrowheads="1"/>
          </p:cNvPicPr>
          <p:nvPr>
            <p:ph idx="1"/>
          </p:nvPr>
        </p:nvPicPr>
        <p:blipFill>
          <a:blip r:embed="rId2" cstate="email">
            <a:lum bright="20000" contrast="40000"/>
            <a:extLst>
              <a:ext uri="{28A0092B-C50C-407E-A947-70E740481C1C}">
                <a14:useLocalDpi xmlns:a14="http://schemas.microsoft.com/office/drawing/2010/main"/>
              </a:ext>
            </a:extLst>
          </a:blip>
          <a:stretch>
            <a:fillRect/>
          </a:stretch>
        </p:blipFill>
        <p:spPr>
          <a:xfrm>
            <a:off x="467544" y="1484784"/>
            <a:ext cx="8202263" cy="5040313"/>
          </a:xfrm>
          <a:noFill/>
        </p:spPr>
      </p:pic>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13</a:t>
            </a:fld>
            <a:endParaRPr lang="el-GR"/>
          </a:p>
        </p:txBody>
      </p:sp>
    </p:spTree>
    <p:extLst>
      <p:ext uri="{BB962C8B-B14F-4D97-AF65-F5344CB8AC3E}">
        <p14:creationId xmlns:p14="http://schemas.microsoft.com/office/powerpoint/2010/main" val="2045488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του δείγματος</a:t>
            </a:r>
            <a:br>
              <a:rPr lang="el-GR" dirty="0"/>
            </a:br>
            <a:r>
              <a:rPr lang="el-GR" sz="3200" b="0" dirty="0" smtClean="0"/>
              <a:t>(5 </a:t>
            </a:r>
            <a:r>
              <a:rPr lang="el-GR" sz="3200" b="0" dirty="0"/>
              <a:t>από 12)</a:t>
            </a:r>
            <a:endParaRPr lang="el-GR" dirty="0"/>
          </a:p>
        </p:txBody>
      </p:sp>
      <p:pic>
        <p:nvPicPr>
          <p:cNvPr id="32770" name="Picture 4"/>
          <p:cNvPicPr>
            <a:picLocks noGrp="1" noChangeAspect="1" noChangeArrowheads="1"/>
          </p:cNvPicPr>
          <p:nvPr>
            <p:ph idx="1"/>
          </p:nvPr>
        </p:nvPicPr>
        <p:blipFill>
          <a:blip r:embed="rId2" cstate="email">
            <a:lum bright="20000" contrast="40000"/>
            <a:extLst>
              <a:ext uri="{28A0092B-C50C-407E-A947-70E740481C1C}">
                <a14:useLocalDpi xmlns:a14="http://schemas.microsoft.com/office/drawing/2010/main"/>
              </a:ext>
            </a:extLst>
          </a:blip>
          <a:stretch>
            <a:fillRect/>
          </a:stretch>
        </p:blipFill>
        <p:spPr>
          <a:xfrm>
            <a:off x="467544" y="1556792"/>
            <a:ext cx="8202263" cy="5040313"/>
          </a:xfrm>
          <a:noFill/>
        </p:spPr>
      </p:pic>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14</a:t>
            </a:fld>
            <a:endParaRPr lang="el-GR"/>
          </a:p>
        </p:txBody>
      </p:sp>
    </p:spTree>
    <p:extLst>
      <p:ext uri="{BB962C8B-B14F-4D97-AF65-F5344CB8AC3E}">
        <p14:creationId xmlns:p14="http://schemas.microsoft.com/office/powerpoint/2010/main" val="748392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του δείγματος</a:t>
            </a:r>
            <a:br>
              <a:rPr lang="el-GR" dirty="0"/>
            </a:br>
            <a:r>
              <a:rPr lang="el-GR" sz="3200" b="0" dirty="0" smtClean="0"/>
              <a:t>(6 </a:t>
            </a:r>
            <a:r>
              <a:rPr lang="el-GR" sz="3200" b="0" dirty="0"/>
              <a:t>από 12)</a:t>
            </a:r>
            <a:endParaRPr lang="el-GR" dirty="0"/>
          </a:p>
        </p:txBody>
      </p:sp>
      <p:pic>
        <p:nvPicPr>
          <p:cNvPr id="33795" name="Picture 7"/>
          <p:cNvPicPr>
            <a:picLocks noGrp="1" noChangeAspect="1" noChangeArrowheads="1"/>
          </p:cNvPicPr>
          <p:nvPr>
            <p:ph idx="1"/>
          </p:nvPr>
        </p:nvPicPr>
        <p:blipFill>
          <a:blip r:embed="rId2" cstate="email">
            <a:lum bright="20000" contrast="40000"/>
            <a:extLst>
              <a:ext uri="{28A0092B-C50C-407E-A947-70E740481C1C}">
                <a14:useLocalDpi xmlns:a14="http://schemas.microsoft.com/office/drawing/2010/main"/>
              </a:ext>
            </a:extLst>
          </a:blip>
          <a:stretch>
            <a:fillRect/>
          </a:stretch>
        </p:blipFill>
        <p:spPr>
          <a:xfrm>
            <a:off x="467544" y="1484784"/>
            <a:ext cx="8202263" cy="5040313"/>
          </a:xfrm>
          <a:noFill/>
        </p:spPr>
      </p:pic>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15</a:t>
            </a:fld>
            <a:endParaRPr lang="el-GR"/>
          </a:p>
        </p:txBody>
      </p:sp>
    </p:spTree>
    <p:extLst>
      <p:ext uri="{BB962C8B-B14F-4D97-AF65-F5344CB8AC3E}">
        <p14:creationId xmlns:p14="http://schemas.microsoft.com/office/powerpoint/2010/main" val="1325190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του δείγματος</a:t>
            </a:r>
            <a:br>
              <a:rPr lang="el-GR" dirty="0"/>
            </a:br>
            <a:r>
              <a:rPr lang="el-GR" sz="3200" b="0" dirty="0" smtClean="0"/>
              <a:t>(7 </a:t>
            </a:r>
            <a:r>
              <a:rPr lang="el-GR" sz="3200" b="0" dirty="0"/>
              <a:t>από 12)</a:t>
            </a:r>
            <a:endParaRPr lang="el-GR" altLang="el-GR" dirty="0"/>
          </a:p>
        </p:txBody>
      </p:sp>
      <p:pic>
        <p:nvPicPr>
          <p:cNvPr id="34819" name="Picture 4"/>
          <p:cNvPicPr>
            <a:picLocks noGrp="1" noChangeAspect="1" noChangeArrowheads="1"/>
          </p:cNvPicPr>
          <p:nvPr>
            <p:ph idx="1"/>
          </p:nvPr>
        </p:nvPicPr>
        <p:blipFill>
          <a:blip r:embed="rId2" cstate="email">
            <a:lum bright="20000" contrast="40000"/>
            <a:extLst>
              <a:ext uri="{28A0092B-C50C-407E-A947-70E740481C1C}">
                <a14:useLocalDpi xmlns:a14="http://schemas.microsoft.com/office/drawing/2010/main"/>
              </a:ext>
            </a:extLst>
          </a:blip>
          <a:stretch>
            <a:fillRect/>
          </a:stretch>
        </p:blipFill>
        <p:spPr>
          <a:xfrm>
            <a:off x="467544" y="1412776"/>
            <a:ext cx="8202263" cy="5040313"/>
          </a:xfrm>
          <a:noFill/>
        </p:spPr>
      </p:pic>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16</a:t>
            </a:fld>
            <a:endParaRPr lang="el-GR"/>
          </a:p>
        </p:txBody>
      </p:sp>
    </p:spTree>
    <p:extLst>
      <p:ext uri="{BB962C8B-B14F-4D97-AF65-F5344CB8AC3E}">
        <p14:creationId xmlns:p14="http://schemas.microsoft.com/office/powerpoint/2010/main" val="2923566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του δείγματος</a:t>
            </a:r>
            <a:br>
              <a:rPr lang="el-GR" dirty="0"/>
            </a:br>
            <a:r>
              <a:rPr lang="el-GR" sz="3200" b="0" dirty="0" smtClean="0"/>
              <a:t>(8 </a:t>
            </a:r>
            <a:r>
              <a:rPr lang="el-GR" sz="3200" b="0" dirty="0"/>
              <a:t>από 12)</a:t>
            </a:r>
            <a:endParaRPr lang="el-GR" dirty="0"/>
          </a:p>
        </p:txBody>
      </p:sp>
      <p:pic>
        <p:nvPicPr>
          <p:cNvPr id="35842" name="Picture 5"/>
          <p:cNvPicPr>
            <a:picLocks noGrp="1" noChangeAspect="1" noChangeArrowheads="1"/>
          </p:cNvPicPr>
          <p:nvPr>
            <p:ph idx="1"/>
          </p:nvPr>
        </p:nvPicPr>
        <p:blipFill>
          <a:blip r:embed="rId2" cstate="email">
            <a:lum bright="20000" contrast="40000"/>
            <a:extLst>
              <a:ext uri="{28A0092B-C50C-407E-A947-70E740481C1C}">
                <a14:useLocalDpi xmlns:a14="http://schemas.microsoft.com/office/drawing/2010/main"/>
              </a:ext>
            </a:extLst>
          </a:blip>
          <a:stretch>
            <a:fillRect/>
          </a:stretch>
        </p:blipFill>
        <p:spPr>
          <a:xfrm>
            <a:off x="539552" y="1484784"/>
            <a:ext cx="8202263" cy="5040313"/>
          </a:xfrm>
          <a:noFill/>
        </p:spPr>
      </p:pic>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a:p>
        </p:txBody>
      </p:sp>
    </p:spTree>
    <p:extLst>
      <p:ext uri="{BB962C8B-B14F-4D97-AF65-F5344CB8AC3E}">
        <p14:creationId xmlns:p14="http://schemas.microsoft.com/office/powerpoint/2010/main" val="4166122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του δείγματος</a:t>
            </a:r>
            <a:br>
              <a:rPr lang="el-GR" dirty="0"/>
            </a:br>
            <a:r>
              <a:rPr lang="el-GR" sz="3200" b="0" dirty="0" smtClean="0"/>
              <a:t>(9 </a:t>
            </a:r>
            <a:r>
              <a:rPr lang="el-GR" sz="3200" b="0" dirty="0"/>
              <a:t>από 12)</a:t>
            </a:r>
            <a:endParaRPr lang="el-GR" dirty="0"/>
          </a:p>
        </p:txBody>
      </p:sp>
      <p:pic>
        <p:nvPicPr>
          <p:cNvPr id="36866" name="Picture 5"/>
          <p:cNvPicPr>
            <a:picLocks noGrp="1" noChangeAspect="1" noChangeArrowheads="1"/>
          </p:cNvPicPr>
          <p:nvPr>
            <p:ph idx="1"/>
          </p:nvPr>
        </p:nvPicPr>
        <p:blipFill>
          <a:blip r:embed="rId2" cstate="email">
            <a:lum bright="20000" contrast="40000"/>
            <a:extLst>
              <a:ext uri="{28A0092B-C50C-407E-A947-70E740481C1C}">
                <a14:useLocalDpi xmlns:a14="http://schemas.microsoft.com/office/drawing/2010/main"/>
              </a:ext>
            </a:extLst>
          </a:blip>
          <a:stretch>
            <a:fillRect/>
          </a:stretch>
        </p:blipFill>
        <p:spPr>
          <a:xfrm>
            <a:off x="611560" y="1484784"/>
            <a:ext cx="8202263" cy="5040313"/>
          </a:xfrm>
          <a:noFill/>
        </p:spPr>
      </p:pic>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a:p>
        </p:txBody>
      </p:sp>
    </p:spTree>
    <p:extLst>
      <p:ext uri="{BB962C8B-B14F-4D97-AF65-F5344CB8AC3E}">
        <p14:creationId xmlns:p14="http://schemas.microsoft.com/office/powerpoint/2010/main" val="2762063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 Τίτλος"/>
          <p:cNvSpPr>
            <a:spLocks noGrp="1"/>
          </p:cNvSpPr>
          <p:nvPr>
            <p:ph type="title"/>
          </p:nvPr>
        </p:nvSpPr>
        <p:spPr/>
        <p:txBody>
          <a:bodyPr>
            <a:noAutofit/>
          </a:bodyPr>
          <a:lstStyle/>
          <a:p>
            <a:r>
              <a:rPr lang="el-GR" altLang="el-GR" sz="3600" dirty="0" smtClean="0"/>
              <a:t>Κριτήρια </a:t>
            </a:r>
            <a:r>
              <a:rPr lang="el-GR" altLang="el-GR" sz="3600" dirty="0"/>
              <a:t>επιλογής υποψηφίων </a:t>
            </a:r>
            <a:br>
              <a:rPr lang="el-GR" altLang="el-GR" sz="3600" dirty="0"/>
            </a:br>
            <a:r>
              <a:rPr lang="el-GR" altLang="el-GR" sz="3600" dirty="0"/>
              <a:t>επιστημών </a:t>
            </a:r>
            <a:r>
              <a:rPr lang="el-GR" altLang="el-GR" sz="3600" dirty="0" smtClean="0"/>
              <a:t>υγείας</a:t>
            </a:r>
            <a:r>
              <a:rPr lang="en-US" altLang="el-GR" sz="3600" dirty="0" smtClean="0"/>
              <a:t> </a:t>
            </a:r>
            <a:r>
              <a:rPr lang="en-US" altLang="el-GR" sz="2800" b="0" dirty="0" smtClean="0"/>
              <a:t>(1 </a:t>
            </a:r>
            <a:r>
              <a:rPr lang="el-GR" altLang="el-GR" sz="2800" b="0" dirty="0" smtClean="0"/>
              <a:t>από 3)</a:t>
            </a:r>
            <a:endParaRPr lang="el-GR" altLang="el-GR" sz="2800" b="0" dirty="0"/>
          </a:p>
        </p:txBody>
      </p:sp>
      <p:sp>
        <p:nvSpPr>
          <p:cNvPr id="24579" name="6 - Υπότιτλος"/>
          <p:cNvSpPr>
            <a:spLocks noGrp="1"/>
          </p:cNvSpPr>
          <p:nvPr>
            <p:ph idx="1"/>
          </p:nvPr>
        </p:nvSpPr>
        <p:spPr/>
        <p:txBody>
          <a:bodyPr>
            <a:normAutofit/>
          </a:bodyPr>
          <a:lstStyle/>
          <a:p>
            <a:r>
              <a:rPr lang="el-GR" altLang="el-GR" sz="2800" dirty="0" smtClean="0"/>
              <a:t>Είναι όλοι όσοι επιλέγουν ένα επάγγελμα υγείας  κατάλληλοι για να το ασκήσουν</a:t>
            </a:r>
            <a:r>
              <a:rPr lang="en-US" altLang="el-GR" sz="2800" dirty="0" smtClean="0"/>
              <a:t>;</a:t>
            </a:r>
            <a:endParaRPr lang="el-GR" altLang="el-GR" sz="2800" dirty="0" smtClean="0"/>
          </a:p>
          <a:p>
            <a:r>
              <a:rPr lang="el-GR" altLang="el-GR" sz="2800" dirty="0" smtClean="0"/>
              <a:t>Με ποια κριτήρια επιλέγουν το μελλοντικό επάγγελμα</a:t>
            </a:r>
            <a:r>
              <a:rPr lang="en-US" altLang="el-GR" sz="2800" dirty="0" smtClean="0"/>
              <a:t>;</a:t>
            </a:r>
            <a:endParaRPr lang="el-GR" altLang="el-GR" sz="2800" dirty="0" smtClean="0"/>
          </a:p>
          <a:p>
            <a:r>
              <a:rPr lang="el-GR" altLang="el-GR" sz="2800" dirty="0" smtClean="0"/>
              <a:t>Είναι κατάλληλα ενημερωμένοι</a:t>
            </a:r>
            <a:r>
              <a:rPr lang="en-US" altLang="el-GR" sz="2800" dirty="0" smtClean="0"/>
              <a:t>;</a:t>
            </a:r>
            <a:endParaRPr lang="el-GR" altLang="el-GR" sz="2800" dirty="0" smtClean="0"/>
          </a:p>
          <a:p>
            <a:r>
              <a:rPr lang="el-GR" altLang="el-GR" sz="2800" dirty="0" smtClean="0"/>
              <a:t>Ποιοι παράγοντες επηρεάζουν τις αποφάσεις </a:t>
            </a:r>
            <a:r>
              <a:rPr lang="el-GR" altLang="el-GR" sz="2800" dirty="0" smtClean="0"/>
              <a:t>τους</a:t>
            </a:r>
            <a:r>
              <a:rPr lang="en-US" altLang="el-GR" sz="2800" dirty="0" smtClean="0"/>
              <a:t>;</a:t>
            </a:r>
            <a:r>
              <a:rPr lang="el-GR" altLang="el-GR" sz="2800" dirty="0" smtClean="0"/>
              <a:t> </a:t>
            </a:r>
          </a:p>
          <a:p>
            <a:endParaRPr lang="el-GR" altLang="el-GR" sz="2800" dirty="0" smtClean="0"/>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3244645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του δείγματος</a:t>
            </a:r>
            <a:br>
              <a:rPr lang="el-GR" dirty="0"/>
            </a:br>
            <a:r>
              <a:rPr lang="el-GR" sz="3200" b="0" dirty="0"/>
              <a:t>(</a:t>
            </a:r>
            <a:r>
              <a:rPr lang="el-GR" sz="3200" b="0" dirty="0" smtClean="0"/>
              <a:t>10 </a:t>
            </a:r>
            <a:r>
              <a:rPr lang="el-GR" sz="3200" b="0" dirty="0"/>
              <a:t>από 12)</a:t>
            </a:r>
            <a:endParaRPr lang="el-GR" dirty="0"/>
          </a:p>
        </p:txBody>
      </p:sp>
      <p:pic>
        <p:nvPicPr>
          <p:cNvPr id="37890" name="Picture 4"/>
          <p:cNvPicPr>
            <a:picLocks noGrp="1" noChangeAspect="1" noChangeArrowheads="1"/>
          </p:cNvPicPr>
          <p:nvPr>
            <p:ph idx="1"/>
          </p:nvPr>
        </p:nvPicPr>
        <p:blipFill>
          <a:blip r:embed="rId2" cstate="email">
            <a:lum bright="20000" contrast="40000"/>
            <a:extLst>
              <a:ext uri="{28A0092B-C50C-407E-A947-70E740481C1C}">
                <a14:useLocalDpi xmlns:a14="http://schemas.microsoft.com/office/drawing/2010/main"/>
              </a:ext>
            </a:extLst>
          </a:blip>
          <a:stretch>
            <a:fillRect/>
          </a:stretch>
        </p:blipFill>
        <p:spPr>
          <a:xfrm>
            <a:off x="539552" y="1484784"/>
            <a:ext cx="8202263" cy="5040313"/>
          </a:xfrm>
          <a:noFill/>
        </p:spPr>
      </p:pic>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19</a:t>
            </a:fld>
            <a:endParaRPr lang="el-GR"/>
          </a:p>
        </p:txBody>
      </p:sp>
    </p:spTree>
    <p:extLst>
      <p:ext uri="{BB962C8B-B14F-4D97-AF65-F5344CB8AC3E}">
        <p14:creationId xmlns:p14="http://schemas.microsoft.com/office/powerpoint/2010/main" val="26660039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του δείγματος</a:t>
            </a:r>
            <a:br>
              <a:rPr lang="el-GR" dirty="0"/>
            </a:br>
            <a:r>
              <a:rPr lang="el-GR" sz="3200" b="0" dirty="0"/>
              <a:t>(</a:t>
            </a:r>
            <a:r>
              <a:rPr lang="el-GR" sz="3200" b="0" dirty="0" smtClean="0"/>
              <a:t>11 </a:t>
            </a:r>
            <a:r>
              <a:rPr lang="el-GR" sz="3200" b="0" dirty="0"/>
              <a:t>από 12)</a:t>
            </a:r>
            <a:endParaRPr lang="el-GR" dirty="0"/>
          </a:p>
        </p:txBody>
      </p:sp>
      <p:pic>
        <p:nvPicPr>
          <p:cNvPr id="38914" name="Picture 4"/>
          <p:cNvPicPr>
            <a:picLocks noGrp="1" noChangeAspect="1" noChangeArrowheads="1"/>
          </p:cNvPicPr>
          <p:nvPr>
            <p:ph idx="1"/>
          </p:nvPr>
        </p:nvPicPr>
        <p:blipFill>
          <a:blip r:embed="rId2" cstate="email">
            <a:lum bright="20000" contrast="40000"/>
            <a:extLst>
              <a:ext uri="{28A0092B-C50C-407E-A947-70E740481C1C}">
                <a14:useLocalDpi xmlns:a14="http://schemas.microsoft.com/office/drawing/2010/main"/>
              </a:ext>
            </a:extLst>
          </a:blip>
          <a:stretch>
            <a:fillRect/>
          </a:stretch>
        </p:blipFill>
        <p:spPr>
          <a:xfrm>
            <a:off x="467544" y="1556792"/>
            <a:ext cx="8202263" cy="5040313"/>
          </a:xfrm>
          <a:noFill/>
        </p:spPr>
      </p:pic>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20</a:t>
            </a:fld>
            <a:endParaRPr lang="el-GR"/>
          </a:p>
        </p:txBody>
      </p:sp>
    </p:spTree>
    <p:extLst>
      <p:ext uri="{BB962C8B-B14F-4D97-AF65-F5344CB8AC3E}">
        <p14:creationId xmlns:p14="http://schemas.microsoft.com/office/powerpoint/2010/main" val="4253846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Χαρακτηριστικά του δείγματος</a:t>
            </a:r>
            <a:br>
              <a:rPr lang="el-GR" dirty="0"/>
            </a:br>
            <a:r>
              <a:rPr lang="el-GR" sz="3200" b="0" dirty="0"/>
              <a:t>(</a:t>
            </a:r>
            <a:r>
              <a:rPr lang="el-GR" sz="3200" b="0" dirty="0" smtClean="0"/>
              <a:t>12 </a:t>
            </a:r>
            <a:r>
              <a:rPr lang="el-GR" sz="3200" b="0" dirty="0"/>
              <a:t>από 12)</a:t>
            </a:r>
            <a:endParaRPr lang="el-GR" dirty="0"/>
          </a:p>
        </p:txBody>
      </p:sp>
      <p:pic>
        <p:nvPicPr>
          <p:cNvPr id="39938" name="Picture 4"/>
          <p:cNvPicPr>
            <a:picLocks noGrp="1" noChangeAspect="1" noChangeArrowheads="1"/>
          </p:cNvPicPr>
          <p:nvPr>
            <p:ph idx="1"/>
          </p:nvPr>
        </p:nvPicPr>
        <p:blipFill>
          <a:blip r:embed="rId2" cstate="email">
            <a:lum bright="20000" contrast="40000"/>
            <a:extLst>
              <a:ext uri="{28A0092B-C50C-407E-A947-70E740481C1C}">
                <a14:useLocalDpi xmlns:a14="http://schemas.microsoft.com/office/drawing/2010/main"/>
              </a:ext>
            </a:extLst>
          </a:blip>
          <a:stretch>
            <a:fillRect/>
          </a:stretch>
        </p:blipFill>
        <p:spPr>
          <a:xfrm>
            <a:off x="539552" y="1628800"/>
            <a:ext cx="8202263" cy="5040313"/>
          </a:xfrm>
          <a:noFill/>
        </p:spPr>
      </p:pic>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a:p>
        </p:txBody>
      </p:sp>
    </p:spTree>
    <p:extLst>
      <p:ext uri="{BB962C8B-B14F-4D97-AF65-F5344CB8AC3E}">
        <p14:creationId xmlns:p14="http://schemas.microsoft.com/office/powerpoint/2010/main" val="36898981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smtClean="0"/>
              <a:t>Συσχέτιση - </a:t>
            </a:r>
            <a:br>
              <a:rPr lang="el-GR" altLang="el-GR" dirty="0" smtClean="0"/>
            </a:br>
            <a:r>
              <a:rPr lang="el-GR" altLang="el-GR" dirty="0" smtClean="0"/>
              <a:t>Φύλο &amp; κριτήρια</a:t>
            </a:r>
            <a:endParaRPr lang="el-GR" altLang="el-GR" dirty="0"/>
          </a:p>
        </p:txBody>
      </p:sp>
      <p:graphicFrame>
        <p:nvGraphicFramePr>
          <p:cNvPr id="3" name="Table 2"/>
          <p:cNvGraphicFramePr>
            <a:graphicFrameLocks noGrp="1"/>
          </p:cNvGraphicFramePr>
          <p:nvPr>
            <p:extLst>
              <p:ext uri="{D42A27DB-BD31-4B8C-83A1-F6EECF244321}">
                <p14:modId xmlns:p14="http://schemas.microsoft.com/office/powerpoint/2010/main" val="676010098"/>
              </p:ext>
            </p:extLst>
          </p:nvPr>
        </p:nvGraphicFramePr>
        <p:xfrm>
          <a:off x="1259632" y="2420888"/>
          <a:ext cx="6483350" cy="2133600"/>
        </p:xfrm>
        <a:graphic>
          <a:graphicData uri="http://schemas.openxmlformats.org/drawingml/2006/table">
            <a:tbl>
              <a:tblPr firstRow="1" firstCol="1" bandRow="1" bandCol="1">
                <a:tableStyleId>{69012ECD-51FC-41F1-AA8D-1B2483CD663E}</a:tableStyleId>
              </a:tblPr>
              <a:tblGrid>
                <a:gridCol w="1352550"/>
                <a:gridCol w="1530350"/>
                <a:gridCol w="1800225"/>
                <a:gridCol w="1800225"/>
              </a:tblGrid>
              <a:tr h="0">
                <a:tc gridSpan="4">
                  <a:txBody>
                    <a:bodyPr/>
                    <a:lstStyle/>
                    <a:p>
                      <a:pPr algn="ctr">
                        <a:spcAft>
                          <a:spcPts val="0"/>
                        </a:spcAft>
                      </a:pPr>
                      <a:r>
                        <a:rPr lang="en-GB" sz="2000" dirty="0">
                          <a:effectLst/>
                        </a:rPr>
                        <a:t>ΓΙΑ ΑΛΛΟΥΣ ΛΟΓΟΥΣ</a:t>
                      </a:r>
                      <a:endParaRPr lang="el-GR" sz="1200" b="1" dirty="0">
                        <a:solidFill>
                          <a:srgbClr val="000000"/>
                        </a:solidFill>
                        <a:effectLst/>
                        <a:latin typeface="Times New Roman"/>
                      </a:endParaRPr>
                    </a:p>
                  </a:txBody>
                  <a:tcPr marL="68580" marR="68580" marT="0" marB="0" anchor="ctr">
                    <a:solidFill>
                      <a:schemeClr val="tx2">
                        <a:lumMod val="75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0">
                <a:tc gridSpan="2">
                  <a:txBody>
                    <a:bodyPr/>
                    <a:lstStyle/>
                    <a:p>
                      <a:pPr algn="ctr">
                        <a:spcAft>
                          <a:spcPts val="0"/>
                        </a:spcAft>
                      </a:pPr>
                      <a:r>
                        <a:rPr lang="el-GR" sz="2000" dirty="0">
                          <a:effectLst/>
                        </a:rPr>
                        <a:t> </a:t>
                      </a:r>
                      <a:endParaRPr lang="el-GR" sz="1800" dirty="0">
                        <a:effectLst/>
                        <a:latin typeface="Times New Roman"/>
                        <a:ea typeface="Times New Roman"/>
                      </a:endParaRPr>
                    </a:p>
                  </a:txBody>
                  <a:tcPr marL="68580" marR="68580" marT="0" marB="0"/>
                </a:tc>
                <a:tc hMerge="1">
                  <a:txBody>
                    <a:bodyPr/>
                    <a:lstStyle/>
                    <a:p>
                      <a:pPr algn="ctr">
                        <a:spcAft>
                          <a:spcPts val="0"/>
                        </a:spcAft>
                      </a:pPr>
                      <a:endParaRPr lang="el-GR" sz="1800" dirty="0">
                        <a:effectLst/>
                        <a:latin typeface="Times New Roman"/>
                        <a:ea typeface="Times New Roman"/>
                      </a:endParaRPr>
                    </a:p>
                  </a:txBody>
                  <a:tcPr marL="68580" marR="68580" marT="0" marB="0"/>
                </a:tc>
                <a:tc>
                  <a:txBody>
                    <a:bodyPr/>
                    <a:lstStyle/>
                    <a:p>
                      <a:pPr algn="ctr">
                        <a:spcAft>
                          <a:spcPts val="0"/>
                        </a:spcAft>
                      </a:pPr>
                      <a:r>
                        <a:rPr lang="el-GR" sz="2000">
                          <a:effectLst/>
                        </a:rPr>
                        <a:t>ΟΧΙ</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ΝΑΙ</a:t>
                      </a:r>
                      <a:endParaRPr lang="el-GR" sz="1800">
                        <a:effectLst/>
                        <a:latin typeface="Times New Roman"/>
                        <a:ea typeface="Times New Roman"/>
                      </a:endParaRPr>
                    </a:p>
                  </a:txBody>
                  <a:tcPr marL="68580" marR="68580" marT="0" marB="0"/>
                </a:tc>
              </a:tr>
              <a:tr h="0">
                <a:tc rowSpan="2">
                  <a:txBody>
                    <a:bodyPr/>
                    <a:lstStyle/>
                    <a:p>
                      <a:pPr algn="ctr">
                        <a:spcAft>
                          <a:spcPts val="0"/>
                        </a:spcAft>
                      </a:pPr>
                      <a:r>
                        <a:rPr lang="en-GB" sz="2000">
                          <a:effectLst/>
                        </a:rPr>
                        <a:t>ΑΝΔΡΕΣ</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N</a:t>
                      </a:r>
                      <a:endParaRPr lang="el-GR" sz="1200" b="1">
                        <a:effectLst/>
                        <a:latin typeface="Times New Roman"/>
                      </a:endParaRPr>
                    </a:p>
                  </a:txBody>
                  <a:tcPr marL="68580" marR="68580" marT="0" marB="0" anchor="ctr"/>
                </a:tc>
                <a:tc>
                  <a:txBody>
                    <a:bodyPr/>
                    <a:lstStyle/>
                    <a:p>
                      <a:pPr algn="ctr">
                        <a:spcAft>
                          <a:spcPts val="0"/>
                        </a:spcAft>
                      </a:pPr>
                      <a:r>
                        <a:rPr lang="el-GR" sz="2000">
                          <a:effectLst/>
                        </a:rPr>
                        <a:t>77</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34</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69,4%</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30,6%</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ΓΥΝΑΙΚΕΣ</a:t>
                      </a:r>
                      <a:endParaRPr lang="el-GR" sz="1800"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n-US" sz="2000">
                          <a:effectLst/>
                        </a:rPr>
                        <a:t>0</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30</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0%</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100,0%</a:t>
                      </a:r>
                      <a:endParaRPr lang="el-GR" sz="1800">
                        <a:effectLst/>
                        <a:latin typeface="Times New Roman"/>
                        <a:ea typeface="Times New Roman"/>
                      </a:endParaRPr>
                    </a:p>
                  </a:txBody>
                  <a:tcPr marL="68580" marR="68580" marT="0" marB="0" anchor="ctr"/>
                </a:tc>
              </a:tr>
              <a:tr h="0">
                <a:tc gridSpan="4">
                  <a:txBody>
                    <a:bodyPr/>
                    <a:lstStyle/>
                    <a:p>
                      <a:pPr algn="ctr">
                        <a:spcAft>
                          <a:spcPts val="0"/>
                        </a:spcAft>
                      </a:pPr>
                      <a:r>
                        <a:rPr lang="en-US" sz="2000" b="0" dirty="0" smtClean="0">
                          <a:effectLst/>
                        </a:rPr>
                        <a:t>p-value </a:t>
                      </a:r>
                      <a:r>
                        <a:rPr lang="en-US" sz="2000" b="0" dirty="0">
                          <a:effectLst/>
                        </a:rPr>
                        <a:t>: &lt; 0,0005</a:t>
                      </a:r>
                      <a:endParaRPr lang="el-GR" sz="1800" b="0" dirty="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hMerge="1">
                  <a:txBody>
                    <a:bodyPr/>
                    <a:lstStyle/>
                    <a:p>
                      <a:endParaRPr lang="el-GR"/>
                    </a:p>
                  </a:txBody>
                  <a:tcPr/>
                </a:tc>
                <a:tc hMerge="1">
                  <a:txBody>
                    <a:bodyPr/>
                    <a:lstStyle/>
                    <a:p>
                      <a:pPr algn="ctr">
                        <a:spcAft>
                          <a:spcPts val="0"/>
                        </a:spcAft>
                      </a:pPr>
                      <a:endParaRPr lang="el-GR" sz="1800" dirty="0">
                        <a:effectLst/>
                        <a:latin typeface="Times New Roman"/>
                        <a:ea typeface="Times New Roman"/>
                      </a:endParaRPr>
                    </a:p>
                  </a:txBody>
                  <a:tcPr marL="68580" marR="68580" marT="0" marB="0" anchor="ctr"/>
                </a:tc>
                <a:tc hMerge="1">
                  <a:txBody>
                    <a:bodyPr/>
                    <a:lstStyle/>
                    <a:p>
                      <a:endParaRPr lang="el-GR"/>
                    </a:p>
                  </a:txBody>
                  <a:tcPr/>
                </a:tc>
              </a:tr>
            </a:tbl>
          </a:graphicData>
        </a:graphic>
      </p:graphicFrame>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a:p>
        </p:txBody>
      </p:sp>
    </p:spTree>
    <p:extLst>
      <p:ext uri="{BB962C8B-B14F-4D97-AF65-F5344CB8AC3E}">
        <p14:creationId xmlns:p14="http://schemas.microsoft.com/office/powerpoint/2010/main" val="2407448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a:t>Συσχέτιση - Τρόπος ενημέρωσης</a:t>
            </a:r>
            <a:br>
              <a:rPr lang="el-GR" altLang="el-GR" dirty="0"/>
            </a:br>
            <a:r>
              <a:rPr lang="el-GR" altLang="el-GR" dirty="0"/>
              <a:t>&amp; κριτήρια επιλογής</a:t>
            </a:r>
          </a:p>
        </p:txBody>
      </p:sp>
      <p:graphicFrame>
        <p:nvGraphicFramePr>
          <p:cNvPr id="4" name="Table 3"/>
          <p:cNvGraphicFramePr>
            <a:graphicFrameLocks noGrp="1"/>
          </p:cNvGraphicFramePr>
          <p:nvPr>
            <p:extLst>
              <p:ext uri="{D42A27DB-BD31-4B8C-83A1-F6EECF244321}">
                <p14:modId xmlns:p14="http://schemas.microsoft.com/office/powerpoint/2010/main" val="804100713"/>
              </p:ext>
            </p:extLst>
          </p:nvPr>
        </p:nvGraphicFramePr>
        <p:xfrm>
          <a:off x="1186309" y="2276872"/>
          <a:ext cx="6771383" cy="2177008"/>
        </p:xfrm>
        <a:graphic>
          <a:graphicData uri="http://schemas.openxmlformats.org/drawingml/2006/table">
            <a:tbl>
              <a:tblPr firstRow="1" firstCol="1" bandRow="1" bandCol="1">
                <a:tableStyleId>{69012ECD-51FC-41F1-AA8D-1B2483CD663E}</a:tableStyleId>
              </a:tblPr>
              <a:tblGrid>
                <a:gridCol w="1800201"/>
                <a:gridCol w="1440160"/>
                <a:gridCol w="1800200"/>
                <a:gridCol w="1730822"/>
              </a:tblGrid>
              <a:tr h="0">
                <a:tc gridSpan="4">
                  <a:txBody>
                    <a:bodyPr/>
                    <a:lstStyle/>
                    <a:p>
                      <a:pPr algn="ctr">
                        <a:spcAft>
                          <a:spcPts val="0"/>
                        </a:spcAft>
                      </a:pPr>
                      <a:r>
                        <a:rPr lang="el-GR" sz="2000" dirty="0">
                          <a:effectLst/>
                        </a:rPr>
                        <a:t>ΓΙΑΤΙ ΔΕΝ ΕΧΕΙ ΚΟΡΕΣΘΕΙ ΣΤΗΝ ΠΕΡΙΟΧΗ ΟΠΟΥ ΘΑ ΕΠΑΝΕΛΘΩ</a:t>
                      </a:r>
                      <a:endParaRPr lang="el-GR" sz="1200" b="1" dirty="0">
                        <a:solidFill>
                          <a:srgbClr val="000000"/>
                        </a:solidFill>
                        <a:effectLst/>
                        <a:latin typeface="Times New Roman"/>
                      </a:endParaRPr>
                    </a:p>
                  </a:txBody>
                  <a:tcPr marL="68580" marR="68580" marT="0" marB="0" anchor="ctr">
                    <a:solidFill>
                      <a:schemeClr val="accent1">
                        <a:lumMod val="5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326504">
                <a:tc gridSpan="2">
                  <a:txBody>
                    <a:bodyPr/>
                    <a:lstStyle/>
                    <a:p>
                      <a:pPr algn="ctr">
                        <a:spcAft>
                          <a:spcPts val="0"/>
                        </a:spcAft>
                      </a:pPr>
                      <a:endParaRPr lang="el-GR" sz="1800" dirty="0">
                        <a:effectLst/>
                        <a:latin typeface="Times New Roman"/>
                        <a:ea typeface="Times New Roman"/>
                      </a:endParaRPr>
                    </a:p>
                  </a:txBody>
                  <a:tcPr marL="68580" marR="68580" marT="0" marB="0"/>
                </a:tc>
                <a:tc hMerge="1">
                  <a:txBody>
                    <a:bodyPr/>
                    <a:lstStyle/>
                    <a:p>
                      <a:pPr algn="ctr">
                        <a:spcAft>
                          <a:spcPts val="0"/>
                        </a:spcAft>
                      </a:pPr>
                      <a:endParaRPr lang="el-GR" sz="1800" dirty="0">
                        <a:effectLst/>
                        <a:latin typeface="Times New Roman"/>
                        <a:ea typeface="Times New Roman"/>
                      </a:endParaRPr>
                    </a:p>
                  </a:txBody>
                  <a:tcPr marL="68580" marR="68580" marT="0" marB="0"/>
                </a:tc>
                <a:tc>
                  <a:txBody>
                    <a:bodyPr/>
                    <a:lstStyle/>
                    <a:p>
                      <a:pPr algn="ctr">
                        <a:spcAft>
                          <a:spcPts val="0"/>
                        </a:spcAft>
                      </a:pPr>
                      <a:r>
                        <a:rPr lang="el-GR" sz="2000" dirty="0">
                          <a:effectLst/>
                        </a:rPr>
                        <a:t>ΟΧΙ</a:t>
                      </a:r>
                      <a:endParaRPr lang="el-GR" sz="1800" dirty="0">
                        <a:effectLst/>
                        <a:latin typeface="Times New Roman"/>
                        <a:ea typeface="Times New Roman"/>
                      </a:endParaRPr>
                    </a:p>
                  </a:txBody>
                  <a:tcPr marL="68580" marR="68580" marT="0" marB="0"/>
                </a:tc>
                <a:tc>
                  <a:txBody>
                    <a:bodyPr/>
                    <a:lstStyle/>
                    <a:p>
                      <a:pPr algn="ctr">
                        <a:spcAft>
                          <a:spcPts val="0"/>
                        </a:spcAft>
                      </a:pPr>
                      <a:r>
                        <a:rPr lang="el-GR" sz="2000" dirty="0">
                          <a:effectLst/>
                        </a:rPr>
                        <a:t>ΝΑΙ</a:t>
                      </a:r>
                      <a:endParaRPr lang="el-GR" sz="1800" dirty="0">
                        <a:effectLst/>
                        <a:latin typeface="Times New Roman"/>
                        <a:ea typeface="Times New Roman"/>
                      </a:endParaRPr>
                    </a:p>
                  </a:txBody>
                  <a:tcPr marL="68580" marR="68580" marT="0" marB="0"/>
                </a:tc>
              </a:tr>
              <a:tr h="0">
                <a:tc rowSpan="4">
                  <a:txBody>
                    <a:bodyPr/>
                    <a:lstStyle/>
                    <a:p>
                      <a:pPr algn="ctr">
                        <a:spcAft>
                          <a:spcPts val="0"/>
                        </a:spcAft>
                      </a:pPr>
                      <a:r>
                        <a:rPr lang="en-GB" sz="2000" b="1" dirty="0">
                          <a:effectLst/>
                        </a:rPr>
                        <a:t>Σ.Ε.Π.</a:t>
                      </a:r>
                      <a:endParaRPr lang="el-GR" sz="1800" b="1" dirty="0">
                        <a:effectLst/>
                        <a:latin typeface="Times New Roman"/>
                        <a:ea typeface="Times New Roman"/>
                      </a:endParaRPr>
                    </a:p>
                    <a:p>
                      <a:pPr algn="ctr">
                        <a:spcAft>
                          <a:spcPts val="0"/>
                        </a:spcAft>
                      </a:pPr>
                      <a:r>
                        <a:rPr lang="en-GB" sz="2000" b="1" dirty="0">
                          <a:effectLst/>
                        </a:rPr>
                        <a:t>ΟΙΚΟΓΕΝΕΙΑΚΟ ΠΕΡΙΒΑΛΛΟΝ</a:t>
                      </a:r>
                      <a:endParaRPr lang="el-GR" sz="1800" b="1"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N</a:t>
                      </a:r>
                      <a:endParaRPr lang="el-GR" sz="1200" b="1">
                        <a:effectLst/>
                        <a:latin typeface="Times New Roman"/>
                      </a:endParaRPr>
                    </a:p>
                  </a:txBody>
                  <a:tcPr marL="68580" marR="68580" marT="0" marB="0" anchor="ctr"/>
                </a:tc>
                <a:tc>
                  <a:txBody>
                    <a:bodyPr/>
                    <a:lstStyle/>
                    <a:p>
                      <a:pPr algn="ctr">
                        <a:spcAft>
                          <a:spcPts val="0"/>
                        </a:spcAft>
                      </a:pPr>
                      <a:r>
                        <a:rPr lang="el-GR" sz="2000">
                          <a:effectLst/>
                        </a:rPr>
                        <a:t>31</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14</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dirty="0">
                          <a:effectLst/>
                        </a:rPr>
                        <a:t>%</a:t>
                      </a:r>
                      <a:endParaRPr lang="el-GR" sz="1800" dirty="0">
                        <a:effectLst/>
                        <a:latin typeface="Times New Roman"/>
                        <a:ea typeface="Times New Roman"/>
                      </a:endParaRPr>
                    </a:p>
                  </a:txBody>
                  <a:tcPr marL="68580" marR="68580" marT="0" marB="0" anchor="ctr"/>
                </a:tc>
                <a:tc>
                  <a:txBody>
                    <a:bodyPr/>
                    <a:lstStyle/>
                    <a:p>
                      <a:pPr algn="ctr">
                        <a:spcAft>
                          <a:spcPts val="0"/>
                        </a:spcAft>
                      </a:pPr>
                      <a:r>
                        <a:rPr lang="el-GR" sz="2000">
                          <a:effectLst/>
                        </a:rPr>
                        <a:t>68,9%</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31,1%</a:t>
                      </a:r>
                      <a:endParaRPr lang="el-GR" sz="1800">
                        <a:effectLst/>
                        <a:latin typeface="Times New Roman"/>
                        <a:ea typeface="Times New Roman"/>
                      </a:endParaRPr>
                    </a:p>
                  </a:txBody>
                  <a:tcPr marL="68580" marR="68580" marT="0" marB="0" anchor="ctr"/>
                </a:tc>
              </a:tr>
              <a:tr h="0">
                <a:tc vMerge="1">
                  <a:txBody>
                    <a:bodyPr/>
                    <a:lstStyle/>
                    <a:p>
                      <a:pPr algn="ctr">
                        <a:spcAft>
                          <a:spcPts val="0"/>
                        </a:spcAft>
                      </a:pPr>
                      <a:endParaRPr lang="el-GR" sz="1800" dirty="0">
                        <a:effectLst/>
                        <a:latin typeface="Times New Roman"/>
                        <a:ea typeface="Times New Roman"/>
                      </a:endParaRPr>
                    </a:p>
                  </a:txBody>
                  <a:tcPr marL="68580" marR="68580" marT="0" marB="0" anchor="ctr"/>
                </a:tc>
                <a:tc>
                  <a:txBody>
                    <a:bodyPr/>
                    <a:lstStyle/>
                    <a:p>
                      <a:pPr algn="ctr">
                        <a:spcAft>
                          <a:spcPts val="0"/>
                        </a:spcAft>
                      </a:pPr>
                      <a:r>
                        <a:rPr lang="en-GB" sz="2000" dirty="0">
                          <a:effectLst/>
                        </a:rPr>
                        <a:t>N</a:t>
                      </a:r>
                      <a:endParaRPr lang="el-GR" sz="1800" dirty="0">
                        <a:effectLst/>
                        <a:latin typeface="Times New Roman"/>
                        <a:ea typeface="Times New Roman"/>
                      </a:endParaRPr>
                    </a:p>
                  </a:txBody>
                  <a:tcPr marL="68580" marR="68580" marT="0" marB="0" anchor="ctr"/>
                </a:tc>
                <a:tc>
                  <a:txBody>
                    <a:bodyPr/>
                    <a:lstStyle/>
                    <a:p>
                      <a:pPr algn="ctr">
                        <a:spcAft>
                          <a:spcPts val="0"/>
                        </a:spcAft>
                      </a:pPr>
                      <a:r>
                        <a:rPr lang="el-GR" sz="2000">
                          <a:effectLst/>
                        </a:rPr>
                        <a:t>80</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16</a:t>
                      </a:r>
                      <a:endParaRPr lang="el-GR" sz="1800">
                        <a:effectLst/>
                        <a:latin typeface="Times New Roman"/>
                        <a:ea typeface="Times New Roman"/>
                      </a:endParaRPr>
                    </a:p>
                  </a:txBody>
                  <a:tcPr marL="68580" marR="68580" marT="0" marB="0" anchor="ctr"/>
                </a:tc>
              </a:tr>
              <a:tr h="326504">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83,3%</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16,7%</a:t>
                      </a:r>
                      <a:endParaRPr lang="el-GR" sz="1800">
                        <a:effectLst/>
                        <a:latin typeface="Times New Roman"/>
                        <a:ea typeface="Times New Roman"/>
                      </a:endParaRPr>
                    </a:p>
                  </a:txBody>
                  <a:tcPr marL="68580" marR="68580" marT="0" marB="0" anchor="ctr"/>
                </a:tc>
              </a:tr>
              <a:tr h="0">
                <a:tc gridSpan="4">
                  <a:txBody>
                    <a:bodyPr/>
                    <a:lstStyle/>
                    <a:p>
                      <a:pPr algn="ctr">
                        <a:spcAft>
                          <a:spcPts val="0"/>
                        </a:spcAft>
                      </a:pPr>
                      <a:r>
                        <a:rPr lang="el-GR" sz="2000" b="0" dirty="0">
                          <a:effectLst/>
                        </a:rPr>
                        <a:t> </a:t>
                      </a:r>
                      <a:r>
                        <a:rPr lang="en-US" sz="2000" b="0" dirty="0" smtClean="0">
                          <a:effectLst/>
                        </a:rPr>
                        <a:t>p-value </a:t>
                      </a:r>
                      <a:r>
                        <a:rPr lang="en-US" sz="2000" b="0" dirty="0">
                          <a:effectLst/>
                        </a:rPr>
                        <a:t>: 0,07</a:t>
                      </a:r>
                      <a:endParaRPr lang="el-GR" sz="1800" b="0" dirty="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hMerge="1">
                  <a:txBody>
                    <a:bodyPr/>
                    <a:lstStyle/>
                    <a:p>
                      <a:endParaRPr lang="el-GR"/>
                    </a:p>
                  </a:txBody>
                  <a:tcPr/>
                </a:tc>
                <a:tc hMerge="1">
                  <a:txBody>
                    <a:bodyPr/>
                    <a:lstStyle/>
                    <a:p>
                      <a:pPr algn="ctr">
                        <a:spcAft>
                          <a:spcPts val="0"/>
                        </a:spcAft>
                      </a:pPr>
                      <a:endParaRPr lang="el-GR" sz="1800" dirty="0">
                        <a:effectLst/>
                        <a:latin typeface="Times New Roman"/>
                        <a:ea typeface="Times New Roman"/>
                      </a:endParaRPr>
                    </a:p>
                  </a:txBody>
                  <a:tcPr marL="68580" marR="68580" marT="0" marB="0" anchor="ctr"/>
                </a:tc>
                <a:tc hMerge="1">
                  <a:txBody>
                    <a:bodyPr/>
                    <a:lstStyle/>
                    <a:p>
                      <a:endParaRPr lang="el-GR"/>
                    </a:p>
                  </a:txBody>
                  <a:tcP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23</a:t>
            </a:fld>
            <a:endParaRPr lang="el-GR"/>
          </a:p>
        </p:txBody>
      </p:sp>
    </p:spTree>
    <p:extLst>
      <p:ext uri="{BB962C8B-B14F-4D97-AF65-F5344CB8AC3E}">
        <p14:creationId xmlns:p14="http://schemas.microsoft.com/office/powerpoint/2010/main" val="2798931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a:t>Συσχέτιση - Κριτήρια επιλογής υποψηφίων </a:t>
            </a:r>
            <a:r>
              <a:rPr lang="el-GR" altLang="el-GR" dirty="0" smtClean="0"/>
              <a:t>επιστημών </a:t>
            </a:r>
            <a:r>
              <a:rPr lang="el-GR" altLang="el-GR" dirty="0"/>
              <a:t>υγείας</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3920157096"/>
              </p:ext>
            </p:extLst>
          </p:nvPr>
        </p:nvGraphicFramePr>
        <p:xfrm>
          <a:off x="1330325" y="2204864"/>
          <a:ext cx="6483350" cy="2133600"/>
        </p:xfrm>
        <a:graphic>
          <a:graphicData uri="http://schemas.openxmlformats.org/drawingml/2006/table">
            <a:tbl>
              <a:tblPr firstRow="1" firstCol="1" bandRow="1" bandCol="1">
                <a:tableStyleId>{69012ECD-51FC-41F1-AA8D-1B2483CD663E}</a:tableStyleId>
              </a:tblPr>
              <a:tblGrid>
                <a:gridCol w="1945531"/>
                <a:gridCol w="1512168"/>
                <a:gridCol w="1656184"/>
                <a:gridCol w="1369467"/>
              </a:tblGrid>
              <a:tr h="0">
                <a:tc gridSpan="4">
                  <a:txBody>
                    <a:bodyPr/>
                    <a:lstStyle/>
                    <a:p>
                      <a:pPr algn="ctr">
                        <a:spcAft>
                          <a:spcPts val="0"/>
                        </a:spcAft>
                      </a:pPr>
                      <a:r>
                        <a:rPr lang="el-GR" sz="2000" dirty="0">
                          <a:effectLst/>
                        </a:rPr>
                        <a:t>ΤΥΧΑΙΑ ΕΠΙΛΟΓΗ</a:t>
                      </a:r>
                      <a:endParaRPr lang="el-GR" sz="2000" b="1" dirty="0">
                        <a:solidFill>
                          <a:srgbClr val="0000FF"/>
                        </a:solidFill>
                        <a:effectLst/>
                        <a:latin typeface="Times New Roman"/>
                      </a:endParaRPr>
                    </a:p>
                  </a:txBody>
                  <a:tcPr marL="68580" marR="68580" marT="0" marB="0" anchor="ctr">
                    <a:solidFill>
                      <a:schemeClr val="accent1">
                        <a:lumMod val="5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0">
                <a:tc gridSpan="2">
                  <a:txBody>
                    <a:bodyPr/>
                    <a:lstStyle/>
                    <a:p>
                      <a:pPr algn="ctr">
                        <a:spcAft>
                          <a:spcPts val="0"/>
                        </a:spcAft>
                      </a:pPr>
                      <a:endParaRPr lang="el-GR" sz="2000" dirty="0">
                        <a:effectLst/>
                        <a:latin typeface="Times New Roman"/>
                        <a:ea typeface="Times New Roman"/>
                      </a:endParaRPr>
                    </a:p>
                  </a:txBody>
                  <a:tcPr marL="68580" marR="68580" marT="0" marB="0"/>
                </a:tc>
                <a:tc hMerge="1">
                  <a:txBody>
                    <a:bodyPr/>
                    <a:lstStyle/>
                    <a:p>
                      <a:pPr algn="ctr">
                        <a:spcAft>
                          <a:spcPts val="0"/>
                        </a:spcAft>
                      </a:pPr>
                      <a:endParaRPr lang="el-GR" sz="2000" dirty="0">
                        <a:effectLst/>
                        <a:latin typeface="Times New Roman"/>
                        <a:ea typeface="Times New Roman"/>
                      </a:endParaRPr>
                    </a:p>
                  </a:txBody>
                  <a:tcPr marL="68580" marR="68580" marT="0" marB="0"/>
                </a:tc>
                <a:tc>
                  <a:txBody>
                    <a:bodyPr/>
                    <a:lstStyle/>
                    <a:p>
                      <a:pPr algn="ctr">
                        <a:spcAft>
                          <a:spcPts val="0"/>
                        </a:spcAft>
                      </a:pPr>
                      <a:r>
                        <a:rPr lang="el-GR" sz="2000">
                          <a:effectLst/>
                        </a:rPr>
                        <a:t>ΟΧΙ</a:t>
                      </a:r>
                      <a:endParaRPr lang="el-GR" sz="2000">
                        <a:effectLst/>
                        <a:latin typeface="Times New Roman"/>
                        <a:ea typeface="Times New Roman"/>
                      </a:endParaRPr>
                    </a:p>
                  </a:txBody>
                  <a:tcPr marL="68580" marR="68580" marT="0" marB="0"/>
                </a:tc>
                <a:tc>
                  <a:txBody>
                    <a:bodyPr/>
                    <a:lstStyle/>
                    <a:p>
                      <a:pPr algn="ctr">
                        <a:spcAft>
                          <a:spcPts val="0"/>
                        </a:spcAft>
                      </a:pPr>
                      <a:r>
                        <a:rPr lang="el-GR" sz="2000">
                          <a:effectLst/>
                        </a:rPr>
                        <a:t>ΝΑΙ</a:t>
                      </a:r>
                      <a:endParaRPr lang="el-GR" sz="2000">
                        <a:effectLst/>
                        <a:latin typeface="Times New Roman"/>
                        <a:ea typeface="Times New Roman"/>
                      </a:endParaRPr>
                    </a:p>
                  </a:txBody>
                  <a:tcPr marL="68580" marR="68580" marT="0" marB="0"/>
                </a:tc>
              </a:tr>
              <a:tr h="0">
                <a:tc rowSpan="2">
                  <a:txBody>
                    <a:bodyPr/>
                    <a:lstStyle/>
                    <a:p>
                      <a:pPr algn="ctr">
                        <a:spcAft>
                          <a:spcPts val="0"/>
                        </a:spcAft>
                      </a:pPr>
                      <a:r>
                        <a:rPr lang="en-GB" sz="2000" dirty="0">
                          <a:effectLst/>
                        </a:rPr>
                        <a:t>Σ.Ε.Π.</a:t>
                      </a:r>
                      <a:endParaRPr lang="el-GR" sz="2000" dirty="0">
                        <a:effectLst/>
                        <a:latin typeface="Times New Roman"/>
                        <a:ea typeface="Times New Roman"/>
                      </a:endParaRPr>
                    </a:p>
                  </a:txBody>
                  <a:tcPr marL="68580" marR="68580" marT="0" marB="0" anchor="ctr"/>
                </a:tc>
                <a:tc>
                  <a:txBody>
                    <a:bodyPr/>
                    <a:lstStyle/>
                    <a:p>
                      <a:pPr algn="ctr">
                        <a:spcAft>
                          <a:spcPts val="0"/>
                        </a:spcAft>
                      </a:pPr>
                      <a:r>
                        <a:rPr lang="el-GR" sz="2000">
                          <a:effectLst/>
                        </a:rPr>
                        <a:t>N</a:t>
                      </a:r>
                      <a:endParaRPr lang="el-GR" sz="2000" b="1">
                        <a:effectLst/>
                        <a:latin typeface="Times New Roman"/>
                      </a:endParaRPr>
                    </a:p>
                  </a:txBody>
                  <a:tcPr marL="68580" marR="68580" marT="0" marB="0" anchor="ctr"/>
                </a:tc>
                <a:tc>
                  <a:txBody>
                    <a:bodyPr/>
                    <a:lstStyle/>
                    <a:p>
                      <a:pPr algn="ctr">
                        <a:spcAft>
                          <a:spcPts val="0"/>
                        </a:spcAft>
                      </a:pPr>
                      <a:r>
                        <a:rPr lang="el-GR" sz="2000" dirty="0">
                          <a:effectLst/>
                        </a:rPr>
                        <a:t>42</a:t>
                      </a:r>
                      <a:endParaRPr lang="el-GR" sz="2000" dirty="0">
                        <a:effectLst/>
                        <a:latin typeface="Times New Roman"/>
                        <a:ea typeface="Times New Roman"/>
                      </a:endParaRPr>
                    </a:p>
                  </a:txBody>
                  <a:tcPr marL="68580" marR="68580" marT="0" marB="0" anchor="ctr"/>
                </a:tc>
                <a:tc>
                  <a:txBody>
                    <a:bodyPr/>
                    <a:lstStyle/>
                    <a:p>
                      <a:pPr algn="ctr">
                        <a:spcAft>
                          <a:spcPts val="0"/>
                        </a:spcAft>
                      </a:pPr>
                      <a:r>
                        <a:rPr lang="el-GR" sz="2000" dirty="0">
                          <a:effectLst/>
                        </a:rPr>
                        <a:t>3</a:t>
                      </a:r>
                      <a:endParaRPr lang="el-GR" sz="2000" dirty="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dirty="0">
                          <a:effectLst/>
                        </a:rPr>
                        <a:t>%</a:t>
                      </a:r>
                      <a:endParaRPr lang="el-GR" sz="2000" dirty="0">
                        <a:effectLst/>
                        <a:latin typeface="Times New Roman"/>
                        <a:ea typeface="Times New Roman"/>
                      </a:endParaRPr>
                    </a:p>
                  </a:txBody>
                  <a:tcPr marL="68580" marR="68580" marT="0" marB="0" anchor="ctr"/>
                </a:tc>
                <a:tc>
                  <a:txBody>
                    <a:bodyPr/>
                    <a:lstStyle/>
                    <a:p>
                      <a:pPr algn="ctr">
                        <a:spcAft>
                          <a:spcPts val="0"/>
                        </a:spcAft>
                      </a:pPr>
                      <a:r>
                        <a:rPr lang="el-GR" sz="2000">
                          <a:effectLst/>
                        </a:rPr>
                        <a:t>93,3%</a:t>
                      </a:r>
                      <a:endParaRPr lang="el-GR" sz="2000">
                        <a:effectLst/>
                        <a:latin typeface="Times New Roman"/>
                        <a:ea typeface="Times New Roman"/>
                      </a:endParaRPr>
                    </a:p>
                  </a:txBody>
                  <a:tcPr marL="68580" marR="68580" marT="0" marB="0" anchor="ctr"/>
                </a:tc>
                <a:tc>
                  <a:txBody>
                    <a:bodyPr/>
                    <a:lstStyle/>
                    <a:p>
                      <a:pPr algn="ctr">
                        <a:spcAft>
                          <a:spcPts val="0"/>
                        </a:spcAft>
                      </a:pPr>
                      <a:r>
                        <a:rPr lang="el-GR" sz="2000">
                          <a:effectLst/>
                        </a:rPr>
                        <a:t>6,7%</a:t>
                      </a:r>
                      <a:endParaRPr lang="el-GR" sz="20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ΟΙΚΟΓΕΝΕΙΑΚΟ ΠΕΡΙΒΑΛΛΟΝ</a:t>
                      </a:r>
                      <a:endParaRPr lang="el-GR" sz="2000"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n-GB" sz="2000">
                          <a:effectLst/>
                        </a:rPr>
                        <a:t>N</a:t>
                      </a:r>
                      <a:endParaRPr lang="el-GR" sz="2000">
                        <a:effectLst/>
                        <a:latin typeface="Times New Roman"/>
                        <a:ea typeface="Times New Roman"/>
                      </a:endParaRPr>
                    </a:p>
                  </a:txBody>
                  <a:tcPr marL="68580" marR="68580" marT="0" marB="0" anchor="ctr"/>
                </a:tc>
                <a:tc>
                  <a:txBody>
                    <a:bodyPr/>
                    <a:lstStyle/>
                    <a:p>
                      <a:pPr algn="ctr">
                        <a:spcAft>
                          <a:spcPts val="0"/>
                        </a:spcAft>
                      </a:pPr>
                      <a:r>
                        <a:rPr lang="el-GR" sz="2000">
                          <a:effectLst/>
                        </a:rPr>
                        <a:t>78</a:t>
                      </a:r>
                      <a:endParaRPr lang="el-GR" sz="2000">
                        <a:effectLst/>
                        <a:latin typeface="Times New Roman"/>
                        <a:ea typeface="Times New Roman"/>
                      </a:endParaRPr>
                    </a:p>
                  </a:txBody>
                  <a:tcPr marL="68580" marR="68580" marT="0" marB="0" anchor="ctr"/>
                </a:tc>
                <a:tc>
                  <a:txBody>
                    <a:bodyPr/>
                    <a:lstStyle/>
                    <a:p>
                      <a:pPr algn="ctr">
                        <a:spcAft>
                          <a:spcPts val="0"/>
                        </a:spcAft>
                      </a:pPr>
                      <a:r>
                        <a:rPr lang="el-GR" sz="2000">
                          <a:effectLst/>
                        </a:rPr>
                        <a:t>18</a:t>
                      </a:r>
                      <a:endParaRPr lang="el-GR" sz="20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2000">
                        <a:effectLst/>
                        <a:latin typeface="Times New Roman"/>
                        <a:ea typeface="Times New Roman"/>
                      </a:endParaRPr>
                    </a:p>
                  </a:txBody>
                  <a:tcPr marL="68580" marR="68580" marT="0" marB="0" anchor="ctr"/>
                </a:tc>
                <a:tc>
                  <a:txBody>
                    <a:bodyPr/>
                    <a:lstStyle/>
                    <a:p>
                      <a:pPr algn="ctr">
                        <a:spcAft>
                          <a:spcPts val="0"/>
                        </a:spcAft>
                      </a:pPr>
                      <a:r>
                        <a:rPr lang="el-GR" sz="2000">
                          <a:effectLst/>
                        </a:rPr>
                        <a:t>81,3%</a:t>
                      </a:r>
                      <a:endParaRPr lang="el-GR" sz="2000">
                        <a:effectLst/>
                        <a:latin typeface="Times New Roman"/>
                        <a:ea typeface="Times New Roman"/>
                      </a:endParaRPr>
                    </a:p>
                  </a:txBody>
                  <a:tcPr marL="68580" marR="68580" marT="0" marB="0" anchor="ctr"/>
                </a:tc>
                <a:tc>
                  <a:txBody>
                    <a:bodyPr/>
                    <a:lstStyle/>
                    <a:p>
                      <a:pPr algn="ctr">
                        <a:spcAft>
                          <a:spcPts val="0"/>
                        </a:spcAft>
                      </a:pPr>
                      <a:r>
                        <a:rPr lang="el-GR" sz="2000">
                          <a:effectLst/>
                        </a:rPr>
                        <a:t>18,8%</a:t>
                      </a:r>
                      <a:endParaRPr lang="el-GR" sz="2000">
                        <a:effectLst/>
                        <a:latin typeface="Times New Roman"/>
                        <a:ea typeface="Times New Roman"/>
                      </a:endParaRPr>
                    </a:p>
                  </a:txBody>
                  <a:tcPr marL="68580" marR="68580" marT="0" marB="0" anchor="ctr"/>
                </a:tc>
              </a:tr>
              <a:tr h="0">
                <a:tc gridSpan="4">
                  <a:txBody>
                    <a:bodyPr/>
                    <a:lstStyle/>
                    <a:p>
                      <a:pPr algn="ctr">
                        <a:spcAft>
                          <a:spcPts val="0"/>
                        </a:spcAft>
                      </a:pPr>
                      <a:r>
                        <a:rPr lang="en-US" sz="2000" b="0" dirty="0" smtClean="0">
                          <a:effectLst/>
                        </a:rPr>
                        <a:t>p-value </a:t>
                      </a:r>
                      <a:r>
                        <a:rPr lang="en-US" sz="2000" b="0" dirty="0">
                          <a:effectLst/>
                        </a:rPr>
                        <a:t>: 0,07</a:t>
                      </a:r>
                      <a:endParaRPr lang="el-GR" sz="2000" b="0" dirty="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hMerge="1">
                  <a:txBody>
                    <a:bodyPr/>
                    <a:lstStyle/>
                    <a:p>
                      <a:endParaRPr lang="el-GR"/>
                    </a:p>
                  </a:txBody>
                  <a:tcPr/>
                </a:tc>
                <a:tc hMerge="1">
                  <a:txBody>
                    <a:bodyPr/>
                    <a:lstStyle/>
                    <a:p>
                      <a:pPr algn="ctr">
                        <a:spcAft>
                          <a:spcPts val="0"/>
                        </a:spcAft>
                      </a:pPr>
                      <a:endParaRPr lang="el-GR" sz="2000" dirty="0">
                        <a:effectLst/>
                        <a:latin typeface="Times New Roman"/>
                        <a:ea typeface="Times New Roman"/>
                      </a:endParaRPr>
                    </a:p>
                  </a:txBody>
                  <a:tcPr marL="68580" marR="68580" marT="0" marB="0" anchor="ctr"/>
                </a:tc>
                <a:tc hMerge="1">
                  <a:txBody>
                    <a:bodyPr/>
                    <a:lstStyle/>
                    <a:p>
                      <a:endParaRPr lang="el-GR"/>
                    </a:p>
                  </a:txBody>
                  <a:tcP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a:p>
        </p:txBody>
      </p:sp>
    </p:spTree>
    <p:extLst>
      <p:ext uri="{BB962C8B-B14F-4D97-AF65-F5344CB8AC3E}">
        <p14:creationId xmlns:p14="http://schemas.microsoft.com/office/powerpoint/2010/main" val="42416259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a:t>Συσχέτιση </a:t>
            </a:r>
            <a:r>
              <a:rPr lang="el-GR" altLang="el-GR" dirty="0" smtClean="0"/>
              <a:t>- Τρόπος </a:t>
            </a:r>
            <a:r>
              <a:rPr lang="el-GR" altLang="el-GR" dirty="0"/>
              <a:t>ενημέρωσης</a:t>
            </a:r>
            <a:br>
              <a:rPr lang="el-GR" altLang="el-GR" dirty="0"/>
            </a:br>
            <a:r>
              <a:rPr lang="el-GR" altLang="el-GR" dirty="0"/>
              <a:t>&amp; κριτήρια επιλογής</a:t>
            </a:r>
            <a:endParaRPr lang="el-GR" dirty="0"/>
          </a:p>
        </p:txBody>
      </p:sp>
      <p:graphicFrame>
        <p:nvGraphicFramePr>
          <p:cNvPr id="6" name="Table 5"/>
          <p:cNvGraphicFramePr>
            <a:graphicFrameLocks noGrp="1"/>
          </p:cNvGraphicFramePr>
          <p:nvPr>
            <p:extLst>
              <p:ext uri="{D42A27DB-BD31-4B8C-83A1-F6EECF244321}">
                <p14:modId xmlns:p14="http://schemas.microsoft.com/office/powerpoint/2010/main" val="1107577872"/>
              </p:ext>
            </p:extLst>
          </p:nvPr>
        </p:nvGraphicFramePr>
        <p:xfrm>
          <a:off x="827584" y="2348880"/>
          <a:ext cx="7275438" cy="2133600"/>
        </p:xfrm>
        <a:graphic>
          <a:graphicData uri="http://schemas.openxmlformats.org/drawingml/2006/table">
            <a:tbl>
              <a:tblPr firstRow="1" firstCol="1" bandRow="1" bandCol="1">
                <a:tableStyleId>{69012ECD-51FC-41F1-AA8D-1B2483CD663E}</a:tableStyleId>
              </a:tblPr>
              <a:tblGrid>
                <a:gridCol w="2376264"/>
                <a:gridCol w="1800200"/>
                <a:gridCol w="1512168"/>
                <a:gridCol w="1586806"/>
              </a:tblGrid>
              <a:tr h="0">
                <a:tc gridSpan="4">
                  <a:txBody>
                    <a:bodyPr/>
                    <a:lstStyle/>
                    <a:p>
                      <a:pPr algn="ctr">
                        <a:spcBef>
                          <a:spcPts val="1200"/>
                        </a:spcBef>
                        <a:spcAft>
                          <a:spcPts val="300"/>
                        </a:spcAft>
                      </a:pPr>
                      <a:r>
                        <a:rPr lang="el-GR" sz="2000" dirty="0">
                          <a:effectLst/>
                        </a:rPr>
                        <a:t>ΣΤΟΝ ΗΛΕΚΤΡΟΝΙΚΟ ΤΥΠΟ</a:t>
                      </a:r>
                      <a:endParaRPr lang="el-GR" sz="1800" dirty="0">
                        <a:effectLst/>
                        <a:latin typeface="Times New Roman"/>
                        <a:ea typeface="Times New Roman"/>
                      </a:endParaRPr>
                    </a:p>
                  </a:txBody>
                  <a:tcPr marL="68580" marR="68580" marT="0" marB="0" anchor="ctr">
                    <a:solidFill>
                      <a:schemeClr val="accent1">
                        <a:lumMod val="5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0">
                <a:tc gridSpan="2">
                  <a:txBody>
                    <a:bodyPr/>
                    <a:lstStyle/>
                    <a:p>
                      <a:pPr algn="ctr">
                        <a:spcAft>
                          <a:spcPts val="0"/>
                        </a:spcAft>
                      </a:pPr>
                      <a:r>
                        <a:rPr lang="el-GR" sz="2000" dirty="0">
                          <a:effectLst/>
                        </a:rPr>
                        <a:t> </a:t>
                      </a:r>
                      <a:endParaRPr lang="el-GR" sz="1800" dirty="0">
                        <a:effectLst/>
                        <a:latin typeface="Times New Roman"/>
                        <a:ea typeface="Times New Roman"/>
                      </a:endParaRPr>
                    </a:p>
                  </a:txBody>
                  <a:tcPr marL="68580" marR="68580" marT="0" marB="0" anchor="ctr"/>
                </a:tc>
                <a:tc hMerge="1">
                  <a:txBody>
                    <a:bodyPr/>
                    <a:lstStyle/>
                    <a:p>
                      <a:pPr algn="ctr">
                        <a:spcAft>
                          <a:spcPts val="0"/>
                        </a:spcAft>
                      </a:pPr>
                      <a:endParaRPr lang="el-GR" sz="1800" dirty="0">
                        <a:effectLst/>
                        <a:latin typeface="Times New Roman"/>
                        <a:ea typeface="Times New Roman"/>
                      </a:endParaRPr>
                    </a:p>
                  </a:txBody>
                  <a:tcPr marL="68580" marR="68580" marT="0" marB="0" anchor="ctr"/>
                </a:tc>
                <a:tc>
                  <a:txBody>
                    <a:bodyPr/>
                    <a:lstStyle/>
                    <a:p>
                      <a:pPr algn="ctr">
                        <a:spcAft>
                          <a:spcPts val="0"/>
                        </a:spcAft>
                      </a:pPr>
                      <a:r>
                        <a:rPr lang="el-GR" sz="2000">
                          <a:effectLst/>
                        </a:rPr>
                        <a:t>ΟΧΙ</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ΝΑΙ</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a:effectLst/>
                        </a:rPr>
                        <a:t>Σ.Ε.Π.</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N</a:t>
                      </a:r>
                      <a:endParaRPr lang="el-GR" sz="1200" b="1">
                        <a:effectLst/>
                        <a:latin typeface="Times New Roman"/>
                      </a:endParaRPr>
                    </a:p>
                  </a:txBody>
                  <a:tcPr marL="68580" marR="68580" marT="0" marB="0" anchor="ctr"/>
                </a:tc>
                <a:tc>
                  <a:txBody>
                    <a:bodyPr/>
                    <a:lstStyle/>
                    <a:p>
                      <a:pPr algn="ctr">
                        <a:spcAft>
                          <a:spcPts val="0"/>
                        </a:spcAft>
                      </a:pPr>
                      <a:r>
                        <a:rPr lang="el-GR" sz="2000">
                          <a:effectLst/>
                        </a:rPr>
                        <a:t>35</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10</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77,8%</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22,2%</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ΟΙΚΟΓΕΝΕΙΑΚΟ ΠΕΡΙΒΑΛΛΟΝ</a:t>
                      </a:r>
                      <a:endParaRPr lang="el-GR" sz="1800"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88</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8</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91,7%</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8,3%</a:t>
                      </a:r>
                      <a:endParaRPr lang="el-GR" sz="1800">
                        <a:effectLst/>
                        <a:latin typeface="Times New Roman"/>
                        <a:ea typeface="Times New Roman"/>
                      </a:endParaRPr>
                    </a:p>
                  </a:txBody>
                  <a:tcPr marL="68580" marR="68580" marT="0" marB="0" anchor="ctr"/>
                </a:tc>
              </a:tr>
              <a:tr h="0">
                <a:tc gridSpan="4">
                  <a:txBody>
                    <a:bodyPr/>
                    <a:lstStyle/>
                    <a:p>
                      <a:pPr algn="ctr">
                        <a:spcAft>
                          <a:spcPts val="0"/>
                        </a:spcAft>
                      </a:pPr>
                      <a:r>
                        <a:rPr lang="el-GR" sz="2000" b="0" dirty="0">
                          <a:effectLst/>
                        </a:rPr>
                        <a:t> </a:t>
                      </a:r>
                      <a:r>
                        <a:rPr lang="en-US" sz="2000" b="0" dirty="0" smtClean="0">
                          <a:effectLst/>
                        </a:rPr>
                        <a:t>p-value </a:t>
                      </a:r>
                      <a:r>
                        <a:rPr lang="en-US" sz="2000" b="0" dirty="0">
                          <a:effectLst/>
                        </a:rPr>
                        <a:t>: 0,03</a:t>
                      </a:r>
                      <a:endParaRPr lang="el-GR" sz="1800" b="0" dirty="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hMerge="1">
                  <a:txBody>
                    <a:bodyPr/>
                    <a:lstStyle/>
                    <a:p>
                      <a:endParaRPr lang="el-GR"/>
                    </a:p>
                  </a:txBody>
                  <a:tcPr/>
                </a:tc>
                <a:tc hMerge="1">
                  <a:txBody>
                    <a:bodyPr/>
                    <a:lstStyle/>
                    <a:p>
                      <a:pPr algn="ctr">
                        <a:spcAft>
                          <a:spcPts val="0"/>
                        </a:spcAft>
                      </a:pPr>
                      <a:endParaRPr lang="el-GR" sz="1800" dirty="0">
                        <a:effectLst/>
                        <a:latin typeface="Times New Roman"/>
                        <a:ea typeface="Times New Roman"/>
                      </a:endParaRPr>
                    </a:p>
                  </a:txBody>
                  <a:tcPr marL="68580" marR="68580" marT="0" marB="0" anchor="ctr"/>
                </a:tc>
                <a:tc hMerge="1">
                  <a:txBody>
                    <a:bodyPr/>
                    <a:lstStyle/>
                    <a:p>
                      <a:endParaRPr lang="el-GR"/>
                    </a:p>
                  </a:txBody>
                  <a:tcP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25</a:t>
            </a:fld>
            <a:endParaRPr lang="el-GR"/>
          </a:p>
        </p:txBody>
      </p:sp>
    </p:spTree>
    <p:extLst>
      <p:ext uri="{BB962C8B-B14F-4D97-AF65-F5344CB8AC3E}">
        <p14:creationId xmlns:p14="http://schemas.microsoft.com/office/powerpoint/2010/main" val="3979875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smtClean="0"/>
              <a:t>Συσχέτιση - </a:t>
            </a:r>
            <a:r>
              <a:rPr lang="el-GR" dirty="0" smtClean="0"/>
              <a:t>Μορφωτικό επίπεδο</a:t>
            </a:r>
            <a:br>
              <a:rPr lang="el-GR" dirty="0" smtClean="0"/>
            </a:br>
            <a:r>
              <a:rPr lang="el-GR" dirty="0" smtClean="0"/>
              <a:t>πατέρα &amp; κριτήρια  </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443240034"/>
              </p:ext>
            </p:extLst>
          </p:nvPr>
        </p:nvGraphicFramePr>
        <p:xfrm>
          <a:off x="575557" y="2348880"/>
          <a:ext cx="7992886" cy="2743200"/>
        </p:xfrm>
        <a:graphic>
          <a:graphicData uri="http://schemas.openxmlformats.org/drawingml/2006/table">
            <a:tbl>
              <a:tblPr firstRow="1" firstCol="1" bandRow="1" bandCol="1">
                <a:tableStyleId>{69012ECD-51FC-41F1-AA8D-1B2483CD663E}</a:tableStyleId>
              </a:tblPr>
              <a:tblGrid>
                <a:gridCol w="1667468"/>
                <a:gridCol w="1886666"/>
                <a:gridCol w="2219376"/>
                <a:gridCol w="2219376"/>
              </a:tblGrid>
              <a:tr h="0">
                <a:tc gridSpan="4">
                  <a:txBody>
                    <a:bodyPr/>
                    <a:lstStyle/>
                    <a:p>
                      <a:pPr algn="ctr">
                        <a:spcAft>
                          <a:spcPts val="0"/>
                        </a:spcAft>
                      </a:pPr>
                      <a:r>
                        <a:rPr lang="el-GR" sz="2000" dirty="0">
                          <a:effectLst/>
                        </a:rPr>
                        <a:t>ΤΟ ΕΠΑΓΓΕΛΜΑ ΤΟΥ ΦΥΣΙΟΘΕΡΑΠΕΥΤΗ ΜΟΙΑΖΕΙ ΜΕ ΑΥΤΟ ΤΟΥ ΓΙΑΤΡΟΥ</a:t>
                      </a:r>
                      <a:endParaRPr lang="el-GR" sz="1200" b="1" dirty="0">
                        <a:solidFill>
                          <a:srgbClr val="000000"/>
                        </a:solidFill>
                        <a:effectLst/>
                        <a:latin typeface="Times New Roman"/>
                      </a:endParaRPr>
                    </a:p>
                  </a:txBody>
                  <a:tcPr marL="68580" marR="68580" marT="0" marB="0" anchor="ctr">
                    <a:solidFill>
                      <a:schemeClr val="accent1">
                        <a:lumMod val="5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0">
                <a:tc gridSpan="2">
                  <a:txBody>
                    <a:bodyPr/>
                    <a:lstStyle/>
                    <a:p>
                      <a:pPr algn="ctr">
                        <a:spcAft>
                          <a:spcPts val="0"/>
                        </a:spcAft>
                      </a:pPr>
                      <a:r>
                        <a:rPr lang="el-GR" sz="2000" dirty="0">
                          <a:effectLst/>
                        </a:rPr>
                        <a:t>  </a:t>
                      </a:r>
                      <a:endParaRPr lang="el-GR" sz="1800" dirty="0">
                        <a:effectLst/>
                        <a:latin typeface="Times New Roman"/>
                        <a:ea typeface="Times New Roman"/>
                      </a:endParaRPr>
                    </a:p>
                  </a:txBody>
                  <a:tcPr marL="68580" marR="68580" marT="0" marB="0"/>
                </a:tc>
                <a:tc hMerge="1">
                  <a:txBody>
                    <a:bodyPr/>
                    <a:lstStyle/>
                    <a:p>
                      <a:pPr algn="ctr">
                        <a:spcAft>
                          <a:spcPts val="0"/>
                        </a:spcAft>
                      </a:pPr>
                      <a:endParaRPr lang="el-GR" sz="1800" dirty="0">
                        <a:effectLst/>
                        <a:latin typeface="Times New Roman"/>
                        <a:ea typeface="Times New Roman"/>
                      </a:endParaRPr>
                    </a:p>
                  </a:txBody>
                  <a:tcPr marL="68580" marR="68580" marT="0" marB="0"/>
                </a:tc>
                <a:tc>
                  <a:txBody>
                    <a:bodyPr/>
                    <a:lstStyle/>
                    <a:p>
                      <a:pPr algn="ctr">
                        <a:spcAft>
                          <a:spcPts val="0"/>
                        </a:spcAft>
                      </a:pPr>
                      <a:r>
                        <a:rPr lang="el-GR" sz="2000">
                          <a:effectLst/>
                        </a:rPr>
                        <a:t>ΟΧΙ</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ΝΑΙ</a:t>
                      </a:r>
                      <a:endParaRPr lang="el-GR" sz="1800">
                        <a:effectLst/>
                        <a:latin typeface="Times New Roman"/>
                        <a:ea typeface="Times New Roman"/>
                      </a:endParaRPr>
                    </a:p>
                  </a:txBody>
                  <a:tcPr marL="68580" marR="68580" marT="0" marB="0"/>
                </a:tc>
              </a:tr>
              <a:tr h="0">
                <a:tc rowSpan="2">
                  <a:txBody>
                    <a:bodyPr/>
                    <a:lstStyle/>
                    <a:p>
                      <a:pPr algn="ctr">
                        <a:spcAft>
                          <a:spcPts val="0"/>
                        </a:spcAft>
                      </a:pPr>
                      <a:r>
                        <a:rPr lang="en-GB" sz="2000" dirty="0">
                          <a:effectLst/>
                        </a:rPr>
                        <a:t>1Ο ΒΑΘΜΙΑ</a:t>
                      </a:r>
                      <a:endParaRPr lang="el-GR" sz="1800" dirty="0">
                        <a:effectLst/>
                        <a:latin typeface="Times New Roman"/>
                        <a:ea typeface="Times New Roman"/>
                      </a:endParaRPr>
                    </a:p>
                  </a:txBody>
                  <a:tcPr marL="68580" marR="68580" marT="0" marB="0" anchor="ctr"/>
                </a:tc>
                <a:tc>
                  <a:txBody>
                    <a:bodyPr/>
                    <a:lstStyle/>
                    <a:p>
                      <a:pPr algn="ctr">
                        <a:spcAft>
                          <a:spcPts val="0"/>
                        </a:spcAft>
                      </a:pPr>
                      <a:r>
                        <a:rPr lang="el-GR" sz="2000">
                          <a:effectLst/>
                        </a:rPr>
                        <a:t>N</a:t>
                      </a:r>
                      <a:endParaRPr lang="el-GR" sz="1200" b="1">
                        <a:effectLst/>
                        <a:latin typeface="Times New Roman"/>
                      </a:endParaRPr>
                    </a:p>
                  </a:txBody>
                  <a:tcPr marL="68580" marR="68580" marT="0" marB="0" anchor="ctr"/>
                </a:tc>
                <a:tc>
                  <a:txBody>
                    <a:bodyPr/>
                    <a:lstStyle/>
                    <a:p>
                      <a:pPr algn="ctr">
                        <a:spcAft>
                          <a:spcPts val="0"/>
                        </a:spcAft>
                      </a:pPr>
                      <a:r>
                        <a:rPr lang="el-GR" sz="2000">
                          <a:effectLst/>
                        </a:rPr>
                        <a:t>23</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8</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74,2%</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25,8%</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a:effectLst/>
                        </a:rPr>
                        <a:t>2Ο ΒΑΘΜΙΑ</a:t>
                      </a:r>
                      <a:endParaRPr lang="el-GR" sz="1800">
                        <a:effectLst/>
                        <a:latin typeface="Times New Roman"/>
                        <a:ea typeface="Times New Roman"/>
                      </a:endParaRPr>
                    </a:p>
                  </a:txBody>
                  <a:tcPr marL="68580" marR="68580" marT="0" marB="0" anchor="ct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43</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93,5%</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6,5%</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3Ο ΒΑΘΜΙΑ</a:t>
                      </a:r>
                      <a:endParaRPr lang="el-GR" sz="1800"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61</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95,3%</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4,7%</a:t>
                      </a:r>
                      <a:endParaRPr lang="el-GR" sz="1800">
                        <a:effectLst/>
                        <a:latin typeface="Times New Roman"/>
                        <a:ea typeface="Times New Roman"/>
                      </a:endParaRPr>
                    </a:p>
                  </a:txBody>
                  <a:tcPr marL="68580" marR="68580" marT="0" marB="0" anchor="ctr"/>
                </a:tc>
              </a:tr>
              <a:tr h="0">
                <a:tc gridSpan="4">
                  <a:txBody>
                    <a:bodyPr/>
                    <a:lstStyle/>
                    <a:p>
                      <a:pPr algn="ctr">
                        <a:spcAft>
                          <a:spcPts val="0"/>
                        </a:spcAft>
                      </a:pPr>
                      <a:r>
                        <a:rPr lang="en-US" sz="2000" b="0" dirty="0" smtClean="0">
                          <a:effectLst/>
                        </a:rPr>
                        <a:t>p-value </a:t>
                      </a:r>
                      <a:r>
                        <a:rPr lang="en-US" sz="2000" b="0" dirty="0">
                          <a:effectLst/>
                        </a:rPr>
                        <a:t>: 0,004</a:t>
                      </a:r>
                      <a:endParaRPr lang="el-GR" sz="1800" b="0" dirty="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hMerge="1">
                  <a:txBody>
                    <a:bodyPr/>
                    <a:lstStyle/>
                    <a:p>
                      <a:endParaRPr lang="el-GR"/>
                    </a:p>
                  </a:txBody>
                  <a:tcPr/>
                </a:tc>
                <a:tc hMerge="1">
                  <a:txBody>
                    <a:bodyPr/>
                    <a:lstStyle/>
                    <a:p>
                      <a:pPr algn="ctr">
                        <a:spcAft>
                          <a:spcPts val="0"/>
                        </a:spcAft>
                      </a:pPr>
                      <a:endParaRPr lang="el-GR" sz="1800" dirty="0">
                        <a:effectLst/>
                        <a:latin typeface="Times New Roman"/>
                        <a:ea typeface="Times New Roman"/>
                      </a:endParaRPr>
                    </a:p>
                  </a:txBody>
                  <a:tcPr marL="68580" marR="68580" marT="0" marB="0" anchor="ctr"/>
                </a:tc>
                <a:tc hMerge="1">
                  <a:txBody>
                    <a:bodyPr/>
                    <a:lstStyle/>
                    <a:p>
                      <a:endParaRPr lang="el-GR"/>
                    </a:p>
                  </a:txBody>
                  <a:tcP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26</a:t>
            </a:fld>
            <a:endParaRPr lang="el-GR"/>
          </a:p>
        </p:txBody>
      </p:sp>
    </p:spTree>
    <p:extLst>
      <p:ext uri="{BB962C8B-B14F-4D97-AF65-F5344CB8AC3E}">
        <p14:creationId xmlns:p14="http://schemas.microsoft.com/office/powerpoint/2010/main" val="41914072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altLang="el-GR" dirty="0"/>
              <a:t>Συσχέτιση - </a:t>
            </a:r>
            <a:r>
              <a:rPr lang="el-GR" dirty="0"/>
              <a:t>Μορφωτικό επίπεδο</a:t>
            </a:r>
            <a:br>
              <a:rPr lang="el-GR" dirty="0"/>
            </a:br>
            <a:r>
              <a:rPr lang="el-GR" dirty="0"/>
              <a:t>πατέρα &amp; κριτήρια </a:t>
            </a:r>
          </a:p>
        </p:txBody>
      </p:sp>
      <p:graphicFrame>
        <p:nvGraphicFramePr>
          <p:cNvPr id="4" name="Table 3"/>
          <p:cNvGraphicFramePr>
            <a:graphicFrameLocks noGrp="1"/>
          </p:cNvGraphicFramePr>
          <p:nvPr>
            <p:extLst>
              <p:ext uri="{D42A27DB-BD31-4B8C-83A1-F6EECF244321}">
                <p14:modId xmlns:p14="http://schemas.microsoft.com/office/powerpoint/2010/main" val="3169796391"/>
              </p:ext>
            </p:extLst>
          </p:nvPr>
        </p:nvGraphicFramePr>
        <p:xfrm>
          <a:off x="1331640" y="2060848"/>
          <a:ext cx="6483350" cy="3048000"/>
        </p:xfrm>
        <a:graphic>
          <a:graphicData uri="http://schemas.openxmlformats.org/drawingml/2006/table">
            <a:tbl>
              <a:tblPr firstRow="1" firstCol="1" bandRow="1" bandCol="1">
                <a:tableStyleId>{69012ECD-51FC-41F1-AA8D-1B2483CD663E}</a:tableStyleId>
              </a:tblPr>
              <a:tblGrid>
                <a:gridCol w="1352550"/>
                <a:gridCol w="1530350"/>
                <a:gridCol w="1800225"/>
                <a:gridCol w="1800225"/>
              </a:tblGrid>
              <a:tr h="0">
                <a:tc gridSpan="4">
                  <a:txBody>
                    <a:bodyPr/>
                    <a:lstStyle/>
                    <a:p>
                      <a:pPr algn="ctr">
                        <a:spcAft>
                          <a:spcPts val="0"/>
                        </a:spcAft>
                      </a:pPr>
                      <a:r>
                        <a:rPr lang="el-GR" sz="2000" dirty="0">
                          <a:effectLst/>
                        </a:rPr>
                        <a:t>ΤΟ ΕΠΑΓΓΕΛΜΑ ΤΟΥ ΦΥΣΙΟΘΕΡΑΠΕΥΤΗ ΘΕΩΡΕΙΤΑΙ ΕΠΙΚΕΡΔΕΣ</a:t>
                      </a:r>
                      <a:endParaRPr lang="el-GR" sz="1200" b="1" dirty="0">
                        <a:solidFill>
                          <a:srgbClr val="000000"/>
                        </a:solidFill>
                        <a:effectLst/>
                        <a:latin typeface="Times New Roman"/>
                      </a:endParaRPr>
                    </a:p>
                  </a:txBody>
                  <a:tcPr marL="68580" marR="68580" marT="0" marB="0" anchor="ctr">
                    <a:solidFill>
                      <a:schemeClr val="accent1">
                        <a:lumMod val="5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0">
                <a:tc>
                  <a:txBody>
                    <a:bodyPr/>
                    <a:lstStyle/>
                    <a:p>
                      <a:pPr algn="ctr">
                        <a:spcAft>
                          <a:spcPts val="0"/>
                        </a:spcAft>
                      </a:pPr>
                      <a:r>
                        <a:rPr lang="el-GR" sz="2000" dirty="0">
                          <a:effectLst/>
                        </a:rPr>
                        <a:t> </a:t>
                      </a:r>
                      <a:endParaRPr lang="el-GR" sz="1800" dirty="0">
                        <a:effectLst/>
                        <a:latin typeface="Times New Roman"/>
                        <a:ea typeface="Times New Roman"/>
                      </a:endParaRPr>
                    </a:p>
                  </a:txBody>
                  <a:tcPr marL="68580" marR="68580" marT="0" marB="0"/>
                </a:tc>
                <a:tc>
                  <a:txBody>
                    <a:bodyPr/>
                    <a:lstStyle/>
                    <a:p>
                      <a:pPr algn="ctr">
                        <a:spcAft>
                          <a:spcPts val="0"/>
                        </a:spcAft>
                      </a:pPr>
                      <a:r>
                        <a:rPr lang="el-GR" sz="20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ΟΧΙ</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ΝΑΙ</a:t>
                      </a:r>
                      <a:endParaRPr lang="el-GR" sz="1800">
                        <a:effectLst/>
                        <a:latin typeface="Times New Roman"/>
                        <a:ea typeface="Times New Roman"/>
                      </a:endParaRPr>
                    </a:p>
                  </a:txBody>
                  <a:tcPr marL="68580" marR="68580" marT="0" marB="0"/>
                </a:tc>
              </a:tr>
              <a:tr h="0">
                <a:tc rowSpan="2">
                  <a:txBody>
                    <a:bodyPr/>
                    <a:lstStyle/>
                    <a:p>
                      <a:pPr algn="ctr">
                        <a:spcAft>
                          <a:spcPts val="0"/>
                        </a:spcAft>
                      </a:pPr>
                      <a:r>
                        <a:rPr lang="en-GB" sz="2000" dirty="0">
                          <a:effectLst/>
                        </a:rPr>
                        <a:t>1Ο ΒΑΘΜΙΑ</a:t>
                      </a:r>
                      <a:endParaRPr lang="el-GR" sz="1800" dirty="0">
                        <a:effectLst/>
                        <a:latin typeface="Times New Roman"/>
                        <a:ea typeface="Times New Roman"/>
                      </a:endParaRPr>
                    </a:p>
                  </a:txBody>
                  <a:tcPr marL="68580" marR="68580" marT="0" marB="0" anchor="ctr"/>
                </a:tc>
                <a:tc>
                  <a:txBody>
                    <a:bodyPr/>
                    <a:lstStyle/>
                    <a:p>
                      <a:pPr algn="ctr">
                        <a:spcAft>
                          <a:spcPts val="0"/>
                        </a:spcAft>
                      </a:pPr>
                      <a:r>
                        <a:rPr lang="el-GR" sz="2000">
                          <a:effectLst/>
                        </a:rPr>
                        <a:t>N</a:t>
                      </a:r>
                      <a:endParaRPr lang="el-GR" sz="1200" b="1">
                        <a:effectLst/>
                        <a:latin typeface="Times New Roman"/>
                      </a:endParaRPr>
                    </a:p>
                  </a:txBody>
                  <a:tcPr marL="68580" marR="68580" marT="0" marB="0" anchor="ctr"/>
                </a:tc>
                <a:tc>
                  <a:txBody>
                    <a:bodyPr/>
                    <a:lstStyle/>
                    <a:p>
                      <a:pPr algn="ctr">
                        <a:spcAft>
                          <a:spcPts val="0"/>
                        </a:spcAft>
                      </a:pPr>
                      <a:r>
                        <a:rPr lang="el-GR" sz="2000">
                          <a:effectLst/>
                        </a:rPr>
                        <a:t>22</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9</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71,0%</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29,0%</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2Ο ΒΑΘΜΙΑ</a:t>
                      </a:r>
                      <a:endParaRPr lang="el-GR" sz="1800" dirty="0">
                        <a:effectLst/>
                        <a:latin typeface="Times New Roman"/>
                        <a:ea typeface="Times New Roman"/>
                      </a:endParaRPr>
                    </a:p>
                  </a:txBody>
                  <a:tcPr marL="68580" marR="68580" marT="0" marB="0" anchor="ct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27</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19</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58,7%</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41,3%</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3Ο ΒΑΘΜΙΑ</a:t>
                      </a:r>
                      <a:endParaRPr lang="el-GR" sz="1800"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30</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34</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46,9%</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53,1%</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r>
              <a:tr h="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2000" b="0" dirty="0">
                          <a:effectLst/>
                        </a:rPr>
                        <a:t> </a:t>
                      </a:r>
                      <a:r>
                        <a:rPr lang="en-US" sz="1800" b="0" dirty="0" smtClean="0">
                          <a:effectLst/>
                        </a:rPr>
                        <a:t>p-value </a:t>
                      </a:r>
                      <a:r>
                        <a:rPr lang="el-GR" sz="1800" b="0" dirty="0" smtClean="0">
                          <a:effectLst/>
                        </a:rPr>
                        <a:t>:</a:t>
                      </a:r>
                      <a:r>
                        <a:rPr lang="en-US" sz="1800" b="0" dirty="0" smtClean="0">
                          <a:effectLst/>
                        </a:rPr>
                        <a:t> 0.07</a:t>
                      </a:r>
                      <a:endParaRPr lang="el-GR" sz="1800" b="0" dirty="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hMerge="1">
                  <a:txBody>
                    <a:bodyPr/>
                    <a:lstStyle/>
                    <a:p>
                      <a:endParaRPr lang="el-GR"/>
                    </a:p>
                  </a:txBody>
                  <a:tcPr/>
                </a:tc>
                <a:tc hMerge="1">
                  <a:txBody>
                    <a:bodyPr/>
                    <a:lstStyle/>
                    <a:p>
                      <a:pPr algn="ctr">
                        <a:spcAft>
                          <a:spcPts val="0"/>
                        </a:spcAft>
                      </a:pPr>
                      <a:endParaRPr lang="el-GR" sz="1800" dirty="0">
                        <a:effectLst/>
                        <a:latin typeface="Times New Roman"/>
                        <a:ea typeface="Times New Roman"/>
                      </a:endParaRPr>
                    </a:p>
                  </a:txBody>
                  <a:tcPr marL="68580" marR="68580" marT="0" marB="0" anchor="ctr"/>
                </a:tc>
                <a:tc hMerge="1">
                  <a:txBody>
                    <a:bodyPr/>
                    <a:lstStyle/>
                    <a:p>
                      <a:endParaRPr lang="el-GR"/>
                    </a:p>
                  </a:txBody>
                  <a:tcP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27</a:t>
            </a:fld>
            <a:endParaRPr lang="el-GR"/>
          </a:p>
        </p:txBody>
      </p:sp>
    </p:spTree>
    <p:extLst>
      <p:ext uri="{BB962C8B-B14F-4D97-AF65-F5344CB8AC3E}">
        <p14:creationId xmlns:p14="http://schemas.microsoft.com/office/powerpoint/2010/main" val="39454368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Συσχέτιση - Μορφωτικό επίπεδο</a:t>
            </a:r>
            <a:br>
              <a:rPr lang="el-GR" dirty="0"/>
            </a:br>
            <a:r>
              <a:rPr lang="el-GR" dirty="0"/>
              <a:t>πατέρα &amp; κριτήρια </a:t>
            </a:r>
          </a:p>
        </p:txBody>
      </p:sp>
      <p:graphicFrame>
        <p:nvGraphicFramePr>
          <p:cNvPr id="6" name="Table 5"/>
          <p:cNvGraphicFramePr>
            <a:graphicFrameLocks noGrp="1"/>
          </p:cNvGraphicFramePr>
          <p:nvPr>
            <p:extLst>
              <p:ext uri="{D42A27DB-BD31-4B8C-83A1-F6EECF244321}">
                <p14:modId xmlns:p14="http://schemas.microsoft.com/office/powerpoint/2010/main" val="4007255614"/>
              </p:ext>
            </p:extLst>
          </p:nvPr>
        </p:nvGraphicFramePr>
        <p:xfrm>
          <a:off x="1330325" y="2420888"/>
          <a:ext cx="6483350" cy="2743200"/>
        </p:xfrm>
        <a:graphic>
          <a:graphicData uri="http://schemas.openxmlformats.org/drawingml/2006/table">
            <a:tbl>
              <a:tblPr firstRow="1" firstCol="1" bandRow="1" bandCol="1">
                <a:tableStyleId>{69012ECD-51FC-41F1-AA8D-1B2483CD663E}</a:tableStyleId>
              </a:tblPr>
              <a:tblGrid>
                <a:gridCol w="1352550"/>
                <a:gridCol w="1530350"/>
                <a:gridCol w="1800225"/>
                <a:gridCol w="1800225"/>
              </a:tblGrid>
              <a:tr h="0">
                <a:tc gridSpan="4">
                  <a:txBody>
                    <a:bodyPr/>
                    <a:lstStyle/>
                    <a:p>
                      <a:pPr algn="ctr">
                        <a:spcAft>
                          <a:spcPts val="0"/>
                        </a:spcAft>
                      </a:pPr>
                      <a:r>
                        <a:rPr lang="en-GB" sz="2000" dirty="0">
                          <a:effectLst/>
                        </a:rPr>
                        <a:t>ΓΙΑ ΑΛΛΟΥΣ ΛΟΓΟΥΣ</a:t>
                      </a:r>
                      <a:endParaRPr lang="el-GR" sz="1200" b="1" dirty="0">
                        <a:solidFill>
                          <a:srgbClr val="000000"/>
                        </a:solidFill>
                        <a:effectLst/>
                        <a:latin typeface="Times New Roman"/>
                      </a:endParaRPr>
                    </a:p>
                  </a:txBody>
                  <a:tcPr marL="68580" marR="68580" marT="0" marB="0" anchor="ctr">
                    <a:solidFill>
                      <a:schemeClr val="accent1">
                        <a:lumMod val="5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0">
                <a:tc gridSpan="2">
                  <a:txBody>
                    <a:bodyPr/>
                    <a:lstStyle/>
                    <a:p>
                      <a:pPr algn="ctr">
                        <a:spcAft>
                          <a:spcPts val="0"/>
                        </a:spcAft>
                      </a:pPr>
                      <a:r>
                        <a:rPr lang="el-GR" sz="2000" dirty="0">
                          <a:effectLst/>
                        </a:rPr>
                        <a:t> </a:t>
                      </a:r>
                      <a:endParaRPr lang="el-GR" sz="1800" dirty="0">
                        <a:effectLst/>
                        <a:latin typeface="Times New Roman"/>
                        <a:ea typeface="Times New Roman"/>
                      </a:endParaRPr>
                    </a:p>
                  </a:txBody>
                  <a:tcPr marL="68580" marR="68580" marT="0" marB="0"/>
                </a:tc>
                <a:tc hMerge="1">
                  <a:txBody>
                    <a:bodyPr/>
                    <a:lstStyle/>
                    <a:p>
                      <a:pPr algn="ctr">
                        <a:spcAft>
                          <a:spcPts val="0"/>
                        </a:spcAft>
                      </a:pPr>
                      <a:endParaRPr lang="el-GR" sz="1800" dirty="0">
                        <a:effectLst/>
                        <a:latin typeface="Times New Roman"/>
                        <a:ea typeface="Times New Roman"/>
                      </a:endParaRPr>
                    </a:p>
                  </a:txBody>
                  <a:tcPr marL="68580" marR="68580" marT="0" marB="0"/>
                </a:tc>
                <a:tc>
                  <a:txBody>
                    <a:bodyPr/>
                    <a:lstStyle/>
                    <a:p>
                      <a:pPr algn="ctr">
                        <a:spcAft>
                          <a:spcPts val="0"/>
                        </a:spcAft>
                      </a:pPr>
                      <a:r>
                        <a:rPr lang="el-GR" sz="2000">
                          <a:effectLst/>
                        </a:rPr>
                        <a:t>ΟΧΙ</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ΝΑΙ</a:t>
                      </a:r>
                      <a:endParaRPr lang="el-GR" sz="1800">
                        <a:effectLst/>
                        <a:latin typeface="Times New Roman"/>
                        <a:ea typeface="Times New Roman"/>
                      </a:endParaRPr>
                    </a:p>
                  </a:txBody>
                  <a:tcPr marL="68580" marR="68580" marT="0" marB="0"/>
                </a:tc>
              </a:tr>
              <a:tr h="0">
                <a:tc rowSpan="2">
                  <a:txBody>
                    <a:bodyPr/>
                    <a:lstStyle/>
                    <a:p>
                      <a:pPr algn="ctr">
                        <a:spcAft>
                          <a:spcPts val="0"/>
                        </a:spcAft>
                      </a:pPr>
                      <a:r>
                        <a:rPr lang="en-GB" sz="2000" dirty="0">
                          <a:effectLst/>
                        </a:rPr>
                        <a:t>1Ο ΒΑΘΜΙΑ</a:t>
                      </a:r>
                      <a:endParaRPr lang="el-GR" sz="1800" dirty="0">
                        <a:effectLst/>
                        <a:latin typeface="Times New Roman"/>
                        <a:ea typeface="Times New Roman"/>
                      </a:endParaRPr>
                    </a:p>
                  </a:txBody>
                  <a:tcPr marL="68580" marR="68580" marT="0" marB="0" anchor="ctr"/>
                </a:tc>
                <a:tc>
                  <a:txBody>
                    <a:bodyPr/>
                    <a:lstStyle/>
                    <a:p>
                      <a:pPr algn="ctr">
                        <a:spcAft>
                          <a:spcPts val="0"/>
                        </a:spcAft>
                      </a:pPr>
                      <a:r>
                        <a:rPr lang="el-GR" sz="2000">
                          <a:effectLst/>
                        </a:rPr>
                        <a:t>N</a:t>
                      </a:r>
                      <a:endParaRPr lang="el-GR" sz="1200" b="1">
                        <a:effectLst/>
                        <a:latin typeface="Times New Roman"/>
                      </a:endParaRPr>
                    </a:p>
                  </a:txBody>
                  <a:tcPr marL="68580" marR="68580" marT="0" marB="0" anchor="ctr"/>
                </a:tc>
                <a:tc>
                  <a:txBody>
                    <a:bodyPr/>
                    <a:lstStyle/>
                    <a:p>
                      <a:pPr algn="ctr">
                        <a:spcAft>
                          <a:spcPts val="0"/>
                        </a:spcAft>
                      </a:pPr>
                      <a:r>
                        <a:rPr lang="el-GR" sz="2000">
                          <a:effectLst/>
                        </a:rPr>
                        <a:t>11</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20</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35,5%</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64,5%</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a:effectLst/>
                        </a:rPr>
                        <a:t>2Ο ΒΑΘΜΙΑ</a:t>
                      </a:r>
                      <a:endParaRPr lang="el-GR" sz="1800">
                        <a:effectLst/>
                        <a:latin typeface="Times New Roman"/>
                        <a:ea typeface="Times New Roman"/>
                      </a:endParaRPr>
                    </a:p>
                  </a:txBody>
                  <a:tcPr marL="68580" marR="68580" marT="0" marB="0" anchor="ct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29</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22</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56,9%</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43,1%</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3Ο ΒΑΘΜΙΑ</a:t>
                      </a:r>
                      <a:endParaRPr lang="el-GR" sz="1800"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37</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22</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62,7%</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37,3%</a:t>
                      </a:r>
                      <a:endParaRPr lang="el-GR" sz="1800">
                        <a:effectLst/>
                        <a:latin typeface="Times New Roman"/>
                        <a:ea typeface="Times New Roman"/>
                      </a:endParaRPr>
                    </a:p>
                  </a:txBody>
                  <a:tcPr marL="68580" marR="68580" marT="0" marB="0" anchor="ctr"/>
                </a:tc>
              </a:tr>
              <a:tr h="0">
                <a:tc gridSpan="4">
                  <a:txBody>
                    <a:bodyPr/>
                    <a:lstStyle/>
                    <a:p>
                      <a:pPr algn="ctr">
                        <a:spcAft>
                          <a:spcPts val="0"/>
                        </a:spcAft>
                      </a:pPr>
                      <a:r>
                        <a:rPr lang="el-GR" sz="2000" b="0" dirty="0">
                          <a:effectLst/>
                        </a:rPr>
                        <a:t> </a:t>
                      </a:r>
                      <a:r>
                        <a:rPr lang="en-US" sz="2000" b="0" dirty="0" smtClean="0">
                          <a:effectLst/>
                        </a:rPr>
                        <a:t>p-value </a:t>
                      </a:r>
                      <a:r>
                        <a:rPr lang="en-US" sz="2000" b="0" dirty="0">
                          <a:effectLst/>
                        </a:rPr>
                        <a:t>: 0.044</a:t>
                      </a:r>
                      <a:endParaRPr lang="el-GR" sz="1800" b="0" dirty="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hMerge="1">
                  <a:txBody>
                    <a:bodyPr/>
                    <a:lstStyle/>
                    <a:p>
                      <a:endParaRPr lang="el-GR"/>
                    </a:p>
                  </a:txBody>
                  <a:tcPr/>
                </a:tc>
                <a:tc hMerge="1">
                  <a:txBody>
                    <a:bodyPr/>
                    <a:lstStyle/>
                    <a:p>
                      <a:pPr algn="ctr">
                        <a:spcAft>
                          <a:spcPts val="0"/>
                        </a:spcAft>
                      </a:pPr>
                      <a:endParaRPr lang="el-GR" sz="1800" dirty="0">
                        <a:effectLst/>
                        <a:latin typeface="Times New Roman"/>
                        <a:ea typeface="Times New Roman"/>
                      </a:endParaRPr>
                    </a:p>
                  </a:txBody>
                  <a:tcPr marL="68580" marR="68580" marT="0" marB="0" anchor="ctr"/>
                </a:tc>
                <a:tc hMerge="1">
                  <a:txBody>
                    <a:bodyPr/>
                    <a:lstStyle/>
                    <a:p>
                      <a:endParaRPr lang="el-GR"/>
                    </a:p>
                  </a:txBody>
                  <a:tcP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28</a:t>
            </a:fld>
            <a:endParaRPr lang="el-GR"/>
          </a:p>
        </p:txBody>
      </p:sp>
    </p:spTree>
    <p:extLst>
      <p:ext uri="{BB962C8B-B14F-4D97-AF65-F5344CB8AC3E}">
        <p14:creationId xmlns:p14="http://schemas.microsoft.com/office/powerpoint/2010/main" val="19656802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altLang="el-GR" sz="3600" dirty="0"/>
              <a:t>Κριτήρια επιλογής υποψηφίων </a:t>
            </a:r>
            <a:br>
              <a:rPr lang="el-GR" altLang="el-GR" sz="3600" dirty="0"/>
            </a:br>
            <a:r>
              <a:rPr lang="el-GR" altLang="el-GR" sz="3600" dirty="0"/>
              <a:t>επιστημών υγείας</a:t>
            </a:r>
            <a:r>
              <a:rPr lang="en-US" altLang="el-GR" sz="3600" dirty="0"/>
              <a:t> </a:t>
            </a:r>
            <a:r>
              <a:rPr lang="en-US" altLang="el-GR" sz="2800" b="0" dirty="0" smtClean="0"/>
              <a:t>(</a:t>
            </a:r>
            <a:r>
              <a:rPr lang="el-GR" altLang="el-GR" sz="2800" b="0" dirty="0" smtClean="0"/>
              <a:t>2</a:t>
            </a:r>
            <a:r>
              <a:rPr lang="en-US" altLang="el-GR" sz="2800" b="0" dirty="0" smtClean="0"/>
              <a:t> </a:t>
            </a:r>
            <a:r>
              <a:rPr lang="el-GR" altLang="el-GR" sz="2800" b="0" dirty="0"/>
              <a:t>από 3)</a:t>
            </a:r>
            <a:endParaRPr lang="el-GR" sz="3600" dirty="0"/>
          </a:p>
        </p:txBody>
      </p:sp>
      <p:sp>
        <p:nvSpPr>
          <p:cNvPr id="2051" name="Rectangle 3"/>
          <p:cNvSpPr>
            <a:spLocks noGrp="1" noChangeArrowheads="1"/>
          </p:cNvSpPr>
          <p:nvPr>
            <p:ph idx="1"/>
          </p:nvPr>
        </p:nvSpPr>
        <p:spPr/>
        <p:txBody>
          <a:bodyPr>
            <a:normAutofit/>
          </a:bodyPr>
          <a:lstStyle/>
          <a:p>
            <a:pPr eaLnBrk="1" hangingPunct="1"/>
            <a:r>
              <a:rPr lang="el-GR" altLang="el-GR" sz="2800" b="1" dirty="0" smtClean="0"/>
              <a:t>Σκοπός</a:t>
            </a:r>
            <a:r>
              <a:rPr lang="el-GR" altLang="el-GR" sz="2800" dirty="0" smtClean="0"/>
              <a:t> αυτής της εργασίας είναι η διερεύνηση των </a:t>
            </a:r>
            <a:r>
              <a:rPr lang="el-GR" altLang="el-GR" sz="2800" b="1" dirty="0" smtClean="0">
                <a:solidFill>
                  <a:srgbClr val="820000"/>
                </a:solidFill>
              </a:rPr>
              <a:t>κριτηρίων</a:t>
            </a:r>
            <a:r>
              <a:rPr lang="el-GR" altLang="el-GR" sz="2800" dirty="0" smtClean="0"/>
              <a:t> και γενικότερα των παραμέτρων που επηρεάζουν τους </a:t>
            </a:r>
            <a:r>
              <a:rPr lang="el-GR" altLang="el-GR" sz="2800" b="1" dirty="0" smtClean="0">
                <a:solidFill>
                  <a:srgbClr val="820000"/>
                </a:solidFill>
              </a:rPr>
              <a:t>υποψήφιους</a:t>
            </a:r>
            <a:r>
              <a:rPr lang="el-GR" altLang="el-GR" sz="2800" dirty="0" smtClean="0"/>
              <a:t> φοιτητές προκειμένου να επιλέξουν ένα επάγγελμα  εκ των </a:t>
            </a:r>
            <a:r>
              <a:rPr lang="el-GR" altLang="el-GR" sz="2800" b="1" dirty="0" smtClean="0">
                <a:solidFill>
                  <a:srgbClr val="820000"/>
                </a:solidFill>
              </a:rPr>
              <a:t>επιστημών υγείας</a:t>
            </a:r>
            <a:r>
              <a:rPr lang="el-GR" altLang="el-GR" sz="2800" dirty="0" smtClean="0"/>
              <a:t> όπως το επάγγελμα του </a:t>
            </a:r>
            <a:r>
              <a:rPr lang="el-GR" altLang="el-GR" sz="2800" b="1" dirty="0" smtClean="0">
                <a:solidFill>
                  <a:srgbClr val="004B82"/>
                </a:solidFill>
              </a:rPr>
              <a:t>φυσικοθεραπευτή</a:t>
            </a:r>
            <a:r>
              <a:rPr lang="en-US" altLang="el-GR" sz="2800" b="1" dirty="0" smtClean="0">
                <a:solidFill>
                  <a:srgbClr val="004B82"/>
                </a:solidFill>
              </a:rPr>
              <a:t>.</a:t>
            </a:r>
            <a:endParaRPr lang="el-GR" altLang="el-GR" sz="2800" b="1" dirty="0" smtClean="0">
              <a:solidFill>
                <a:srgbClr val="004B82"/>
              </a:solidFill>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454866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Συσχέτιση - </a:t>
            </a:r>
            <a:r>
              <a:rPr lang="el-GR" dirty="0" smtClean="0"/>
              <a:t>Μορφωτικό επίπεδο</a:t>
            </a:r>
            <a:br>
              <a:rPr lang="el-GR" dirty="0" smtClean="0"/>
            </a:br>
            <a:r>
              <a:rPr lang="el-GR" dirty="0" smtClean="0"/>
              <a:t>μητέρας &amp; οργάνωση ΣΕΠ</a:t>
            </a:r>
            <a:endParaRPr lang="el-GR" dirty="0"/>
          </a:p>
        </p:txBody>
      </p:sp>
      <p:graphicFrame>
        <p:nvGraphicFramePr>
          <p:cNvPr id="7" name="Table 6"/>
          <p:cNvGraphicFramePr>
            <a:graphicFrameLocks noGrp="1"/>
          </p:cNvGraphicFramePr>
          <p:nvPr>
            <p:extLst>
              <p:ext uri="{D42A27DB-BD31-4B8C-83A1-F6EECF244321}">
                <p14:modId xmlns:p14="http://schemas.microsoft.com/office/powerpoint/2010/main" val="602829364"/>
              </p:ext>
            </p:extLst>
          </p:nvPr>
        </p:nvGraphicFramePr>
        <p:xfrm>
          <a:off x="1330325" y="2757011"/>
          <a:ext cx="6483350" cy="2743200"/>
        </p:xfrm>
        <a:graphic>
          <a:graphicData uri="http://schemas.openxmlformats.org/drawingml/2006/table">
            <a:tbl>
              <a:tblPr firstRow="1" firstCol="1" bandRow="1" bandCol="1">
                <a:tableStyleId>{69012ECD-51FC-41F1-AA8D-1B2483CD663E}</a:tableStyleId>
              </a:tblPr>
              <a:tblGrid>
                <a:gridCol w="1352550"/>
                <a:gridCol w="1530350"/>
                <a:gridCol w="1800225"/>
                <a:gridCol w="1800225"/>
              </a:tblGrid>
              <a:tr h="0">
                <a:tc gridSpan="4">
                  <a:txBody>
                    <a:bodyPr/>
                    <a:lstStyle/>
                    <a:p>
                      <a:pPr algn="ctr">
                        <a:spcAft>
                          <a:spcPts val="0"/>
                        </a:spcAft>
                      </a:pPr>
                      <a:r>
                        <a:rPr lang="el-GR" sz="2000" u="none" dirty="0">
                          <a:solidFill>
                            <a:schemeClr val="bg1"/>
                          </a:solidFill>
                          <a:effectLst/>
                        </a:rPr>
                        <a:t>ΣΤΟ </a:t>
                      </a:r>
                      <a:r>
                        <a:rPr lang="el-GR" sz="2000" u="none" dirty="0" smtClean="0">
                          <a:solidFill>
                            <a:schemeClr val="bg1"/>
                          </a:solidFill>
                          <a:effectLst/>
                        </a:rPr>
                        <a:t>ΓΥΜΝΑΣΙΟ-ΛΥΚΕΙΟ</a:t>
                      </a:r>
                      <a:endParaRPr lang="el-GR" sz="1200" b="1" u="none" dirty="0">
                        <a:solidFill>
                          <a:schemeClr val="bg1"/>
                        </a:solidFill>
                        <a:effectLst/>
                        <a:latin typeface="Times New Roman"/>
                      </a:endParaRPr>
                    </a:p>
                  </a:txBody>
                  <a:tcPr marL="68580" marR="68580" marT="0" marB="0" anchor="ctr">
                    <a:solidFill>
                      <a:schemeClr val="accent1">
                        <a:lumMod val="5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0">
                <a:tc gridSpan="2">
                  <a:txBody>
                    <a:bodyPr/>
                    <a:lstStyle/>
                    <a:p>
                      <a:pPr algn="ctr">
                        <a:spcAft>
                          <a:spcPts val="0"/>
                        </a:spcAft>
                      </a:pPr>
                      <a:r>
                        <a:rPr lang="el-GR" sz="2000" dirty="0">
                          <a:effectLst/>
                        </a:rPr>
                        <a:t> </a:t>
                      </a:r>
                      <a:endParaRPr lang="el-GR" sz="1800" dirty="0">
                        <a:effectLst/>
                        <a:latin typeface="Times New Roman"/>
                        <a:ea typeface="Times New Roman"/>
                      </a:endParaRPr>
                    </a:p>
                  </a:txBody>
                  <a:tcPr marL="68580" marR="68580" marT="0" marB="0" anchor="ctr"/>
                </a:tc>
                <a:tc hMerge="1">
                  <a:txBody>
                    <a:bodyPr/>
                    <a:lstStyle/>
                    <a:p>
                      <a:pPr algn="ctr">
                        <a:spcAft>
                          <a:spcPts val="0"/>
                        </a:spcAft>
                      </a:pPr>
                      <a:endParaRPr lang="el-GR" sz="1800" dirty="0">
                        <a:effectLst/>
                        <a:latin typeface="Times New Roman"/>
                        <a:ea typeface="Times New Roman"/>
                      </a:endParaRPr>
                    </a:p>
                  </a:txBody>
                  <a:tcPr marL="68580" marR="68580" marT="0" marB="0" anchor="ctr"/>
                </a:tc>
                <a:tc>
                  <a:txBody>
                    <a:bodyPr/>
                    <a:lstStyle/>
                    <a:p>
                      <a:pPr algn="ctr">
                        <a:spcAft>
                          <a:spcPts val="0"/>
                        </a:spcAft>
                      </a:pPr>
                      <a:r>
                        <a:rPr lang="el-GR" sz="2000">
                          <a:effectLst/>
                        </a:rPr>
                        <a:t>ΟΧΙ</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ΝΑΙ</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a:effectLst/>
                        </a:rPr>
                        <a:t>1Ο ΒΑΘΜΙΑ</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dirty="0">
                          <a:effectLst/>
                        </a:rPr>
                        <a:t>N</a:t>
                      </a:r>
                      <a:endParaRPr lang="el-GR" sz="1200" b="1" dirty="0">
                        <a:effectLst/>
                        <a:latin typeface="Times New Roman"/>
                      </a:endParaRPr>
                    </a:p>
                  </a:txBody>
                  <a:tcPr marL="68580" marR="68580" marT="0" marB="0" anchor="ctr"/>
                </a:tc>
                <a:tc>
                  <a:txBody>
                    <a:bodyPr/>
                    <a:lstStyle/>
                    <a:p>
                      <a:pPr algn="ctr">
                        <a:spcAft>
                          <a:spcPts val="0"/>
                        </a:spcAft>
                      </a:pPr>
                      <a:r>
                        <a:rPr lang="el-GR" sz="2000">
                          <a:effectLst/>
                        </a:rPr>
                        <a:t>15</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16</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48,4%</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51,6%</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a:effectLst/>
                        </a:rPr>
                        <a:t>2Ο ΒΑΘΜΙΑ</a:t>
                      </a:r>
                      <a:endParaRPr lang="el-GR" sz="1800">
                        <a:effectLst/>
                        <a:latin typeface="Times New Roman"/>
                        <a:ea typeface="Times New Roman"/>
                      </a:endParaRPr>
                    </a:p>
                  </a:txBody>
                  <a:tcPr marL="68580" marR="68580" marT="0" marB="0" anchor="ctr"/>
                </a:tc>
                <a:tc>
                  <a:txBody>
                    <a:bodyPr/>
                    <a:lstStyle/>
                    <a:p>
                      <a:pPr algn="ctr">
                        <a:spcAft>
                          <a:spcPts val="0"/>
                        </a:spcAft>
                      </a:pPr>
                      <a:r>
                        <a:rPr lang="en-GB" sz="2000" dirty="0">
                          <a:effectLst/>
                        </a:rPr>
                        <a:t>N</a:t>
                      </a:r>
                      <a:endParaRPr lang="el-GR" sz="1800" dirty="0">
                        <a:effectLst/>
                        <a:latin typeface="Times New Roman"/>
                        <a:ea typeface="Times New Roman"/>
                      </a:endParaRPr>
                    </a:p>
                  </a:txBody>
                  <a:tcPr marL="68580" marR="68580" marT="0" marB="0" anchor="ctr"/>
                </a:tc>
                <a:tc>
                  <a:txBody>
                    <a:bodyPr/>
                    <a:lstStyle/>
                    <a:p>
                      <a:pPr algn="ctr">
                        <a:spcAft>
                          <a:spcPts val="0"/>
                        </a:spcAft>
                      </a:pPr>
                      <a:r>
                        <a:rPr lang="el-GR" sz="2000">
                          <a:effectLst/>
                        </a:rPr>
                        <a:t>26</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25</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51,0%</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49,0%</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3Ο ΒΑΘΜΙΑ</a:t>
                      </a:r>
                      <a:endParaRPr lang="el-GR" sz="1800"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42</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17</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71,2%</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28,8%</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r>
              <a:tr h="0">
                <a:tc gridSpan="4">
                  <a:txBody>
                    <a:bodyPr/>
                    <a:lstStyle/>
                    <a:p>
                      <a:pPr algn="ctr">
                        <a:spcAft>
                          <a:spcPts val="0"/>
                        </a:spcAft>
                      </a:pPr>
                      <a:r>
                        <a:rPr lang="en-US" sz="2000" b="0" dirty="0" smtClean="0">
                          <a:effectLst/>
                        </a:rPr>
                        <a:t>p-value </a:t>
                      </a:r>
                      <a:r>
                        <a:rPr lang="en-US" sz="2000" b="0" dirty="0">
                          <a:effectLst/>
                        </a:rPr>
                        <a:t>: 0.04</a:t>
                      </a:r>
                      <a:endParaRPr lang="el-GR" sz="1800" b="0" dirty="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hMerge="1">
                  <a:txBody>
                    <a:bodyPr/>
                    <a:lstStyle/>
                    <a:p>
                      <a:endParaRPr lang="el-GR"/>
                    </a:p>
                  </a:txBody>
                  <a:tcPr/>
                </a:tc>
                <a:tc hMerge="1">
                  <a:txBody>
                    <a:bodyPr/>
                    <a:lstStyle/>
                    <a:p>
                      <a:pPr algn="ctr">
                        <a:spcAft>
                          <a:spcPts val="0"/>
                        </a:spcAft>
                      </a:pPr>
                      <a:endParaRPr lang="el-GR" sz="1800" dirty="0">
                        <a:effectLst/>
                        <a:latin typeface="Times New Roman"/>
                        <a:ea typeface="Times New Roman"/>
                      </a:endParaRPr>
                    </a:p>
                  </a:txBody>
                  <a:tcPr marL="68580" marR="68580" marT="0" marB="0" anchor="ctr"/>
                </a:tc>
                <a:tc hMerge="1">
                  <a:txBody>
                    <a:bodyPr/>
                    <a:lstStyle/>
                    <a:p>
                      <a:endParaRPr lang="el-GR"/>
                    </a:p>
                  </a:txBody>
                  <a:tcP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29</a:t>
            </a:fld>
            <a:endParaRPr lang="el-GR"/>
          </a:p>
        </p:txBody>
      </p:sp>
    </p:spTree>
    <p:extLst>
      <p:ext uri="{BB962C8B-B14F-4D97-AF65-F5344CB8AC3E}">
        <p14:creationId xmlns:p14="http://schemas.microsoft.com/office/powerpoint/2010/main" val="11661116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Συσχέτιση - </a:t>
            </a:r>
            <a:r>
              <a:rPr lang="el-GR" dirty="0" smtClean="0"/>
              <a:t>Τόπος καταγωγής </a:t>
            </a:r>
            <a:br>
              <a:rPr lang="el-GR" dirty="0" smtClean="0"/>
            </a:br>
            <a:r>
              <a:rPr lang="el-GR" dirty="0" smtClean="0"/>
              <a:t>&amp; κριτήρια</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3594503699"/>
              </p:ext>
            </p:extLst>
          </p:nvPr>
        </p:nvGraphicFramePr>
        <p:xfrm>
          <a:off x="1403648" y="2132856"/>
          <a:ext cx="6483350" cy="3048000"/>
        </p:xfrm>
        <a:graphic>
          <a:graphicData uri="http://schemas.openxmlformats.org/drawingml/2006/table">
            <a:tbl>
              <a:tblPr firstRow="1" firstCol="1" bandRow="1" bandCol="1">
                <a:tableStyleId>{69012ECD-51FC-41F1-AA8D-1B2483CD663E}</a:tableStyleId>
              </a:tblPr>
              <a:tblGrid>
                <a:gridCol w="1944216"/>
                <a:gridCol w="1512168"/>
                <a:gridCol w="1512168"/>
                <a:gridCol w="1514798"/>
              </a:tblGrid>
              <a:tr h="0">
                <a:tc gridSpan="4">
                  <a:txBody>
                    <a:bodyPr/>
                    <a:lstStyle/>
                    <a:p>
                      <a:pPr algn="ctr">
                        <a:spcAft>
                          <a:spcPts val="0"/>
                        </a:spcAft>
                      </a:pPr>
                      <a:r>
                        <a:rPr lang="el-GR" sz="2000" dirty="0">
                          <a:effectLst/>
                        </a:rPr>
                        <a:t>ΒΟΗΘΕΙΑ ΣΤΟΝ ΑΝΘΡΩΠΟ ΤΟΥ ΕΠΑΓΓΕΛΜΑΤΟΣ ΤΟΥ ΦΥΣΙΟΘΕΡΑΠΕΥΤΗ</a:t>
                      </a:r>
                      <a:endParaRPr lang="el-GR" sz="1200" b="1" dirty="0">
                        <a:solidFill>
                          <a:srgbClr val="000000"/>
                        </a:solidFill>
                        <a:effectLst/>
                        <a:latin typeface="Times New Roman"/>
                      </a:endParaRPr>
                    </a:p>
                  </a:txBody>
                  <a:tcPr marL="68580" marR="68580" marT="0" marB="0" anchor="ctr">
                    <a:solidFill>
                      <a:schemeClr val="accent1">
                        <a:lumMod val="5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0">
                <a:tc gridSpan="2">
                  <a:txBody>
                    <a:bodyPr/>
                    <a:lstStyle/>
                    <a:p>
                      <a:pPr algn="ctr">
                        <a:spcAft>
                          <a:spcPts val="0"/>
                        </a:spcAft>
                      </a:pPr>
                      <a:r>
                        <a:rPr lang="el-GR" sz="2000" dirty="0">
                          <a:effectLst/>
                        </a:rPr>
                        <a:t>  </a:t>
                      </a:r>
                      <a:endParaRPr lang="el-GR" sz="1800" dirty="0">
                        <a:effectLst/>
                        <a:latin typeface="Times New Roman"/>
                        <a:ea typeface="Times New Roman"/>
                      </a:endParaRPr>
                    </a:p>
                  </a:txBody>
                  <a:tcPr marL="68580" marR="68580" marT="0" marB="0"/>
                </a:tc>
                <a:tc hMerge="1">
                  <a:txBody>
                    <a:bodyPr/>
                    <a:lstStyle/>
                    <a:p>
                      <a:pPr algn="ctr">
                        <a:spcAft>
                          <a:spcPts val="0"/>
                        </a:spcAft>
                      </a:pPr>
                      <a:endParaRPr lang="el-GR" sz="1800" dirty="0">
                        <a:effectLst/>
                        <a:latin typeface="Times New Roman"/>
                        <a:ea typeface="Times New Roman"/>
                      </a:endParaRPr>
                    </a:p>
                  </a:txBody>
                  <a:tcPr marL="68580" marR="68580" marT="0" marB="0"/>
                </a:tc>
                <a:tc>
                  <a:txBody>
                    <a:bodyPr/>
                    <a:lstStyle/>
                    <a:p>
                      <a:pPr algn="ctr">
                        <a:spcAft>
                          <a:spcPts val="0"/>
                        </a:spcAft>
                      </a:pPr>
                      <a:r>
                        <a:rPr lang="el-GR" sz="2000">
                          <a:effectLst/>
                        </a:rPr>
                        <a:t>ΟΧΙ</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ΝΑΙ</a:t>
                      </a:r>
                      <a:endParaRPr lang="el-GR" sz="1800">
                        <a:effectLst/>
                        <a:latin typeface="Times New Roman"/>
                        <a:ea typeface="Times New Roman"/>
                      </a:endParaRPr>
                    </a:p>
                  </a:txBody>
                  <a:tcPr marL="68580" marR="68580" marT="0" marB="0"/>
                </a:tc>
              </a:tr>
              <a:tr h="0">
                <a:tc rowSpan="2">
                  <a:txBody>
                    <a:bodyPr/>
                    <a:lstStyle/>
                    <a:p>
                      <a:pPr algn="ctr">
                        <a:spcAft>
                          <a:spcPts val="0"/>
                        </a:spcAft>
                      </a:pPr>
                      <a:r>
                        <a:rPr lang="en-GB" sz="2000" dirty="0">
                          <a:effectLst/>
                        </a:rPr>
                        <a:t>ΑΣΤΙΚΗ ΠΕΡΙΟΧΗ</a:t>
                      </a:r>
                      <a:endParaRPr lang="el-GR" sz="1800" dirty="0">
                        <a:effectLst/>
                        <a:latin typeface="Times New Roman"/>
                        <a:ea typeface="Times New Roman"/>
                      </a:endParaRPr>
                    </a:p>
                  </a:txBody>
                  <a:tcPr marL="68580" marR="68580" marT="0" marB="0" anchor="ctr"/>
                </a:tc>
                <a:tc>
                  <a:txBody>
                    <a:bodyPr/>
                    <a:lstStyle/>
                    <a:p>
                      <a:pPr algn="ctr">
                        <a:spcAft>
                          <a:spcPts val="0"/>
                        </a:spcAft>
                      </a:pPr>
                      <a:r>
                        <a:rPr lang="el-GR" sz="2000">
                          <a:effectLst/>
                        </a:rPr>
                        <a:t>N</a:t>
                      </a:r>
                      <a:endParaRPr lang="el-GR" sz="1200" b="1">
                        <a:effectLst/>
                        <a:latin typeface="Times New Roman"/>
                      </a:endParaRPr>
                    </a:p>
                  </a:txBody>
                  <a:tcPr marL="68580" marR="68580" marT="0" marB="0" anchor="ctr"/>
                </a:tc>
                <a:tc>
                  <a:txBody>
                    <a:bodyPr/>
                    <a:lstStyle/>
                    <a:p>
                      <a:pPr algn="ctr">
                        <a:spcAft>
                          <a:spcPts val="0"/>
                        </a:spcAft>
                      </a:pPr>
                      <a:r>
                        <a:rPr lang="el-GR" sz="2000">
                          <a:effectLst/>
                        </a:rPr>
                        <a:t>18</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61</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dirty="0">
                          <a:effectLst/>
                        </a:rPr>
                        <a:t>%</a:t>
                      </a:r>
                      <a:endParaRPr lang="el-GR" sz="1800" dirty="0">
                        <a:effectLst/>
                        <a:latin typeface="Times New Roman"/>
                        <a:ea typeface="Times New Roman"/>
                      </a:endParaRPr>
                    </a:p>
                  </a:txBody>
                  <a:tcPr marL="68580" marR="68580" marT="0" marB="0" anchor="ctr"/>
                </a:tc>
                <a:tc>
                  <a:txBody>
                    <a:bodyPr/>
                    <a:lstStyle/>
                    <a:p>
                      <a:pPr algn="ctr">
                        <a:spcAft>
                          <a:spcPts val="0"/>
                        </a:spcAft>
                      </a:pPr>
                      <a:r>
                        <a:rPr lang="el-GR" sz="2000">
                          <a:effectLst/>
                        </a:rPr>
                        <a:t>22,8%</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77,2%</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ΗΜΙΑΣΤΙΚΗ ΠΕΡΙΟΧΗ</a:t>
                      </a:r>
                      <a:endParaRPr lang="el-GR" sz="1800" dirty="0">
                        <a:effectLst/>
                        <a:latin typeface="Times New Roman"/>
                        <a:ea typeface="Times New Roman"/>
                      </a:endParaRPr>
                    </a:p>
                  </a:txBody>
                  <a:tcPr marL="68580" marR="68580" marT="0" marB="0" anchor="ct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13</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17</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43,3%</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56,7%</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ΔΗΜΟΣ &lt; 10000 ΚΑΤ.</a:t>
                      </a:r>
                      <a:endParaRPr lang="el-GR" sz="1800"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13</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19</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40,6%</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59,4%</a:t>
                      </a:r>
                      <a:endParaRPr lang="el-GR" sz="1800">
                        <a:effectLst/>
                        <a:latin typeface="Times New Roman"/>
                        <a:ea typeface="Times New Roman"/>
                      </a:endParaRPr>
                    </a:p>
                  </a:txBody>
                  <a:tcPr marL="68580" marR="68580" marT="0" marB="0" anchor="ctr"/>
                </a:tc>
              </a:tr>
              <a:tr h="0">
                <a:tc gridSpan="4">
                  <a:txBody>
                    <a:bodyPr/>
                    <a:lstStyle/>
                    <a:p>
                      <a:pPr algn="ctr">
                        <a:spcAft>
                          <a:spcPts val="0"/>
                        </a:spcAft>
                      </a:pPr>
                      <a:r>
                        <a:rPr lang="en-US" sz="2000" b="0" dirty="0" smtClean="0">
                          <a:effectLst/>
                        </a:rPr>
                        <a:t>p-value </a:t>
                      </a:r>
                      <a:r>
                        <a:rPr lang="en-US" sz="2000" b="0" dirty="0">
                          <a:effectLst/>
                        </a:rPr>
                        <a:t>: 0,05</a:t>
                      </a:r>
                      <a:endParaRPr lang="el-GR" sz="1800" b="0" dirty="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hMerge="1">
                  <a:txBody>
                    <a:bodyPr/>
                    <a:lstStyle/>
                    <a:p>
                      <a:endParaRPr lang="el-GR"/>
                    </a:p>
                  </a:txBody>
                  <a:tcPr/>
                </a:tc>
                <a:tc hMerge="1">
                  <a:txBody>
                    <a:bodyPr/>
                    <a:lstStyle/>
                    <a:p>
                      <a:pPr algn="ctr">
                        <a:spcAft>
                          <a:spcPts val="0"/>
                        </a:spcAft>
                      </a:pPr>
                      <a:endParaRPr lang="el-GR" sz="1800" dirty="0">
                        <a:effectLst/>
                        <a:latin typeface="Times New Roman"/>
                        <a:ea typeface="Times New Roman"/>
                      </a:endParaRPr>
                    </a:p>
                  </a:txBody>
                  <a:tcPr marL="68580" marR="68580" marT="0" marB="0" anchor="ctr"/>
                </a:tc>
                <a:tc hMerge="1">
                  <a:txBody>
                    <a:bodyPr/>
                    <a:lstStyle/>
                    <a:p>
                      <a:endParaRPr lang="el-GR"/>
                    </a:p>
                  </a:txBody>
                  <a:tcP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30</a:t>
            </a:fld>
            <a:endParaRPr lang="el-GR"/>
          </a:p>
        </p:txBody>
      </p:sp>
    </p:spTree>
    <p:extLst>
      <p:ext uri="{BB962C8B-B14F-4D97-AF65-F5344CB8AC3E}">
        <p14:creationId xmlns:p14="http://schemas.microsoft.com/office/powerpoint/2010/main" val="425158657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Συσχέτιση - Τόπος καταγωγής </a:t>
            </a:r>
            <a:br>
              <a:rPr lang="el-GR" dirty="0"/>
            </a:br>
            <a:r>
              <a:rPr lang="el-GR" dirty="0"/>
              <a:t>&amp; κριτήρια</a:t>
            </a:r>
          </a:p>
        </p:txBody>
      </p:sp>
      <p:graphicFrame>
        <p:nvGraphicFramePr>
          <p:cNvPr id="7" name="Table 6"/>
          <p:cNvGraphicFramePr>
            <a:graphicFrameLocks noGrp="1"/>
          </p:cNvGraphicFramePr>
          <p:nvPr>
            <p:extLst>
              <p:ext uri="{D42A27DB-BD31-4B8C-83A1-F6EECF244321}">
                <p14:modId xmlns:p14="http://schemas.microsoft.com/office/powerpoint/2010/main" val="2797683870"/>
              </p:ext>
            </p:extLst>
          </p:nvPr>
        </p:nvGraphicFramePr>
        <p:xfrm>
          <a:off x="971600" y="2204864"/>
          <a:ext cx="7200801" cy="2743200"/>
        </p:xfrm>
        <a:graphic>
          <a:graphicData uri="http://schemas.openxmlformats.org/drawingml/2006/table">
            <a:tbl>
              <a:tblPr firstRow="1" firstCol="1" bandRow="1" bandCol="1">
                <a:tableStyleId>{69012ECD-51FC-41F1-AA8D-1B2483CD663E}</a:tableStyleId>
              </a:tblPr>
              <a:tblGrid>
                <a:gridCol w="2160240"/>
                <a:gridCol w="1512168"/>
                <a:gridCol w="2088232"/>
                <a:gridCol w="1440161"/>
              </a:tblGrid>
              <a:tr h="0">
                <a:tc gridSpan="4">
                  <a:txBody>
                    <a:bodyPr/>
                    <a:lstStyle/>
                    <a:p>
                      <a:pPr algn="ctr">
                        <a:spcAft>
                          <a:spcPts val="0"/>
                        </a:spcAft>
                      </a:pPr>
                      <a:r>
                        <a:rPr lang="en-GB" sz="2000" dirty="0">
                          <a:effectLst/>
                        </a:rPr>
                        <a:t>ΓΙΑ ΑΛΛΟΥΣ ΛΟΓΟΥΣ</a:t>
                      </a:r>
                      <a:endParaRPr lang="el-GR" sz="1200" b="1" dirty="0">
                        <a:solidFill>
                          <a:srgbClr val="000000"/>
                        </a:solidFill>
                        <a:effectLst/>
                        <a:latin typeface="Times New Roman"/>
                      </a:endParaRPr>
                    </a:p>
                  </a:txBody>
                  <a:tcPr marL="68580" marR="68580" marT="0" marB="0" anchor="ctr">
                    <a:solidFill>
                      <a:schemeClr val="accent1">
                        <a:lumMod val="5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0">
                <a:tc>
                  <a:txBody>
                    <a:bodyPr/>
                    <a:lstStyle/>
                    <a:p>
                      <a:pPr algn="ctr">
                        <a:spcAft>
                          <a:spcPts val="0"/>
                        </a:spcAft>
                      </a:pPr>
                      <a:r>
                        <a:rPr lang="el-GR" sz="20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ΟΧΙ</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ΝΑΙ</a:t>
                      </a:r>
                      <a:endParaRPr lang="el-GR" sz="1800">
                        <a:effectLst/>
                        <a:latin typeface="Times New Roman"/>
                        <a:ea typeface="Times New Roman"/>
                      </a:endParaRPr>
                    </a:p>
                  </a:txBody>
                  <a:tcPr marL="68580" marR="68580" marT="0" marB="0"/>
                </a:tc>
              </a:tr>
              <a:tr h="0">
                <a:tc rowSpan="2">
                  <a:txBody>
                    <a:bodyPr/>
                    <a:lstStyle/>
                    <a:p>
                      <a:pPr algn="ctr">
                        <a:spcAft>
                          <a:spcPts val="0"/>
                        </a:spcAft>
                      </a:pPr>
                      <a:r>
                        <a:rPr lang="en-GB" sz="2000" dirty="0">
                          <a:effectLst/>
                        </a:rPr>
                        <a:t>ΑΣΤΙΚΗ ΠΕΡΙΟΧΗ</a:t>
                      </a:r>
                      <a:endParaRPr lang="el-GR" sz="1800" dirty="0">
                        <a:effectLst/>
                        <a:latin typeface="Times New Roman"/>
                        <a:ea typeface="Times New Roman"/>
                      </a:endParaRPr>
                    </a:p>
                  </a:txBody>
                  <a:tcPr marL="68580" marR="68580" marT="0" marB="0" anchor="ctr"/>
                </a:tc>
                <a:tc>
                  <a:txBody>
                    <a:bodyPr/>
                    <a:lstStyle/>
                    <a:p>
                      <a:pPr algn="ctr">
                        <a:spcAft>
                          <a:spcPts val="0"/>
                        </a:spcAft>
                      </a:pPr>
                      <a:r>
                        <a:rPr lang="el-GR" sz="2000">
                          <a:effectLst/>
                        </a:rPr>
                        <a:t>N</a:t>
                      </a:r>
                      <a:endParaRPr lang="el-GR" sz="1200" b="1">
                        <a:effectLst/>
                        <a:latin typeface="Times New Roman"/>
                      </a:endParaRPr>
                    </a:p>
                  </a:txBody>
                  <a:tcPr marL="68580" marR="68580" marT="0" marB="0" anchor="ctr"/>
                </a:tc>
                <a:tc>
                  <a:txBody>
                    <a:bodyPr/>
                    <a:lstStyle/>
                    <a:p>
                      <a:pPr algn="ctr">
                        <a:spcAft>
                          <a:spcPts val="0"/>
                        </a:spcAft>
                      </a:pPr>
                      <a:r>
                        <a:rPr lang="el-GR" sz="2000">
                          <a:effectLst/>
                        </a:rPr>
                        <a:t>48</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31</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60,8%</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39,2%</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a:effectLst/>
                        </a:rPr>
                        <a:t>ΗΜΙΑΣΤΙΚΗ ΠΕΡΙΟΧΗ</a:t>
                      </a:r>
                      <a:endParaRPr lang="el-GR" sz="1800">
                        <a:effectLst/>
                        <a:latin typeface="Times New Roman"/>
                        <a:ea typeface="Times New Roman"/>
                      </a:endParaRPr>
                    </a:p>
                  </a:txBody>
                  <a:tcPr marL="68580" marR="68580" marT="0" marB="0" anchor="ct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18</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12</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60,0%</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40,0%</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ΔΗΜΟΣ &lt; 10000 ΚΑΤ.</a:t>
                      </a:r>
                      <a:endParaRPr lang="el-GR" sz="1800"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n-GB" sz="2000" dirty="0">
                          <a:effectLst/>
                        </a:rPr>
                        <a:t>N</a:t>
                      </a:r>
                      <a:endParaRPr lang="el-GR" sz="1800" dirty="0">
                        <a:effectLst/>
                        <a:latin typeface="Times New Roman"/>
                        <a:ea typeface="Times New Roman"/>
                      </a:endParaRPr>
                    </a:p>
                  </a:txBody>
                  <a:tcPr marL="68580" marR="68580" marT="0" marB="0" anchor="ctr"/>
                </a:tc>
                <a:tc>
                  <a:txBody>
                    <a:bodyPr/>
                    <a:lstStyle/>
                    <a:p>
                      <a:pPr algn="ctr">
                        <a:spcAft>
                          <a:spcPts val="0"/>
                        </a:spcAft>
                      </a:pPr>
                      <a:r>
                        <a:rPr lang="el-GR" sz="2000">
                          <a:effectLst/>
                        </a:rPr>
                        <a:t>11</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21</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34,4%</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65,6%</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r>
              <a:tr h="0">
                <a:tc gridSpan="4">
                  <a:txBody>
                    <a:bodyPr/>
                    <a:lstStyle/>
                    <a:p>
                      <a:pPr algn="ctr">
                        <a:spcAft>
                          <a:spcPts val="0"/>
                        </a:spcAft>
                      </a:pPr>
                      <a:r>
                        <a:rPr lang="el-GR" sz="2000" b="0" dirty="0">
                          <a:effectLst/>
                        </a:rPr>
                        <a:t> </a:t>
                      </a:r>
                      <a:r>
                        <a:rPr lang="en-US" sz="2000" b="0" dirty="0" smtClean="0">
                          <a:effectLst/>
                        </a:rPr>
                        <a:t>p-value </a:t>
                      </a:r>
                      <a:r>
                        <a:rPr lang="en-US" sz="2000" b="0" dirty="0">
                          <a:effectLst/>
                        </a:rPr>
                        <a:t>: 0,033</a:t>
                      </a:r>
                      <a:endParaRPr lang="el-GR" sz="1800" b="0" dirty="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hMerge="1">
                  <a:txBody>
                    <a:bodyPr/>
                    <a:lstStyle/>
                    <a:p>
                      <a:endParaRPr lang="el-GR"/>
                    </a:p>
                  </a:txBody>
                  <a:tcPr/>
                </a:tc>
                <a:tc hMerge="1">
                  <a:txBody>
                    <a:bodyPr/>
                    <a:lstStyle/>
                    <a:p>
                      <a:pPr algn="ctr">
                        <a:spcAft>
                          <a:spcPts val="0"/>
                        </a:spcAft>
                      </a:pPr>
                      <a:endParaRPr lang="el-GR" sz="1200" dirty="0">
                        <a:effectLst/>
                        <a:latin typeface="Times New Roman"/>
                        <a:ea typeface="Times New Roman"/>
                      </a:endParaRPr>
                    </a:p>
                  </a:txBody>
                  <a:tcPr marL="68580" marR="68580" marT="0" marB="0" anchor="ctr"/>
                </a:tc>
                <a:tc hMerge="1">
                  <a:txBody>
                    <a:bodyPr/>
                    <a:lstStyle/>
                    <a:p>
                      <a:endParaRPr lang="el-GR"/>
                    </a:p>
                  </a:txBody>
                  <a:tcP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31</a:t>
            </a:fld>
            <a:endParaRPr lang="el-GR"/>
          </a:p>
        </p:txBody>
      </p:sp>
    </p:spTree>
    <p:extLst>
      <p:ext uri="{BB962C8B-B14F-4D97-AF65-F5344CB8AC3E}">
        <p14:creationId xmlns:p14="http://schemas.microsoft.com/office/powerpoint/2010/main" val="15915948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Συσχέτιση - Επαφή με το επάγγελμα</a:t>
            </a:r>
            <a:br>
              <a:rPr lang="el-GR" dirty="0"/>
            </a:br>
            <a:r>
              <a:rPr lang="el-GR" dirty="0"/>
              <a:t>&amp; κριτήρια</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32</a:t>
            </a:fld>
            <a:endParaRPr lang="el-GR"/>
          </a:p>
        </p:txBody>
      </p:sp>
      <p:graphicFrame>
        <p:nvGraphicFramePr>
          <p:cNvPr id="5" name="Table 4"/>
          <p:cNvGraphicFramePr>
            <a:graphicFrameLocks noGrp="1"/>
          </p:cNvGraphicFramePr>
          <p:nvPr>
            <p:extLst>
              <p:ext uri="{D42A27DB-BD31-4B8C-83A1-F6EECF244321}">
                <p14:modId xmlns:p14="http://schemas.microsoft.com/office/powerpoint/2010/main" val="1291164293"/>
              </p:ext>
            </p:extLst>
          </p:nvPr>
        </p:nvGraphicFramePr>
        <p:xfrm>
          <a:off x="1259632" y="2276872"/>
          <a:ext cx="6483350" cy="2438400"/>
        </p:xfrm>
        <a:graphic>
          <a:graphicData uri="http://schemas.openxmlformats.org/drawingml/2006/table">
            <a:tbl>
              <a:tblPr firstRow="1" firstCol="1" bandRow="1" bandCol="1">
                <a:tableStyleId>{69012ECD-51FC-41F1-AA8D-1B2483CD663E}</a:tableStyleId>
              </a:tblPr>
              <a:tblGrid>
                <a:gridCol w="1352550"/>
                <a:gridCol w="1530350"/>
                <a:gridCol w="1800225"/>
                <a:gridCol w="1800225"/>
              </a:tblGrid>
              <a:tr h="0">
                <a:tc gridSpan="4">
                  <a:txBody>
                    <a:bodyPr/>
                    <a:lstStyle/>
                    <a:p>
                      <a:pPr algn="ctr">
                        <a:spcAft>
                          <a:spcPts val="0"/>
                        </a:spcAft>
                      </a:pPr>
                      <a:r>
                        <a:rPr lang="el-GR" sz="2000" dirty="0">
                          <a:effectLst/>
                        </a:rPr>
                        <a:t>ΚΟΙΝΩΝΙΚΗ ΚΑΤΑΞΙΩΣΗ ΤΟΥ ΕΠΑΓΓΕΛΜΑΤΟΣ ΤΟΥ ΦΥΣΙΟΘΕΡΑΠΕΥΤΗ</a:t>
                      </a:r>
                      <a:endParaRPr lang="el-GR" sz="1200" b="1" dirty="0">
                        <a:solidFill>
                          <a:srgbClr val="000000"/>
                        </a:solidFill>
                        <a:effectLst/>
                        <a:latin typeface="Times New Roman"/>
                      </a:endParaRPr>
                    </a:p>
                  </a:txBody>
                  <a:tcPr marL="68580" marR="68580" marT="0" marB="0" anchor="ctr">
                    <a:solidFill>
                      <a:schemeClr val="accent1">
                        <a:lumMod val="5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0">
                <a:tc gridSpan="2">
                  <a:txBody>
                    <a:bodyPr/>
                    <a:lstStyle/>
                    <a:p>
                      <a:pPr algn="ctr">
                        <a:spcAft>
                          <a:spcPts val="0"/>
                        </a:spcAft>
                      </a:pPr>
                      <a:r>
                        <a:rPr lang="el-GR" sz="2000" dirty="0">
                          <a:effectLst/>
                        </a:rPr>
                        <a:t> </a:t>
                      </a:r>
                      <a:endParaRPr lang="el-GR" sz="1800" dirty="0">
                        <a:effectLst/>
                        <a:latin typeface="Times New Roman"/>
                        <a:ea typeface="Times New Roman"/>
                      </a:endParaRPr>
                    </a:p>
                  </a:txBody>
                  <a:tcPr marL="68580" marR="68580" marT="0" marB="0" anchor="ctr"/>
                </a:tc>
                <a:tc hMerge="1">
                  <a:txBody>
                    <a:bodyPr/>
                    <a:lstStyle/>
                    <a:p>
                      <a:pPr algn="ctr">
                        <a:spcAft>
                          <a:spcPts val="0"/>
                        </a:spcAft>
                      </a:pPr>
                      <a:endParaRPr lang="el-GR" sz="1800" dirty="0">
                        <a:effectLst/>
                        <a:latin typeface="Times New Roman"/>
                        <a:ea typeface="Times New Roman"/>
                      </a:endParaRPr>
                    </a:p>
                  </a:txBody>
                  <a:tcPr marL="68580" marR="68580" marT="0" marB="0" anchor="ctr"/>
                </a:tc>
                <a:tc>
                  <a:txBody>
                    <a:bodyPr/>
                    <a:lstStyle/>
                    <a:p>
                      <a:pPr algn="ctr">
                        <a:spcAft>
                          <a:spcPts val="0"/>
                        </a:spcAft>
                      </a:pPr>
                      <a:r>
                        <a:rPr lang="el-GR" sz="2000">
                          <a:effectLst/>
                        </a:rPr>
                        <a:t>ΟΧΙ</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ΝΑΙ</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a:effectLst/>
                        </a:rPr>
                        <a:t>ΝΑΙ</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N</a:t>
                      </a:r>
                      <a:endParaRPr lang="el-GR" sz="1200" b="1">
                        <a:effectLst/>
                        <a:latin typeface="Times New Roman"/>
                      </a:endParaRPr>
                    </a:p>
                  </a:txBody>
                  <a:tcPr marL="68580" marR="68580" marT="0" marB="0" anchor="ctr"/>
                </a:tc>
                <a:tc>
                  <a:txBody>
                    <a:bodyPr/>
                    <a:lstStyle/>
                    <a:p>
                      <a:pPr algn="ctr">
                        <a:spcAft>
                          <a:spcPts val="0"/>
                        </a:spcAft>
                      </a:pPr>
                      <a:r>
                        <a:rPr lang="el-GR" sz="2000">
                          <a:effectLst/>
                        </a:rPr>
                        <a:t>43</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4</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91,5%</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8,5%</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ΟΧΙ</a:t>
                      </a:r>
                      <a:endParaRPr lang="el-GR" sz="1800"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74</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20</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78,7%</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21,3%</a:t>
                      </a:r>
                      <a:endParaRPr lang="el-GR" sz="1800">
                        <a:effectLst/>
                        <a:latin typeface="Times New Roman"/>
                        <a:ea typeface="Times New Roman"/>
                      </a:endParaRPr>
                    </a:p>
                  </a:txBody>
                  <a:tcPr marL="68580" marR="68580" marT="0" marB="0" anchor="ctr"/>
                </a:tc>
              </a:tr>
              <a:tr h="0">
                <a:tc gridSpan="2">
                  <a:txBody>
                    <a:bodyPr/>
                    <a:lstStyle/>
                    <a:p>
                      <a:pPr algn="ctr">
                        <a:spcAft>
                          <a:spcPts val="0"/>
                        </a:spcAft>
                      </a:pPr>
                      <a:r>
                        <a:rPr lang="el-GR" sz="2000" dirty="0">
                          <a:effectLst/>
                        </a:rPr>
                        <a:t> </a:t>
                      </a:r>
                      <a:endParaRPr lang="el-GR" sz="1800" dirty="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hMerge="1">
                  <a:txBody>
                    <a:bodyPr/>
                    <a:lstStyle/>
                    <a:p>
                      <a:endParaRPr lang="el-GR"/>
                    </a:p>
                  </a:txBody>
                  <a:tcPr/>
                </a:tc>
                <a:tc gridSpan="2">
                  <a:txBody>
                    <a:bodyPr/>
                    <a:lstStyle/>
                    <a:p>
                      <a:pPr algn="ctr">
                        <a:spcAft>
                          <a:spcPts val="0"/>
                        </a:spcAft>
                      </a:pPr>
                      <a:r>
                        <a:rPr lang="en-US" sz="2000" dirty="0">
                          <a:effectLst/>
                        </a:rPr>
                        <a:t>p-value : 0,06</a:t>
                      </a:r>
                      <a:endParaRPr lang="el-GR" sz="1800" dirty="0">
                        <a:effectLst/>
                        <a:latin typeface="Times New Roman"/>
                        <a:ea typeface="Times New Roman"/>
                      </a:endParaRPr>
                    </a:p>
                  </a:txBody>
                  <a:tcPr marL="68580" marR="68580" marT="0" marB="0" anchor="ctr"/>
                </a:tc>
                <a:tc hMerge="1">
                  <a:txBody>
                    <a:bodyPr/>
                    <a:lstStyle/>
                    <a:p>
                      <a:endParaRPr lang="el-GR"/>
                    </a:p>
                  </a:txBody>
                  <a:tcPr/>
                </a:tc>
              </a:tr>
            </a:tbl>
          </a:graphicData>
        </a:graphic>
      </p:graphicFrame>
    </p:spTree>
    <p:extLst>
      <p:ext uri="{BB962C8B-B14F-4D97-AF65-F5344CB8AC3E}">
        <p14:creationId xmlns:p14="http://schemas.microsoft.com/office/powerpoint/2010/main" val="42077543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Συσχέτιση - Τόπος καταγωγής </a:t>
            </a:r>
            <a:br>
              <a:rPr lang="el-GR" dirty="0"/>
            </a:br>
            <a:r>
              <a:rPr lang="el-GR" dirty="0"/>
              <a:t>&amp; κριτήρια</a:t>
            </a:r>
          </a:p>
        </p:txBody>
      </p:sp>
      <p:graphicFrame>
        <p:nvGraphicFramePr>
          <p:cNvPr id="6" name="Table 5"/>
          <p:cNvGraphicFramePr>
            <a:graphicFrameLocks noGrp="1"/>
          </p:cNvGraphicFramePr>
          <p:nvPr>
            <p:extLst>
              <p:ext uri="{D42A27DB-BD31-4B8C-83A1-F6EECF244321}">
                <p14:modId xmlns:p14="http://schemas.microsoft.com/office/powerpoint/2010/main" val="3607007447"/>
              </p:ext>
            </p:extLst>
          </p:nvPr>
        </p:nvGraphicFramePr>
        <p:xfrm>
          <a:off x="1107371" y="2492896"/>
          <a:ext cx="6929258" cy="2743200"/>
        </p:xfrm>
        <a:graphic>
          <a:graphicData uri="http://schemas.openxmlformats.org/drawingml/2006/table">
            <a:tbl>
              <a:tblPr firstRow="1" firstCol="1" bandRow="1" bandCol="1">
                <a:tableStyleId>{69012ECD-51FC-41F1-AA8D-1B2483CD663E}</a:tableStyleId>
              </a:tblPr>
              <a:tblGrid>
                <a:gridCol w="956046"/>
                <a:gridCol w="1273116"/>
                <a:gridCol w="1664790"/>
                <a:gridCol w="1664790"/>
                <a:gridCol w="1370516"/>
              </a:tblGrid>
              <a:tr h="0">
                <a:tc gridSpan="5">
                  <a:txBody>
                    <a:bodyPr/>
                    <a:lstStyle/>
                    <a:p>
                      <a:pPr algn="ctr">
                        <a:spcAft>
                          <a:spcPts val="0"/>
                        </a:spcAft>
                      </a:pPr>
                      <a:r>
                        <a:rPr lang="el-GR" sz="2000" dirty="0">
                          <a:effectLst/>
                        </a:rPr>
                        <a:t>ΣΗΜΕΡΑ ΠΙΣΤΕΥΕΤΕ </a:t>
                      </a:r>
                      <a:r>
                        <a:rPr lang="en-US" sz="2000" dirty="0">
                          <a:effectLst/>
                        </a:rPr>
                        <a:t>O</a:t>
                      </a:r>
                      <a:r>
                        <a:rPr lang="el-GR" sz="2000" dirty="0">
                          <a:effectLst/>
                        </a:rPr>
                        <a:t>ΤΙ ΗΤΑΝ ΕΠΑΡΚΗΣ Η ΕΝΗΜΕΡΩΣΗ ΠΟΥ ΕΙΧΑΤΕ ΓΙΑ ΝΑ ΑΠΟΦΑΣΙΣΕΤΕ ΓΙΑ ΤΟ ΜΕΛΛΟΝΤΙΚΟ </a:t>
                      </a:r>
                      <a:r>
                        <a:rPr lang="el-GR" sz="2000" dirty="0" smtClean="0">
                          <a:effectLst/>
                        </a:rPr>
                        <a:t>ΕΠΑΓΓΕΛΜΑ</a:t>
                      </a:r>
                      <a:endParaRPr lang="el-GR" sz="1800" dirty="0">
                        <a:effectLst/>
                        <a:latin typeface="Times New Roman"/>
                        <a:ea typeface="Times New Roman"/>
                      </a:endParaRPr>
                    </a:p>
                  </a:txBody>
                  <a:tcPr marL="68580" marR="68580" marT="0" marB="0" anchor="ctr">
                    <a:solidFill>
                      <a:schemeClr val="accent1">
                        <a:lumMod val="5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0">
                <a:tc gridSpan="2">
                  <a:txBody>
                    <a:bodyPr/>
                    <a:lstStyle/>
                    <a:p>
                      <a:pPr algn="ctr">
                        <a:spcAft>
                          <a:spcPts val="0"/>
                        </a:spcAft>
                      </a:pPr>
                      <a:r>
                        <a:rPr lang="el-GR" sz="2000" dirty="0">
                          <a:effectLst/>
                        </a:rPr>
                        <a:t> </a:t>
                      </a:r>
                      <a:endParaRPr lang="el-GR" sz="1800" dirty="0">
                        <a:effectLst/>
                        <a:latin typeface="Times New Roman"/>
                        <a:ea typeface="Times New Roman"/>
                      </a:endParaRPr>
                    </a:p>
                    <a:p>
                      <a:pPr algn="ctr">
                        <a:spcAft>
                          <a:spcPts val="0"/>
                        </a:spcAft>
                      </a:pPr>
                      <a:r>
                        <a:rPr lang="el-GR" sz="2000" dirty="0">
                          <a:effectLst/>
                        </a:rPr>
                        <a:t> </a:t>
                      </a:r>
                      <a:endParaRPr lang="el-GR" sz="1800" dirty="0">
                        <a:effectLst/>
                        <a:latin typeface="Times New Roman"/>
                        <a:ea typeface="Times New Roman"/>
                      </a:endParaRPr>
                    </a:p>
                  </a:txBody>
                  <a:tcPr marL="68580" marR="68580" marT="0" marB="0"/>
                </a:tc>
                <a:tc hMerge="1">
                  <a:txBody>
                    <a:bodyPr/>
                    <a:lstStyle/>
                    <a:p>
                      <a:pPr algn="ctr">
                        <a:spcAft>
                          <a:spcPts val="0"/>
                        </a:spcAft>
                      </a:pPr>
                      <a:endParaRPr lang="el-GR" sz="1800" dirty="0">
                        <a:effectLst/>
                        <a:latin typeface="Times New Roman"/>
                        <a:ea typeface="Times New Roman"/>
                      </a:endParaRPr>
                    </a:p>
                  </a:txBody>
                  <a:tcPr marL="68580" marR="68580" marT="0" marB="0"/>
                </a:tc>
                <a:tc>
                  <a:txBody>
                    <a:bodyPr/>
                    <a:lstStyle/>
                    <a:p>
                      <a:pPr algn="ctr">
                        <a:spcAft>
                          <a:spcPts val="0"/>
                        </a:spcAft>
                      </a:pPr>
                      <a:r>
                        <a:rPr lang="el-GR" sz="2000">
                          <a:effectLst/>
                        </a:rPr>
                        <a:t>ΑΡΚΕΤΑ ΕΠΑΡΚΗΣ</a:t>
                      </a:r>
                      <a:endParaRPr lang="el-GR" sz="1200" b="1">
                        <a:solidFill>
                          <a:srgbClr val="000000"/>
                        </a:solidFill>
                        <a:effectLst/>
                        <a:latin typeface="Times New Roman"/>
                      </a:endParaRPr>
                    </a:p>
                  </a:txBody>
                  <a:tcPr marL="68580" marR="68580" marT="0" marB="0"/>
                </a:tc>
                <a:tc>
                  <a:txBody>
                    <a:bodyPr/>
                    <a:lstStyle/>
                    <a:p>
                      <a:pPr algn="ctr">
                        <a:spcAft>
                          <a:spcPts val="0"/>
                        </a:spcAft>
                      </a:pPr>
                      <a:r>
                        <a:rPr lang="el-GR" sz="2000">
                          <a:effectLst/>
                        </a:rPr>
                        <a:t>ΜΕΡΙΚΩΣ ΕΠΑΡΚΗΣ</a:t>
                      </a:r>
                      <a:endParaRPr lang="el-GR" sz="1800">
                        <a:effectLst/>
                        <a:latin typeface="Times New Roman"/>
                        <a:ea typeface="Times New Roman"/>
                      </a:endParaRPr>
                    </a:p>
                  </a:txBody>
                  <a:tcPr marL="68580" marR="68580" marT="0" marB="0"/>
                </a:tc>
                <a:tc>
                  <a:txBody>
                    <a:bodyPr/>
                    <a:lstStyle/>
                    <a:p>
                      <a:pPr algn="ctr">
                        <a:spcAft>
                          <a:spcPts val="0"/>
                        </a:spcAft>
                      </a:pPr>
                      <a:r>
                        <a:rPr lang="en-GB" sz="2000">
                          <a:effectLst/>
                        </a:rPr>
                        <a:t>ΑΝΕΠΑΡΚΗΣ</a:t>
                      </a:r>
                      <a:endParaRPr lang="el-GR" sz="1800">
                        <a:effectLst/>
                        <a:latin typeface="Times New Roman"/>
                        <a:ea typeface="Times New Roman"/>
                      </a:endParaRPr>
                    </a:p>
                  </a:txBody>
                  <a:tcPr marL="68580" marR="68580" marT="0" marB="0"/>
                </a:tc>
              </a:tr>
              <a:tr h="0">
                <a:tc rowSpan="2">
                  <a:txBody>
                    <a:bodyPr/>
                    <a:lstStyle/>
                    <a:p>
                      <a:pPr algn="ctr">
                        <a:spcAft>
                          <a:spcPts val="0"/>
                        </a:spcAft>
                      </a:pPr>
                      <a:r>
                        <a:rPr lang="en-GB" sz="2000">
                          <a:effectLst/>
                        </a:rPr>
                        <a:t>ΝΑΙ</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N</a:t>
                      </a:r>
                      <a:endParaRPr lang="el-GR" sz="1200" b="1">
                        <a:effectLst/>
                        <a:latin typeface="Times New Roman"/>
                      </a:endParaRPr>
                    </a:p>
                  </a:txBody>
                  <a:tcPr marL="68580" marR="68580" marT="0" marB="0" anchor="ctr"/>
                </a:tc>
                <a:tc>
                  <a:txBody>
                    <a:bodyPr/>
                    <a:lstStyle/>
                    <a:p>
                      <a:pPr algn="ctr">
                        <a:spcAft>
                          <a:spcPts val="0"/>
                        </a:spcAft>
                      </a:pPr>
                      <a:r>
                        <a:rPr lang="el-GR" sz="2000">
                          <a:effectLst/>
                        </a:rPr>
                        <a:t>16</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19</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12</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34,0%</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40,4%</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25,5%</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ΟΧΙ</a:t>
                      </a:r>
                      <a:endParaRPr lang="el-GR" sz="1800"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8</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53</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33</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8,5%</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56,4%</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35,1%</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r>
              <a:tr h="0">
                <a:tc gridSpan="5">
                  <a:txBody>
                    <a:bodyPr/>
                    <a:lstStyle/>
                    <a:p>
                      <a:pPr algn="ctr">
                        <a:spcAft>
                          <a:spcPts val="0"/>
                        </a:spcAft>
                      </a:pPr>
                      <a:r>
                        <a:rPr lang="en-US" sz="2000" b="0" dirty="0" smtClean="0">
                          <a:effectLst/>
                        </a:rPr>
                        <a:t>p-value </a:t>
                      </a:r>
                      <a:r>
                        <a:rPr lang="en-US" sz="2000" b="0" dirty="0">
                          <a:effectLst/>
                        </a:rPr>
                        <a:t>: 0.001</a:t>
                      </a:r>
                      <a:endParaRPr lang="el-GR" sz="1800" b="0" dirty="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hMerge="1">
                  <a:txBody>
                    <a:bodyPr/>
                    <a:lstStyle/>
                    <a:p>
                      <a:endParaRPr lang="el-GR"/>
                    </a:p>
                  </a:txBody>
                  <a:tcPr/>
                </a:tc>
                <a:tc hMerge="1">
                  <a:txBody>
                    <a:bodyPr/>
                    <a:lstStyle/>
                    <a:p>
                      <a:pPr algn="ctr">
                        <a:spcAft>
                          <a:spcPts val="0"/>
                        </a:spcAft>
                      </a:pPr>
                      <a:endParaRPr lang="el-GR" sz="1800" dirty="0">
                        <a:effectLst/>
                        <a:latin typeface="Times New Roman"/>
                        <a:ea typeface="Times New Roman"/>
                      </a:endParaRPr>
                    </a:p>
                  </a:txBody>
                  <a:tcPr marL="68580" marR="68580" marT="0" marB="0" anchor="ctr"/>
                </a:tc>
                <a:tc hMerge="1">
                  <a:txBody>
                    <a:bodyPr/>
                    <a:lstStyle/>
                    <a:p>
                      <a:endParaRPr lang="el-GR"/>
                    </a:p>
                  </a:txBody>
                  <a:tcPr/>
                </a:tc>
                <a:tc hMerge="1">
                  <a:txBody>
                    <a:bodyPr/>
                    <a:lstStyle/>
                    <a:p>
                      <a:endParaRPr lang="el-GR"/>
                    </a:p>
                  </a:txBody>
                  <a:tcP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33</a:t>
            </a:fld>
            <a:endParaRPr lang="el-GR"/>
          </a:p>
        </p:txBody>
      </p:sp>
    </p:spTree>
    <p:extLst>
      <p:ext uri="{BB962C8B-B14F-4D97-AF65-F5344CB8AC3E}">
        <p14:creationId xmlns:p14="http://schemas.microsoft.com/office/powerpoint/2010/main" val="32946964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Συσχέτιση - </a:t>
            </a:r>
            <a:r>
              <a:rPr lang="el-GR" dirty="0" smtClean="0"/>
              <a:t>Επαφή με το επάγγελμα</a:t>
            </a:r>
            <a:br>
              <a:rPr lang="el-GR" dirty="0" smtClean="0"/>
            </a:br>
            <a:r>
              <a:rPr lang="el-GR" dirty="0" smtClean="0"/>
              <a:t>&amp; κριτήρια</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3228255965"/>
              </p:ext>
            </p:extLst>
          </p:nvPr>
        </p:nvGraphicFramePr>
        <p:xfrm>
          <a:off x="1330325" y="2636912"/>
          <a:ext cx="6483350" cy="2133600"/>
        </p:xfrm>
        <a:graphic>
          <a:graphicData uri="http://schemas.openxmlformats.org/drawingml/2006/table">
            <a:tbl>
              <a:tblPr firstRow="1" firstCol="1" bandRow="1" bandCol="1">
                <a:tableStyleId>{69012ECD-51FC-41F1-AA8D-1B2483CD663E}</a:tableStyleId>
              </a:tblPr>
              <a:tblGrid>
                <a:gridCol w="1352550"/>
                <a:gridCol w="1530350"/>
                <a:gridCol w="1800225"/>
                <a:gridCol w="1800225"/>
              </a:tblGrid>
              <a:tr h="0">
                <a:tc gridSpan="4">
                  <a:txBody>
                    <a:bodyPr/>
                    <a:lstStyle/>
                    <a:p>
                      <a:pPr algn="ctr">
                        <a:spcBef>
                          <a:spcPts val="1200"/>
                        </a:spcBef>
                        <a:spcAft>
                          <a:spcPts val="300"/>
                        </a:spcAft>
                      </a:pPr>
                      <a:r>
                        <a:rPr lang="el-GR" sz="2000" dirty="0">
                          <a:effectLst/>
                        </a:rPr>
                        <a:t>ΣΤΟΝ ΗΛΕΚΤΡΟΝΙΚΟ ΤΥΠΟ</a:t>
                      </a:r>
                      <a:endParaRPr lang="el-GR" sz="1800" dirty="0">
                        <a:effectLst/>
                        <a:latin typeface="Times New Roman"/>
                        <a:ea typeface="Times New Roman"/>
                      </a:endParaRPr>
                    </a:p>
                  </a:txBody>
                  <a:tcPr marL="68580" marR="68580" marT="0" marB="0" anchor="ctr">
                    <a:solidFill>
                      <a:schemeClr val="accent1">
                        <a:lumMod val="5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0">
                <a:tc gridSpan="2">
                  <a:txBody>
                    <a:bodyPr/>
                    <a:lstStyle/>
                    <a:p>
                      <a:pPr algn="ctr">
                        <a:spcAft>
                          <a:spcPts val="0"/>
                        </a:spcAft>
                      </a:pPr>
                      <a:r>
                        <a:rPr lang="el-GR" sz="2000" dirty="0">
                          <a:effectLst/>
                        </a:rPr>
                        <a:t> </a:t>
                      </a:r>
                      <a:endParaRPr lang="el-GR" sz="1800"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hMerge="1">
                  <a:txBody>
                    <a:bodyPr/>
                    <a:lstStyle/>
                    <a:p>
                      <a:pPr algn="ctr">
                        <a:spcAft>
                          <a:spcPts val="0"/>
                        </a:spcAft>
                      </a:pPr>
                      <a:endParaRPr lang="el-GR" sz="1800" dirty="0">
                        <a:effectLst/>
                        <a:latin typeface="Times New Roman"/>
                        <a:ea typeface="Times New Roman"/>
                      </a:endParaRPr>
                    </a:p>
                  </a:txBody>
                  <a:tcPr marL="68580" marR="68580" marT="0" marB="0" anchor="ctr"/>
                </a:tc>
                <a:tc>
                  <a:txBody>
                    <a:bodyPr/>
                    <a:lstStyle/>
                    <a:p>
                      <a:pPr algn="ctr">
                        <a:spcAft>
                          <a:spcPts val="0"/>
                        </a:spcAft>
                      </a:pPr>
                      <a:r>
                        <a:rPr lang="el-GR" sz="2000">
                          <a:effectLst/>
                        </a:rPr>
                        <a:t>ΟΧΙ</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ΝΑΙ</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a:effectLst/>
                        </a:rPr>
                        <a:t>ΝΑΙ</a:t>
                      </a:r>
                      <a:endParaRPr lang="el-GR" sz="180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a:txBody>
                    <a:bodyPr/>
                    <a:lstStyle/>
                    <a:p>
                      <a:pPr algn="ctr">
                        <a:spcAft>
                          <a:spcPts val="0"/>
                        </a:spcAft>
                      </a:pPr>
                      <a:r>
                        <a:rPr lang="el-GR" sz="2000" dirty="0">
                          <a:effectLst/>
                        </a:rPr>
                        <a:t>N</a:t>
                      </a:r>
                      <a:endParaRPr lang="el-GR" sz="1200" b="1" dirty="0">
                        <a:effectLst/>
                        <a:latin typeface="Times New Roman"/>
                      </a:endParaRPr>
                    </a:p>
                  </a:txBody>
                  <a:tcPr marL="68580" marR="68580" marT="0" marB="0" anchor="ctr"/>
                </a:tc>
                <a:tc>
                  <a:txBody>
                    <a:bodyPr/>
                    <a:lstStyle/>
                    <a:p>
                      <a:pPr algn="ctr">
                        <a:spcAft>
                          <a:spcPts val="0"/>
                        </a:spcAft>
                      </a:pPr>
                      <a:r>
                        <a:rPr lang="el-GR" sz="2000">
                          <a:effectLst/>
                        </a:rPr>
                        <a:t>45</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95,7%</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4,3%</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ΟΧΙ</a:t>
                      </a:r>
                      <a:endParaRPr lang="el-GR" sz="1800"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78</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16</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83,0%</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17,0%</a:t>
                      </a:r>
                      <a:endParaRPr lang="el-GR" sz="1800">
                        <a:effectLst/>
                        <a:latin typeface="Times New Roman"/>
                        <a:ea typeface="Times New Roman"/>
                      </a:endParaRPr>
                    </a:p>
                  </a:txBody>
                  <a:tcPr marL="68580" marR="68580" marT="0" marB="0" anchor="ctr"/>
                </a:tc>
              </a:tr>
              <a:tr h="0">
                <a:tc gridSpan="4">
                  <a:txBody>
                    <a:bodyPr/>
                    <a:lstStyle/>
                    <a:p>
                      <a:pPr algn="ctr">
                        <a:spcAft>
                          <a:spcPts val="0"/>
                        </a:spcAft>
                      </a:pPr>
                      <a:r>
                        <a:rPr lang="en-US" sz="2000" b="0" dirty="0" smtClean="0">
                          <a:effectLst/>
                        </a:rPr>
                        <a:t>p-value </a:t>
                      </a:r>
                      <a:r>
                        <a:rPr lang="en-US" sz="2000" b="0" dirty="0">
                          <a:effectLst/>
                        </a:rPr>
                        <a:t>: 0.034</a:t>
                      </a:r>
                      <a:endParaRPr lang="el-GR" sz="1800" b="0" dirty="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hMerge="1">
                  <a:txBody>
                    <a:bodyPr/>
                    <a:lstStyle/>
                    <a:p>
                      <a:endParaRPr lang="el-GR"/>
                    </a:p>
                  </a:txBody>
                  <a:tcPr/>
                </a:tc>
                <a:tc hMerge="1">
                  <a:txBody>
                    <a:bodyPr/>
                    <a:lstStyle/>
                    <a:p>
                      <a:pPr algn="ctr">
                        <a:spcAft>
                          <a:spcPts val="0"/>
                        </a:spcAft>
                      </a:pPr>
                      <a:endParaRPr lang="el-GR" sz="1800" dirty="0">
                        <a:effectLst/>
                        <a:latin typeface="Times New Roman"/>
                        <a:ea typeface="Times New Roman"/>
                      </a:endParaRPr>
                    </a:p>
                  </a:txBody>
                  <a:tcPr marL="68580" marR="68580" marT="0" marB="0" anchor="ctr"/>
                </a:tc>
                <a:tc hMerge="1">
                  <a:txBody>
                    <a:bodyPr/>
                    <a:lstStyle/>
                    <a:p>
                      <a:endParaRPr lang="el-GR"/>
                    </a:p>
                  </a:txBody>
                  <a:tcP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34</a:t>
            </a:fld>
            <a:endParaRPr lang="el-GR"/>
          </a:p>
        </p:txBody>
      </p:sp>
    </p:spTree>
    <p:extLst>
      <p:ext uri="{BB962C8B-B14F-4D97-AF65-F5344CB8AC3E}">
        <p14:creationId xmlns:p14="http://schemas.microsoft.com/office/powerpoint/2010/main" val="3437357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Συσχέτιση - </a:t>
            </a:r>
            <a:r>
              <a:rPr lang="el-GR" dirty="0" smtClean="0"/>
              <a:t>Εξάμηνο φοίτησης</a:t>
            </a:r>
            <a:br>
              <a:rPr lang="el-GR" dirty="0" smtClean="0"/>
            </a:br>
            <a:r>
              <a:rPr lang="el-GR" dirty="0" smtClean="0"/>
              <a:t>&amp; κριτήρια</a:t>
            </a:r>
            <a:endParaRPr lang="el-GR" dirty="0"/>
          </a:p>
        </p:txBody>
      </p:sp>
      <p:graphicFrame>
        <p:nvGraphicFramePr>
          <p:cNvPr id="5" name="Table 4"/>
          <p:cNvGraphicFramePr>
            <a:graphicFrameLocks noGrp="1"/>
          </p:cNvGraphicFramePr>
          <p:nvPr>
            <p:extLst>
              <p:ext uri="{D42A27DB-BD31-4B8C-83A1-F6EECF244321}">
                <p14:modId xmlns:p14="http://schemas.microsoft.com/office/powerpoint/2010/main" val="3809697327"/>
              </p:ext>
            </p:extLst>
          </p:nvPr>
        </p:nvGraphicFramePr>
        <p:xfrm>
          <a:off x="1187624" y="2636912"/>
          <a:ext cx="6483350" cy="2133600"/>
        </p:xfrm>
        <a:graphic>
          <a:graphicData uri="http://schemas.openxmlformats.org/drawingml/2006/table">
            <a:tbl>
              <a:tblPr firstRow="1" firstCol="1" bandRow="1" bandCol="1">
                <a:tableStyleId>{69012ECD-51FC-41F1-AA8D-1B2483CD663E}</a:tableStyleId>
              </a:tblPr>
              <a:tblGrid>
                <a:gridCol w="1728192"/>
                <a:gridCol w="1368152"/>
                <a:gridCol w="1728192"/>
                <a:gridCol w="1658814"/>
              </a:tblGrid>
              <a:tr h="0">
                <a:tc gridSpan="4">
                  <a:txBody>
                    <a:bodyPr/>
                    <a:lstStyle/>
                    <a:p>
                      <a:pPr algn="ctr">
                        <a:spcAft>
                          <a:spcPts val="0"/>
                        </a:spcAft>
                      </a:pPr>
                      <a:r>
                        <a:rPr lang="el-GR" sz="2000" dirty="0">
                          <a:effectLst/>
                        </a:rPr>
                        <a:t>ΤΥΧΑΙΑ ΕΠΙΛΟΓΗ</a:t>
                      </a:r>
                      <a:endParaRPr lang="el-GR" sz="1200" b="1" dirty="0">
                        <a:solidFill>
                          <a:srgbClr val="0000FF"/>
                        </a:solidFill>
                        <a:effectLst/>
                        <a:latin typeface="Times New Roman"/>
                      </a:endParaRPr>
                    </a:p>
                  </a:txBody>
                  <a:tcPr marL="68580" marR="68580" marT="0" marB="0" anchor="ctr">
                    <a:solidFill>
                      <a:schemeClr val="accent1">
                        <a:lumMod val="5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r>
              <a:tr h="0">
                <a:tc gridSpan="2">
                  <a:txBody>
                    <a:bodyPr/>
                    <a:lstStyle/>
                    <a:p>
                      <a:pPr algn="ctr">
                        <a:spcAft>
                          <a:spcPts val="0"/>
                        </a:spcAft>
                      </a:pPr>
                      <a:r>
                        <a:rPr lang="el-GR" sz="2000" dirty="0">
                          <a:effectLst/>
                        </a:rPr>
                        <a:t> </a:t>
                      </a:r>
                      <a:endParaRPr lang="el-GR" sz="1800" dirty="0">
                        <a:effectLst/>
                        <a:latin typeface="Times New Roman"/>
                        <a:ea typeface="Times New Roman"/>
                      </a:endParaRPr>
                    </a:p>
                  </a:txBody>
                  <a:tcPr marL="68580" marR="68580" marT="0" marB="0"/>
                </a:tc>
                <a:tc hMerge="1">
                  <a:txBody>
                    <a:bodyPr/>
                    <a:lstStyle/>
                    <a:p>
                      <a:pPr algn="ctr">
                        <a:spcAft>
                          <a:spcPts val="0"/>
                        </a:spcAft>
                      </a:pPr>
                      <a:endParaRPr lang="el-GR" sz="1800" dirty="0">
                        <a:effectLst/>
                        <a:latin typeface="Times New Roman"/>
                        <a:ea typeface="Times New Roman"/>
                      </a:endParaRPr>
                    </a:p>
                  </a:txBody>
                  <a:tcPr marL="68580" marR="68580" marT="0" marB="0"/>
                </a:tc>
                <a:tc>
                  <a:txBody>
                    <a:bodyPr/>
                    <a:lstStyle/>
                    <a:p>
                      <a:pPr algn="ctr">
                        <a:spcAft>
                          <a:spcPts val="0"/>
                        </a:spcAft>
                      </a:pPr>
                      <a:r>
                        <a:rPr lang="el-GR" sz="2000">
                          <a:effectLst/>
                        </a:rPr>
                        <a:t>ΟΧΙ</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ΝΑΙ</a:t>
                      </a:r>
                      <a:endParaRPr lang="el-GR" sz="1800">
                        <a:effectLst/>
                        <a:latin typeface="Times New Roman"/>
                        <a:ea typeface="Times New Roman"/>
                      </a:endParaRPr>
                    </a:p>
                  </a:txBody>
                  <a:tcPr marL="68580" marR="68580" marT="0" marB="0"/>
                </a:tc>
              </a:tr>
              <a:tr h="0">
                <a:tc rowSpan="2">
                  <a:txBody>
                    <a:bodyPr/>
                    <a:lstStyle/>
                    <a:p>
                      <a:pPr algn="ctr">
                        <a:spcAft>
                          <a:spcPts val="0"/>
                        </a:spcAft>
                      </a:pPr>
                      <a:r>
                        <a:rPr lang="en-GB" sz="2000" dirty="0">
                          <a:effectLst/>
                        </a:rPr>
                        <a:t>Α ΕΞΑΜΗΝΟΥ</a:t>
                      </a:r>
                      <a:endParaRPr lang="el-GR" sz="1800" dirty="0">
                        <a:effectLst/>
                        <a:latin typeface="Times New Roman"/>
                        <a:ea typeface="Times New Roman"/>
                      </a:endParaRPr>
                    </a:p>
                  </a:txBody>
                  <a:tcPr marL="68580" marR="68580" marT="0" marB="0" anchor="ctr"/>
                </a:tc>
                <a:tc>
                  <a:txBody>
                    <a:bodyPr/>
                    <a:lstStyle/>
                    <a:p>
                      <a:pPr algn="ctr">
                        <a:spcAft>
                          <a:spcPts val="0"/>
                        </a:spcAft>
                      </a:pPr>
                      <a:r>
                        <a:rPr lang="el-GR" sz="2000">
                          <a:effectLst/>
                        </a:rPr>
                        <a:t>N</a:t>
                      </a:r>
                      <a:endParaRPr lang="el-GR" sz="1200" b="1">
                        <a:effectLst/>
                        <a:latin typeface="Times New Roman"/>
                      </a:endParaRPr>
                    </a:p>
                  </a:txBody>
                  <a:tcPr marL="68580" marR="68580" marT="0" marB="0" anchor="ctr"/>
                </a:tc>
                <a:tc>
                  <a:txBody>
                    <a:bodyPr/>
                    <a:lstStyle/>
                    <a:p>
                      <a:pPr algn="ctr">
                        <a:spcAft>
                          <a:spcPts val="0"/>
                        </a:spcAft>
                      </a:pPr>
                      <a:r>
                        <a:rPr lang="el-GR" sz="2000">
                          <a:effectLst/>
                        </a:rPr>
                        <a:t>38</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3</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92,7%</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7,3%</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ΠΤΥΧΙΟ</a:t>
                      </a:r>
                      <a:endParaRPr lang="el-GR" sz="1800"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20</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8</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71,4%</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28,6%</a:t>
                      </a:r>
                      <a:endParaRPr lang="el-GR" sz="1800">
                        <a:effectLst/>
                        <a:latin typeface="Times New Roman"/>
                        <a:ea typeface="Times New Roman"/>
                      </a:endParaRPr>
                    </a:p>
                  </a:txBody>
                  <a:tcPr marL="68580" marR="68580" marT="0" marB="0" anchor="ctr"/>
                </a:tc>
              </a:tr>
              <a:tr h="0">
                <a:tc gridSpan="4">
                  <a:txBody>
                    <a:bodyPr/>
                    <a:lstStyle/>
                    <a:p>
                      <a:pPr algn="ctr">
                        <a:spcAft>
                          <a:spcPts val="0"/>
                        </a:spcAft>
                      </a:pPr>
                      <a:r>
                        <a:rPr lang="el-GR" sz="2000" b="0" dirty="0">
                          <a:effectLst/>
                        </a:rPr>
                        <a:t> </a:t>
                      </a:r>
                      <a:r>
                        <a:rPr lang="en-US" sz="2000" b="0" dirty="0" smtClean="0">
                          <a:effectLst/>
                        </a:rPr>
                        <a:t>p-value </a:t>
                      </a:r>
                      <a:r>
                        <a:rPr lang="en-US" sz="2000" b="0" dirty="0">
                          <a:effectLst/>
                        </a:rPr>
                        <a:t>: 0,041</a:t>
                      </a:r>
                      <a:endParaRPr lang="el-GR" sz="1800" b="0" dirty="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hMerge="1">
                  <a:txBody>
                    <a:bodyPr/>
                    <a:lstStyle/>
                    <a:p>
                      <a:endParaRPr lang="el-GR"/>
                    </a:p>
                  </a:txBody>
                  <a:tcPr/>
                </a:tc>
                <a:tc hMerge="1">
                  <a:txBody>
                    <a:bodyPr/>
                    <a:lstStyle/>
                    <a:p>
                      <a:pPr algn="ctr">
                        <a:spcAft>
                          <a:spcPts val="0"/>
                        </a:spcAft>
                      </a:pPr>
                      <a:endParaRPr lang="el-GR" sz="1800" dirty="0">
                        <a:effectLst/>
                        <a:latin typeface="Times New Roman"/>
                        <a:ea typeface="Times New Roman"/>
                      </a:endParaRPr>
                    </a:p>
                  </a:txBody>
                  <a:tcPr marL="68580" marR="68580" marT="0" marB="0" anchor="ctr"/>
                </a:tc>
                <a:tc hMerge="1">
                  <a:txBody>
                    <a:bodyPr/>
                    <a:lstStyle/>
                    <a:p>
                      <a:endParaRPr lang="el-GR"/>
                    </a:p>
                  </a:txBody>
                  <a:tcP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35</a:t>
            </a:fld>
            <a:endParaRPr lang="el-GR"/>
          </a:p>
        </p:txBody>
      </p:sp>
    </p:spTree>
    <p:extLst>
      <p:ext uri="{BB962C8B-B14F-4D97-AF65-F5344CB8AC3E}">
        <p14:creationId xmlns:p14="http://schemas.microsoft.com/office/powerpoint/2010/main" val="440998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Συσχέτιση - Εξάμηνο φοίτησης</a:t>
            </a:r>
            <a:br>
              <a:rPr lang="el-GR" dirty="0"/>
            </a:br>
            <a:r>
              <a:rPr lang="el-GR" dirty="0"/>
              <a:t>&amp; κριτήρια</a:t>
            </a:r>
          </a:p>
        </p:txBody>
      </p:sp>
      <p:graphicFrame>
        <p:nvGraphicFramePr>
          <p:cNvPr id="5" name="Table 4"/>
          <p:cNvGraphicFramePr>
            <a:graphicFrameLocks noGrp="1"/>
          </p:cNvGraphicFramePr>
          <p:nvPr>
            <p:extLst>
              <p:ext uri="{D42A27DB-BD31-4B8C-83A1-F6EECF244321}">
                <p14:modId xmlns:p14="http://schemas.microsoft.com/office/powerpoint/2010/main" val="3318678552"/>
              </p:ext>
            </p:extLst>
          </p:nvPr>
        </p:nvGraphicFramePr>
        <p:xfrm>
          <a:off x="1115616" y="2348880"/>
          <a:ext cx="6912768" cy="2743200"/>
        </p:xfrm>
        <a:graphic>
          <a:graphicData uri="http://schemas.openxmlformats.org/drawingml/2006/table">
            <a:tbl>
              <a:tblPr firstRow="1" firstCol="1" bandRow="1" bandCol="1">
                <a:tableStyleId>{69012ECD-51FC-41F1-AA8D-1B2483CD663E}</a:tableStyleId>
              </a:tblPr>
              <a:tblGrid>
                <a:gridCol w="1507285"/>
                <a:gridCol w="1220663"/>
                <a:gridCol w="1327246"/>
                <a:gridCol w="1428787"/>
                <a:gridCol w="1428787"/>
              </a:tblGrid>
              <a:tr h="0">
                <a:tc gridSpan="5">
                  <a:txBody>
                    <a:bodyPr/>
                    <a:lstStyle/>
                    <a:p>
                      <a:pPr algn="ctr">
                        <a:spcAft>
                          <a:spcPts val="0"/>
                        </a:spcAft>
                      </a:pPr>
                      <a:r>
                        <a:rPr lang="el-GR" sz="2000" dirty="0">
                          <a:effectLst/>
                        </a:rPr>
                        <a:t>ΣΗΜΕΡΑ ΠΙΣΤΕΥΕΤΕ </a:t>
                      </a:r>
                      <a:r>
                        <a:rPr lang="en-US" sz="2000" dirty="0">
                          <a:effectLst/>
                        </a:rPr>
                        <a:t>O</a:t>
                      </a:r>
                      <a:r>
                        <a:rPr lang="el-GR" sz="2000" dirty="0">
                          <a:effectLst/>
                        </a:rPr>
                        <a:t>ΤΙ ΗΤΑΝ ΕΠΑΡΚΗΣ Η ΕΝΗΜΕΡΩΣΗ ΠΟΥ ΕΙΧΑΤΕ ΓΙΑ ΝΑ ΑΠΟΦΑΣΙΣΕΤΕ ΓΙΑ ΤΟ ΜΕΛΛΟΝΤΙΚΟ </a:t>
                      </a:r>
                      <a:r>
                        <a:rPr lang="el-GR" sz="2000" dirty="0" smtClean="0">
                          <a:effectLst/>
                        </a:rPr>
                        <a:t>ΕΠΑΓΓΕΛΜΑ</a:t>
                      </a:r>
                      <a:endParaRPr lang="el-GR" sz="1800" dirty="0">
                        <a:effectLst/>
                        <a:latin typeface="Times New Roman"/>
                        <a:ea typeface="Times New Roman"/>
                      </a:endParaRPr>
                    </a:p>
                  </a:txBody>
                  <a:tcPr marL="68580" marR="68580" marT="0" marB="0" anchor="ctr">
                    <a:solidFill>
                      <a:schemeClr val="accent1">
                        <a:lumMod val="5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0">
                <a:tc>
                  <a:txBody>
                    <a:bodyPr/>
                    <a:lstStyle/>
                    <a:p>
                      <a:pPr algn="ctr">
                        <a:spcAft>
                          <a:spcPts val="0"/>
                        </a:spcAft>
                      </a:pPr>
                      <a:r>
                        <a:rPr lang="el-GR" sz="20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ΑΡΚΕΤΑ ΕΠΑΡΚΗΣ</a:t>
                      </a:r>
                      <a:endParaRPr lang="el-GR" sz="1200" b="1">
                        <a:solidFill>
                          <a:srgbClr val="000000"/>
                        </a:solidFill>
                        <a:effectLst/>
                        <a:latin typeface="Times New Roman"/>
                      </a:endParaRPr>
                    </a:p>
                  </a:txBody>
                  <a:tcPr marL="68580" marR="68580" marT="0" marB="0"/>
                </a:tc>
                <a:tc>
                  <a:txBody>
                    <a:bodyPr/>
                    <a:lstStyle/>
                    <a:p>
                      <a:pPr algn="ctr">
                        <a:spcAft>
                          <a:spcPts val="0"/>
                        </a:spcAft>
                      </a:pPr>
                      <a:r>
                        <a:rPr lang="el-GR" sz="2000">
                          <a:effectLst/>
                        </a:rPr>
                        <a:t>ΜΕΡΙΚΩΣ ΕΠΑΡΚΗΣ</a:t>
                      </a:r>
                      <a:endParaRPr lang="el-GR" sz="1800">
                        <a:effectLst/>
                        <a:latin typeface="Times New Roman"/>
                        <a:ea typeface="Times New Roman"/>
                      </a:endParaRPr>
                    </a:p>
                  </a:txBody>
                  <a:tcPr marL="68580" marR="68580" marT="0" marB="0"/>
                </a:tc>
                <a:tc>
                  <a:txBody>
                    <a:bodyPr/>
                    <a:lstStyle/>
                    <a:p>
                      <a:pPr algn="ctr">
                        <a:spcAft>
                          <a:spcPts val="0"/>
                        </a:spcAft>
                      </a:pPr>
                      <a:r>
                        <a:rPr lang="en-GB" sz="2000">
                          <a:effectLst/>
                        </a:rPr>
                        <a:t>ΑΝΕΠΑΡΚΗΣ</a:t>
                      </a:r>
                      <a:endParaRPr lang="el-GR" sz="1800">
                        <a:effectLst/>
                        <a:latin typeface="Times New Roman"/>
                        <a:ea typeface="Times New Roman"/>
                      </a:endParaRPr>
                    </a:p>
                  </a:txBody>
                  <a:tcPr marL="68580" marR="68580" marT="0" marB="0"/>
                </a:tc>
              </a:tr>
              <a:tr h="0">
                <a:tc rowSpan="2">
                  <a:txBody>
                    <a:bodyPr/>
                    <a:lstStyle/>
                    <a:p>
                      <a:pPr algn="ctr">
                        <a:spcAft>
                          <a:spcPts val="0"/>
                        </a:spcAft>
                      </a:pPr>
                      <a:r>
                        <a:rPr lang="en-GB" sz="2000">
                          <a:effectLst/>
                        </a:rPr>
                        <a:t>Α ΕΞΑΜΗΝΟΥ</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N</a:t>
                      </a:r>
                      <a:endParaRPr lang="el-GR" sz="1200" b="1">
                        <a:effectLst/>
                        <a:latin typeface="Times New Roman"/>
                      </a:endParaRPr>
                    </a:p>
                  </a:txBody>
                  <a:tcPr marL="68580" marR="68580" marT="0" marB="0" anchor="ctr"/>
                </a:tc>
                <a:tc>
                  <a:txBody>
                    <a:bodyPr/>
                    <a:lstStyle/>
                    <a:p>
                      <a:pPr algn="ctr">
                        <a:spcAft>
                          <a:spcPts val="0"/>
                        </a:spcAft>
                      </a:pPr>
                      <a:r>
                        <a:rPr lang="el-GR" sz="2000">
                          <a:effectLst/>
                        </a:rPr>
                        <a:t>10</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26</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5</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24,4%</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63,4%</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12,2%</a:t>
                      </a:r>
                      <a:endParaRPr lang="el-GR" sz="1800">
                        <a:effectLst/>
                        <a:latin typeface="Times New Roman"/>
                        <a:ea typeface="Times New Roman"/>
                      </a:endParaRPr>
                    </a:p>
                  </a:txBody>
                  <a:tcPr marL="68580" marR="68580" marT="0" marB="0" anchor="ctr"/>
                </a:tc>
              </a:tr>
              <a:tr h="0">
                <a:tc rowSpan="2">
                  <a:txBody>
                    <a:bodyPr/>
                    <a:lstStyle/>
                    <a:p>
                      <a:pPr algn="ctr">
                        <a:spcAft>
                          <a:spcPts val="0"/>
                        </a:spcAft>
                      </a:pPr>
                      <a:r>
                        <a:rPr lang="en-GB" sz="2000" dirty="0">
                          <a:effectLst/>
                        </a:rPr>
                        <a:t>ΠΤΥΧΙΟ</a:t>
                      </a:r>
                      <a:endParaRPr lang="el-GR" sz="1800" dirty="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5</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12</a:t>
                      </a:r>
                      <a:endParaRPr lang="el-GR" sz="1800">
                        <a:effectLst/>
                        <a:latin typeface="Times New Roman"/>
                        <a:ea typeface="Times New Roman"/>
                      </a:endParaRPr>
                    </a:p>
                  </a:txBody>
                  <a:tcPr marL="68580" marR="68580" marT="0" marB="0" anchor="ctr"/>
                </a:tc>
                <a:tc>
                  <a:txBody>
                    <a:bodyPr/>
                    <a:lstStyle/>
                    <a:p>
                      <a:pPr algn="ctr">
                        <a:spcAft>
                          <a:spcPts val="0"/>
                        </a:spcAft>
                      </a:pPr>
                      <a:r>
                        <a:rPr lang="el-GR" sz="2000">
                          <a:effectLst/>
                        </a:rPr>
                        <a:t>11</a:t>
                      </a:r>
                      <a:endParaRPr lang="el-GR" sz="1800">
                        <a:effectLst/>
                        <a:latin typeface="Times New Roman"/>
                        <a:ea typeface="Times New Roman"/>
                      </a:endParaRPr>
                    </a:p>
                  </a:txBody>
                  <a:tcPr marL="68580" marR="68580" marT="0" marB="0" anchor="ctr"/>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17,9%</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42,9%</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l-GR" sz="2000">
                          <a:effectLst/>
                        </a:rPr>
                        <a:t>39,3%</a:t>
                      </a:r>
                      <a:endParaRPr lang="el-GR" sz="1800">
                        <a:effectLst/>
                        <a:latin typeface="Times New Roman"/>
                        <a:ea typeface="Times New Roman"/>
                      </a:endParaRPr>
                    </a:p>
                  </a:txBody>
                  <a:tcPr marL="68580" marR="68580" marT="0" marB="0" anchor="ctr">
                    <a:lnB w="12700" cap="flat" cmpd="sng" algn="ctr">
                      <a:solidFill>
                        <a:schemeClr val="accent1">
                          <a:lumMod val="75000"/>
                        </a:schemeClr>
                      </a:solidFill>
                      <a:prstDash val="solid"/>
                      <a:round/>
                      <a:headEnd type="none" w="med" len="med"/>
                      <a:tailEnd type="none" w="med" len="med"/>
                    </a:lnB>
                  </a:tcPr>
                </a:tc>
              </a:tr>
              <a:tr h="258445">
                <a:tc gridSpan="5">
                  <a:txBody>
                    <a:bodyPr/>
                    <a:lstStyle/>
                    <a:p>
                      <a:pPr algn="ctr">
                        <a:spcAft>
                          <a:spcPts val="0"/>
                        </a:spcAft>
                      </a:pPr>
                      <a:r>
                        <a:rPr lang="en-US" sz="2000" b="0" dirty="0" smtClean="0">
                          <a:effectLst/>
                        </a:rPr>
                        <a:t>p-value </a:t>
                      </a:r>
                      <a:r>
                        <a:rPr lang="en-US" sz="2000" b="0" dirty="0">
                          <a:effectLst/>
                        </a:rPr>
                        <a:t>: 0,032</a:t>
                      </a:r>
                      <a:endParaRPr lang="el-GR" sz="1800" b="0" dirty="0">
                        <a:effectLst/>
                        <a:latin typeface="Times New Roman"/>
                        <a:ea typeface="Times New Roman"/>
                      </a:endParaRPr>
                    </a:p>
                  </a:txBody>
                  <a:tcPr marL="68580" marR="68580" marT="0" marB="0" anchor="ctr">
                    <a:lnT w="12700" cap="flat" cmpd="sng" algn="ctr">
                      <a:solidFill>
                        <a:schemeClr val="accent1">
                          <a:lumMod val="75000"/>
                        </a:schemeClr>
                      </a:solidFill>
                      <a:prstDash val="solid"/>
                      <a:round/>
                      <a:headEnd type="none" w="med" len="med"/>
                      <a:tailEnd type="none" w="med" len="med"/>
                    </a:lnT>
                  </a:tcPr>
                </a:tc>
                <a:tc hMerge="1">
                  <a:txBody>
                    <a:bodyPr/>
                    <a:lstStyle/>
                    <a:p>
                      <a:endParaRPr lang="el-GR"/>
                    </a:p>
                  </a:txBody>
                  <a:tcPr/>
                </a:tc>
                <a:tc hMerge="1">
                  <a:txBody>
                    <a:bodyPr/>
                    <a:lstStyle/>
                    <a:p>
                      <a:pPr algn="ctr">
                        <a:spcAft>
                          <a:spcPts val="0"/>
                        </a:spcAft>
                      </a:pPr>
                      <a:endParaRPr lang="el-GR" sz="1200" dirty="0">
                        <a:effectLst/>
                        <a:latin typeface="Times New Roman"/>
                        <a:ea typeface="Times New Roman"/>
                      </a:endParaRPr>
                    </a:p>
                  </a:txBody>
                  <a:tcPr marL="68580" marR="68580" marT="0" marB="0" anchor="ctr"/>
                </a:tc>
                <a:tc hMerge="1">
                  <a:txBody>
                    <a:bodyPr/>
                    <a:lstStyle/>
                    <a:p>
                      <a:endParaRPr lang="el-GR"/>
                    </a:p>
                  </a:txBody>
                  <a:tcPr/>
                </a:tc>
                <a:tc hMerge="1">
                  <a:txBody>
                    <a:bodyPr/>
                    <a:lstStyle/>
                    <a:p>
                      <a:endParaRPr lang="el-GR"/>
                    </a:p>
                  </a:txBody>
                  <a:tcP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36</a:t>
            </a:fld>
            <a:endParaRPr lang="el-GR"/>
          </a:p>
        </p:txBody>
      </p:sp>
    </p:spTree>
    <p:extLst>
      <p:ext uri="{BB962C8B-B14F-4D97-AF65-F5344CB8AC3E}">
        <p14:creationId xmlns:p14="http://schemas.microsoft.com/office/powerpoint/2010/main" val="32502736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Συσχέτιση - Εξάμηνο φοίτησης</a:t>
            </a:r>
            <a:br>
              <a:rPr lang="el-GR" dirty="0"/>
            </a:br>
            <a:r>
              <a:rPr lang="el-GR" dirty="0"/>
              <a:t>&amp; κριτήρια</a:t>
            </a:r>
          </a:p>
        </p:txBody>
      </p:sp>
      <p:graphicFrame>
        <p:nvGraphicFramePr>
          <p:cNvPr id="5" name="Table 4"/>
          <p:cNvGraphicFramePr>
            <a:graphicFrameLocks noGrp="1"/>
          </p:cNvGraphicFramePr>
          <p:nvPr>
            <p:extLst>
              <p:ext uri="{D42A27DB-BD31-4B8C-83A1-F6EECF244321}">
                <p14:modId xmlns:p14="http://schemas.microsoft.com/office/powerpoint/2010/main" val="3959033532"/>
              </p:ext>
            </p:extLst>
          </p:nvPr>
        </p:nvGraphicFramePr>
        <p:xfrm>
          <a:off x="539553" y="2276872"/>
          <a:ext cx="8064894" cy="2133600"/>
        </p:xfrm>
        <a:graphic>
          <a:graphicData uri="http://schemas.openxmlformats.org/drawingml/2006/table">
            <a:tbl>
              <a:tblPr firstRow="1" firstCol="1" bandRow="1" bandCol="1">
                <a:tableStyleId>{69012ECD-51FC-41F1-AA8D-1B2483CD663E}</a:tableStyleId>
              </a:tblPr>
              <a:tblGrid>
                <a:gridCol w="2085748"/>
                <a:gridCol w="793237"/>
                <a:gridCol w="794171"/>
                <a:gridCol w="794171"/>
                <a:gridCol w="820302"/>
                <a:gridCol w="925755"/>
                <a:gridCol w="925755"/>
                <a:gridCol w="925755"/>
              </a:tblGrid>
              <a:tr h="0">
                <a:tc gridSpan="8">
                  <a:txBody>
                    <a:bodyPr/>
                    <a:lstStyle/>
                    <a:p>
                      <a:pPr algn="ctr">
                        <a:spcAft>
                          <a:spcPts val="0"/>
                        </a:spcAft>
                      </a:pPr>
                      <a:r>
                        <a:rPr lang="el-GR" sz="2000" dirty="0">
                          <a:effectLst/>
                        </a:rPr>
                        <a:t>ΣΕ ΠΟΙΟΥΣ ΤΟΜΕΙΣ Η ΕΝΗΜΕΡΩΣΗ ΗΤΑΝ </a:t>
                      </a:r>
                      <a:r>
                        <a:rPr lang="el-GR" sz="2000" dirty="0" smtClean="0">
                          <a:effectLst/>
                        </a:rPr>
                        <a:t>ΑΝΕΠΑΡΚΗΣ</a:t>
                      </a:r>
                      <a:r>
                        <a:rPr lang="el-GR" sz="2000" dirty="0">
                          <a:effectLst/>
                        </a:rPr>
                        <a:t> </a:t>
                      </a:r>
                      <a:endParaRPr lang="el-GR" sz="1800" dirty="0">
                        <a:effectLst/>
                        <a:latin typeface="Times New Roman"/>
                        <a:ea typeface="Times New Roman"/>
                      </a:endParaRPr>
                    </a:p>
                  </a:txBody>
                  <a:tcPr marL="68580" marR="68580" marT="0" marB="0" anchor="ctr">
                    <a:solidFill>
                      <a:schemeClr val="accent1">
                        <a:lumMod val="50000"/>
                      </a:schemeClr>
                    </a:solidFill>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r h="0">
                <a:tc>
                  <a:txBody>
                    <a:bodyPr/>
                    <a:lstStyle/>
                    <a:p>
                      <a:pPr algn="ctr">
                        <a:spcAft>
                          <a:spcPts val="0"/>
                        </a:spcAft>
                      </a:pPr>
                      <a:r>
                        <a:rPr lang="el-GR" sz="20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 </a:t>
                      </a:r>
                      <a:endParaRPr lang="el-GR" sz="1800">
                        <a:effectLst/>
                        <a:latin typeface="Times New Roman"/>
                        <a:ea typeface="Times New Roman"/>
                      </a:endParaRPr>
                    </a:p>
                  </a:txBody>
                  <a:tcPr marL="68580" marR="68580" marT="0" marB="0"/>
                </a:tc>
                <a:tc>
                  <a:txBody>
                    <a:bodyPr/>
                    <a:lstStyle/>
                    <a:p>
                      <a:pPr algn="ctr">
                        <a:spcAft>
                          <a:spcPts val="0"/>
                        </a:spcAft>
                      </a:pPr>
                      <a:r>
                        <a:rPr lang="en-US" sz="2000">
                          <a:effectLst/>
                        </a:rPr>
                        <a:t>1</a:t>
                      </a:r>
                      <a:endParaRPr lang="el-GR" sz="1800">
                        <a:effectLst/>
                        <a:latin typeface="Times New Roman"/>
                        <a:ea typeface="Times New Roman"/>
                      </a:endParaRPr>
                    </a:p>
                  </a:txBody>
                  <a:tcPr marL="68580" marR="68580" marT="0" marB="0"/>
                </a:tc>
                <a:tc>
                  <a:txBody>
                    <a:bodyPr/>
                    <a:lstStyle/>
                    <a:p>
                      <a:pPr algn="ctr">
                        <a:spcAft>
                          <a:spcPts val="0"/>
                        </a:spcAft>
                      </a:pPr>
                      <a:r>
                        <a:rPr lang="en-US" sz="2000">
                          <a:effectLst/>
                        </a:rPr>
                        <a:t>2</a:t>
                      </a:r>
                      <a:endParaRPr lang="el-GR" sz="1800">
                        <a:effectLst/>
                        <a:latin typeface="Times New Roman"/>
                        <a:ea typeface="Times New Roman"/>
                      </a:endParaRPr>
                    </a:p>
                  </a:txBody>
                  <a:tcPr marL="68580" marR="68580" marT="0" marB="0"/>
                </a:tc>
                <a:tc>
                  <a:txBody>
                    <a:bodyPr/>
                    <a:lstStyle/>
                    <a:p>
                      <a:pPr algn="ctr">
                        <a:spcAft>
                          <a:spcPts val="0"/>
                        </a:spcAft>
                      </a:pPr>
                      <a:r>
                        <a:rPr lang="en-US" sz="2000">
                          <a:effectLst/>
                        </a:rPr>
                        <a:t>3</a:t>
                      </a:r>
                      <a:endParaRPr lang="el-GR" sz="1800">
                        <a:effectLst/>
                        <a:latin typeface="Times New Roman"/>
                        <a:ea typeface="Times New Roman"/>
                      </a:endParaRPr>
                    </a:p>
                  </a:txBody>
                  <a:tcPr marL="68580" marR="68580" marT="0" marB="0"/>
                </a:tc>
                <a:tc>
                  <a:txBody>
                    <a:bodyPr/>
                    <a:lstStyle/>
                    <a:p>
                      <a:pPr algn="ctr">
                        <a:spcAft>
                          <a:spcPts val="0"/>
                        </a:spcAft>
                      </a:pPr>
                      <a:r>
                        <a:rPr lang="en-US" sz="2000">
                          <a:effectLst/>
                        </a:rPr>
                        <a:t>4</a:t>
                      </a:r>
                      <a:endParaRPr lang="el-GR" sz="1800">
                        <a:effectLst/>
                        <a:latin typeface="Times New Roman"/>
                        <a:ea typeface="Times New Roman"/>
                      </a:endParaRPr>
                    </a:p>
                  </a:txBody>
                  <a:tcPr marL="68580" marR="68580" marT="0" marB="0"/>
                </a:tc>
                <a:tc>
                  <a:txBody>
                    <a:bodyPr/>
                    <a:lstStyle/>
                    <a:p>
                      <a:pPr algn="ctr">
                        <a:spcAft>
                          <a:spcPts val="0"/>
                        </a:spcAft>
                      </a:pPr>
                      <a:r>
                        <a:rPr lang="en-US" sz="2000">
                          <a:effectLst/>
                        </a:rPr>
                        <a:t>5</a:t>
                      </a:r>
                      <a:endParaRPr lang="el-GR" sz="1800">
                        <a:effectLst/>
                        <a:latin typeface="Times New Roman"/>
                        <a:ea typeface="Times New Roman"/>
                      </a:endParaRPr>
                    </a:p>
                  </a:txBody>
                  <a:tcPr marL="68580" marR="68580" marT="0" marB="0"/>
                </a:tc>
                <a:tc>
                  <a:txBody>
                    <a:bodyPr/>
                    <a:lstStyle/>
                    <a:p>
                      <a:pPr algn="ctr">
                        <a:spcAft>
                          <a:spcPts val="0"/>
                        </a:spcAft>
                      </a:pPr>
                      <a:r>
                        <a:rPr lang="en-US" sz="2000">
                          <a:effectLst/>
                        </a:rPr>
                        <a:t>6</a:t>
                      </a:r>
                      <a:endParaRPr lang="el-GR" sz="1800">
                        <a:effectLst/>
                        <a:latin typeface="Times New Roman"/>
                        <a:ea typeface="Times New Roman"/>
                      </a:endParaRPr>
                    </a:p>
                  </a:txBody>
                  <a:tcPr marL="68580" marR="68580" marT="0" marB="0"/>
                </a:tc>
              </a:tr>
              <a:tr h="0">
                <a:tc rowSpan="2">
                  <a:txBody>
                    <a:bodyPr/>
                    <a:lstStyle/>
                    <a:p>
                      <a:pPr algn="ctr">
                        <a:spcAft>
                          <a:spcPts val="0"/>
                        </a:spcAft>
                      </a:pPr>
                      <a:r>
                        <a:rPr lang="en-GB" sz="2000" dirty="0">
                          <a:effectLst/>
                        </a:rPr>
                        <a:t>Α ΕΞΑΜΗΝΟΥ</a:t>
                      </a:r>
                      <a:endParaRPr lang="el-GR" sz="1800" dirty="0">
                        <a:effectLst/>
                        <a:latin typeface="Times New Roman"/>
                        <a:ea typeface="Times New Roman"/>
                      </a:endParaRPr>
                    </a:p>
                  </a:txBody>
                  <a:tcPr marL="68580" marR="68580" marT="0" marB="0"/>
                </a:tc>
                <a:tc>
                  <a:txBody>
                    <a:bodyPr/>
                    <a:lstStyle/>
                    <a:p>
                      <a:pPr algn="ctr">
                        <a:spcAft>
                          <a:spcPts val="0"/>
                        </a:spcAft>
                      </a:pPr>
                      <a:r>
                        <a:rPr lang="el-GR" sz="2000">
                          <a:effectLst/>
                        </a:rPr>
                        <a:t>N</a:t>
                      </a:r>
                      <a:endParaRPr lang="el-GR" sz="1200" b="1">
                        <a:effectLst/>
                        <a:latin typeface="Times New Roman"/>
                      </a:endParaRPr>
                    </a:p>
                  </a:txBody>
                  <a:tcPr marL="68580" marR="68580" marT="0" marB="0"/>
                </a:tc>
                <a:tc>
                  <a:txBody>
                    <a:bodyPr/>
                    <a:lstStyle/>
                    <a:p>
                      <a:pPr algn="ctr">
                        <a:spcAft>
                          <a:spcPts val="0"/>
                        </a:spcAft>
                      </a:pPr>
                      <a:r>
                        <a:rPr lang="el-GR" sz="2000">
                          <a:effectLst/>
                        </a:rPr>
                        <a:t>2</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9</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2</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9</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16</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3</a:t>
                      </a:r>
                      <a:endParaRPr lang="el-GR" sz="1800">
                        <a:effectLst/>
                        <a:latin typeface="Times New Roman"/>
                        <a:ea typeface="Times New Roman"/>
                      </a:endParaRPr>
                    </a:p>
                  </a:txBody>
                  <a:tcPr marL="68580" marR="68580" marT="0" marB="0"/>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4,9%</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22,0%</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4,9%</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22,0%</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39,0%</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7,3%</a:t>
                      </a:r>
                      <a:endParaRPr lang="el-GR" sz="1800">
                        <a:effectLst/>
                        <a:latin typeface="Times New Roman"/>
                        <a:ea typeface="Times New Roman"/>
                      </a:endParaRPr>
                    </a:p>
                  </a:txBody>
                  <a:tcPr marL="68580" marR="68580" marT="0" marB="0"/>
                </a:tc>
              </a:tr>
              <a:tr h="0">
                <a:tc rowSpan="2">
                  <a:txBody>
                    <a:bodyPr/>
                    <a:lstStyle/>
                    <a:p>
                      <a:pPr algn="ctr">
                        <a:spcAft>
                          <a:spcPts val="0"/>
                        </a:spcAft>
                      </a:pPr>
                      <a:r>
                        <a:rPr lang="en-GB" sz="2000" dirty="0" smtClean="0">
                          <a:effectLst/>
                        </a:rPr>
                        <a:t>ΠΤΥΧΙΟ</a:t>
                      </a:r>
                      <a:endParaRPr lang="el-GR" sz="1800" dirty="0">
                        <a:effectLst/>
                        <a:latin typeface="Times New Roman"/>
                        <a:ea typeface="Times New Roman"/>
                      </a:endParaRPr>
                    </a:p>
                  </a:txBody>
                  <a:tcPr marL="68580" marR="68580" marT="0" marB="0">
                    <a:lnB w="12700" cap="flat" cmpd="sng" algn="ctr">
                      <a:solidFill>
                        <a:schemeClr val="accent1">
                          <a:lumMod val="75000"/>
                        </a:schemeClr>
                      </a:solidFill>
                      <a:prstDash val="solid"/>
                      <a:round/>
                      <a:headEnd type="none" w="med" len="med"/>
                      <a:tailEnd type="none" w="med" len="med"/>
                    </a:lnB>
                  </a:tcPr>
                </a:tc>
                <a:tc>
                  <a:txBody>
                    <a:bodyPr/>
                    <a:lstStyle/>
                    <a:p>
                      <a:pPr algn="ctr">
                        <a:spcAft>
                          <a:spcPts val="0"/>
                        </a:spcAft>
                      </a:pPr>
                      <a:r>
                        <a:rPr lang="en-GB" sz="2000">
                          <a:effectLst/>
                        </a:rPr>
                        <a:t>N</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2</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3</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8</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2</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12</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1</a:t>
                      </a:r>
                      <a:endParaRPr lang="el-GR" sz="1800">
                        <a:effectLst/>
                        <a:latin typeface="Times New Roman"/>
                        <a:ea typeface="Times New Roman"/>
                      </a:endParaRPr>
                    </a:p>
                  </a:txBody>
                  <a:tcPr marL="68580" marR="68580" marT="0" marB="0"/>
                </a:tc>
              </a:tr>
              <a:tr h="0">
                <a:tc vMerge="1">
                  <a:txBody>
                    <a:bodyPr/>
                    <a:lstStyle/>
                    <a:p>
                      <a:endParaRPr lang="el-GR"/>
                    </a:p>
                  </a:txBody>
                  <a:tcPr/>
                </a:tc>
                <a:tc>
                  <a:txBody>
                    <a:bodyPr/>
                    <a:lstStyle/>
                    <a:p>
                      <a:pPr algn="ctr">
                        <a:spcAft>
                          <a:spcPts val="0"/>
                        </a:spcAft>
                      </a:pPr>
                      <a:r>
                        <a:rPr lang="en-GB" sz="2000">
                          <a:effectLst/>
                        </a:rPr>
                        <a:t>%</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7,1%</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10,7%</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28,6%</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7,1%</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42,9%</a:t>
                      </a:r>
                      <a:endParaRPr lang="el-GR" sz="1800">
                        <a:effectLst/>
                        <a:latin typeface="Times New Roman"/>
                        <a:ea typeface="Times New Roman"/>
                      </a:endParaRPr>
                    </a:p>
                  </a:txBody>
                  <a:tcPr marL="68580" marR="68580" marT="0" marB="0"/>
                </a:tc>
                <a:tc>
                  <a:txBody>
                    <a:bodyPr/>
                    <a:lstStyle/>
                    <a:p>
                      <a:pPr algn="ctr">
                        <a:spcAft>
                          <a:spcPts val="0"/>
                        </a:spcAft>
                      </a:pPr>
                      <a:r>
                        <a:rPr lang="el-GR" sz="2000">
                          <a:effectLst/>
                        </a:rPr>
                        <a:t>3,6%</a:t>
                      </a:r>
                      <a:endParaRPr lang="el-GR" sz="1800">
                        <a:effectLst/>
                        <a:latin typeface="Times New Roman"/>
                        <a:ea typeface="Times New Roman"/>
                      </a:endParaRPr>
                    </a:p>
                  </a:txBody>
                  <a:tcPr marL="68580" marR="68580" marT="0" marB="0"/>
                </a:tc>
              </a:tr>
              <a:tr h="0">
                <a:tc gridSpan="8">
                  <a:txBody>
                    <a:bodyPr/>
                    <a:lstStyle/>
                    <a:p>
                      <a:pPr algn="ctr">
                        <a:spcAft>
                          <a:spcPts val="0"/>
                        </a:spcAft>
                      </a:pPr>
                      <a:r>
                        <a:rPr lang="en-US" sz="2000" b="0" dirty="0" smtClean="0">
                          <a:effectLst/>
                        </a:rPr>
                        <a:t>p-value </a:t>
                      </a:r>
                      <a:r>
                        <a:rPr lang="en-US" sz="2000" b="0" dirty="0">
                          <a:effectLst/>
                        </a:rPr>
                        <a:t>: 0,06</a:t>
                      </a:r>
                      <a:endParaRPr lang="el-GR" sz="1800" b="0" dirty="0">
                        <a:effectLst/>
                        <a:latin typeface="Times New Roman"/>
                        <a:ea typeface="Times New Roman"/>
                      </a:endParaRPr>
                    </a:p>
                  </a:txBody>
                  <a:tcPr marL="68580" marR="68580" marT="0" marB="0">
                    <a:lnT w="12700" cap="flat" cmpd="sng" algn="ctr">
                      <a:solidFill>
                        <a:schemeClr val="accent1">
                          <a:lumMod val="75000"/>
                        </a:schemeClr>
                      </a:solidFill>
                      <a:prstDash val="solid"/>
                      <a:round/>
                      <a:headEnd type="none" w="med" len="med"/>
                      <a:tailEnd type="none" w="med" len="med"/>
                    </a:lnT>
                  </a:tcPr>
                </a:tc>
                <a:tc hMerge="1">
                  <a:txBody>
                    <a:bodyPr/>
                    <a:lstStyle/>
                    <a:p>
                      <a:pPr algn="ctr">
                        <a:spcAft>
                          <a:spcPts val="0"/>
                        </a:spcAft>
                      </a:pPr>
                      <a:endParaRPr lang="el-GR" sz="1200" dirty="0">
                        <a:effectLst/>
                        <a:latin typeface="Times New Roman"/>
                        <a:ea typeface="Times New Roman"/>
                      </a:endParaRPr>
                    </a:p>
                  </a:txBody>
                  <a:tcPr marL="68580" marR="68580" marT="0" marB="0"/>
                </a:tc>
                <a:tc hMerge="1">
                  <a:txBody>
                    <a:bodyPr/>
                    <a:lstStyle/>
                    <a:p>
                      <a:pPr algn="ctr">
                        <a:spcAft>
                          <a:spcPts val="0"/>
                        </a:spcAft>
                      </a:pPr>
                      <a:endParaRPr lang="el-GR" sz="1200" dirty="0">
                        <a:effectLst/>
                        <a:latin typeface="Times New Roman"/>
                        <a:ea typeface="Times New Roman"/>
                      </a:endParaRPr>
                    </a:p>
                  </a:txBody>
                  <a:tcPr marL="68580" marR="68580" marT="0" marB="0"/>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c hMerge="1">
                  <a:txBody>
                    <a:bodyPr/>
                    <a:lstStyle/>
                    <a:p>
                      <a:endParaRPr lang="el-GR"/>
                    </a:p>
                  </a:txBody>
                  <a:tcPr/>
                </a:tc>
              </a:tr>
            </a:tbl>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37</a:t>
            </a:fld>
            <a:endParaRPr lang="el-GR"/>
          </a:p>
        </p:txBody>
      </p:sp>
    </p:spTree>
    <p:extLst>
      <p:ext uri="{BB962C8B-B14F-4D97-AF65-F5344CB8AC3E}">
        <p14:creationId xmlns:p14="http://schemas.microsoft.com/office/powerpoint/2010/main" val="38415362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Συμπεράσματα</a:t>
            </a:r>
            <a:endParaRPr lang="el-GR" dirty="0"/>
          </a:p>
        </p:txBody>
      </p:sp>
      <p:sp>
        <p:nvSpPr>
          <p:cNvPr id="41988" name="4 - Υπότιτλος"/>
          <p:cNvSpPr>
            <a:spLocks noGrp="1"/>
          </p:cNvSpPr>
          <p:nvPr>
            <p:ph idx="1"/>
          </p:nvPr>
        </p:nvSpPr>
        <p:spPr/>
        <p:txBody>
          <a:bodyPr>
            <a:normAutofit/>
          </a:bodyPr>
          <a:lstStyle/>
          <a:p>
            <a:r>
              <a:rPr lang="el-GR" altLang="el-GR" sz="2800" dirty="0" smtClean="0"/>
              <a:t>Ο επαγγελματικός  προσανατολισμός μπορεί  και πρέπει να οργανωθεί στους εφήβους και τα προβλήματα που αντιμετωπίζουν κατά την εκπαίδευσή τους στο </a:t>
            </a:r>
            <a:r>
              <a:rPr lang="el-GR" altLang="el-GR" sz="2800" dirty="0" smtClean="0"/>
              <a:t>Λύκειο</a:t>
            </a:r>
            <a:r>
              <a:rPr lang="en-US" altLang="el-GR" sz="2800" dirty="0" smtClean="0"/>
              <a:t>.</a:t>
            </a:r>
            <a:endParaRPr lang="el-GR" altLang="el-GR" sz="2800" dirty="0" smtClean="0"/>
          </a:p>
          <a:p>
            <a:endParaRPr lang="el-GR" altLang="el-GR" sz="2800" dirty="0" smtClean="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38</a:t>
            </a:fld>
            <a:endParaRPr lang="el-GR"/>
          </a:p>
        </p:txBody>
      </p:sp>
    </p:spTree>
    <p:extLst>
      <p:ext uri="{BB962C8B-B14F-4D97-AF65-F5344CB8AC3E}">
        <p14:creationId xmlns:p14="http://schemas.microsoft.com/office/powerpoint/2010/main" val="40815746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altLang="el-GR" sz="3600" dirty="0"/>
              <a:t>Κριτήρια επιλογής υποψηφίων </a:t>
            </a:r>
            <a:br>
              <a:rPr lang="el-GR" altLang="el-GR" sz="3600" dirty="0"/>
            </a:br>
            <a:r>
              <a:rPr lang="el-GR" altLang="el-GR" sz="3600" dirty="0"/>
              <a:t>επιστημών υγείας</a:t>
            </a:r>
            <a:r>
              <a:rPr lang="en-US" altLang="el-GR" sz="3600" dirty="0"/>
              <a:t> </a:t>
            </a:r>
            <a:r>
              <a:rPr lang="en-US" altLang="el-GR" sz="2800" b="0" dirty="0" smtClean="0"/>
              <a:t>(</a:t>
            </a:r>
            <a:r>
              <a:rPr lang="el-GR" altLang="el-GR" sz="2800" b="0" dirty="0" smtClean="0"/>
              <a:t>3</a:t>
            </a:r>
            <a:r>
              <a:rPr lang="en-US" altLang="el-GR" sz="2800" b="0" dirty="0" smtClean="0"/>
              <a:t> </a:t>
            </a:r>
            <a:r>
              <a:rPr lang="el-GR" altLang="el-GR" sz="2800" b="0" dirty="0"/>
              <a:t>από 3)</a:t>
            </a:r>
            <a:endParaRPr lang="el-GR" sz="3600" dirty="0"/>
          </a:p>
        </p:txBody>
      </p:sp>
      <p:sp>
        <p:nvSpPr>
          <p:cNvPr id="3075" name="Rectangle 3"/>
          <p:cNvSpPr>
            <a:spLocks noGrp="1" noChangeArrowheads="1"/>
          </p:cNvSpPr>
          <p:nvPr>
            <p:ph idx="1"/>
          </p:nvPr>
        </p:nvSpPr>
        <p:spPr/>
        <p:txBody>
          <a:bodyPr>
            <a:normAutofit/>
          </a:bodyPr>
          <a:lstStyle/>
          <a:p>
            <a:pPr eaLnBrk="1" hangingPunct="1"/>
            <a:r>
              <a:rPr lang="el-GR" altLang="el-GR" sz="2800" dirty="0" smtClean="0"/>
              <a:t>Κατά την διερεύνηση της αρθρογραφίας διαπιστώθηκε ότι ο τρόπος επιλογής των υποψηφίων για τις επιστήμες υγείας, παρόλο ότι παίζουν ένα ως επαγγελματίες σημαντικό ρόλο στα σύγχρονα Συστήματα Υγείας δεν απετέλεσε μέχρι σήμερα αντικείμενο πολλών ερευνών.  </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8380622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Ιδιαιτερότητες επαγγέλματος και συσχέτιση</a:t>
            </a:r>
            <a:endParaRPr lang="el-GR" dirty="0"/>
          </a:p>
        </p:txBody>
      </p:sp>
      <p:sp>
        <p:nvSpPr>
          <p:cNvPr id="43010" name="Rectangle 3"/>
          <p:cNvSpPr>
            <a:spLocks noGrp="1" noChangeArrowheads="1"/>
          </p:cNvSpPr>
          <p:nvPr>
            <p:ph idx="1"/>
          </p:nvPr>
        </p:nvSpPr>
        <p:spPr/>
        <p:txBody>
          <a:bodyPr>
            <a:normAutofit/>
          </a:bodyPr>
          <a:lstStyle/>
          <a:p>
            <a:pPr eaLnBrk="1" hangingPunct="1"/>
            <a:r>
              <a:rPr lang="el-GR" altLang="el-GR" sz="2800" dirty="0" smtClean="0"/>
              <a:t>Η κοινότητα των </a:t>
            </a:r>
            <a:r>
              <a:rPr lang="el-GR" altLang="el-GR" sz="2800" dirty="0" smtClean="0"/>
              <a:t>φοιτητών </a:t>
            </a:r>
            <a:r>
              <a:rPr lang="el-GR" altLang="el-GR" sz="2800" dirty="0" smtClean="0"/>
              <a:t>εντοπίζει τις ιδιαιτερότητες που παρατηρούνται κατά την επιλογή του επαγγέλματος  και πως αυτές σχετίζονται με την προσωπικότητα, την εκπαίδευση, την ενημέρωση και άλλα στοιχεία </a:t>
            </a:r>
            <a:r>
              <a:rPr lang="el-GR" altLang="el-GR" sz="2800" dirty="0" smtClean="0"/>
              <a:t>του </a:t>
            </a:r>
            <a:r>
              <a:rPr lang="el-GR" altLang="el-GR" sz="2800" dirty="0" smtClean="0"/>
              <a:t>προφίλ του φυσικοθεραπευτή. </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39</a:t>
            </a:fld>
            <a:endParaRPr lang="el-GR"/>
          </a:p>
        </p:txBody>
      </p:sp>
    </p:spTree>
    <p:extLst>
      <p:ext uri="{BB962C8B-B14F-4D97-AF65-F5344CB8AC3E}">
        <p14:creationId xmlns:p14="http://schemas.microsoft.com/office/powerpoint/2010/main" val="21134566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email">
              <a:extLst>
                <a:ext uri="{28A0092B-C50C-407E-A947-70E740481C1C}">
                  <a14:useLocalDpi xmlns:a14="http://schemas.microsoft.com/office/drawing/2010/main"/>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952982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28758587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Γεωργία Πέττα 2014. Γεωργία Πέττα. «Βιοηθική και Δεοντολογία στην Φυσικοθεραπεία. Ενότητα 11: Κριτήρια επιλογής υποψηφίων </a:t>
            </a:r>
            <a:r>
              <a:rPr lang="el-GR" sz="2000" dirty="0" smtClean="0"/>
              <a:t>επιστημών υγείας».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1754218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37461879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4767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134682819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19901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l-GR" altLang="el-GR" dirty="0"/>
              <a:t>Κριτήρια επιλογής υποψηφίων </a:t>
            </a:r>
            <a:br>
              <a:rPr lang="el-GR" altLang="el-GR" dirty="0"/>
            </a:br>
            <a:r>
              <a:rPr lang="el-GR" altLang="el-GR" dirty="0"/>
              <a:t>επιστημών υγείας</a:t>
            </a:r>
            <a:endParaRPr lang="el-GR" dirty="0"/>
          </a:p>
        </p:txBody>
      </p:sp>
      <p:sp>
        <p:nvSpPr>
          <p:cNvPr id="4" name="Subtitle 3"/>
          <p:cNvSpPr>
            <a:spLocks noGrp="1"/>
          </p:cNvSpPr>
          <p:nvPr>
            <p:ph type="subTitle" idx="1"/>
          </p:nvPr>
        </p:nvSpPr>
        <p:spPr/>
        <p:txBody>
          <a:bodyPr>
            <a:normAutofit/>
          </a:bodyPr>
          <a:lstStyle/>
          <a:p>
            <a:r>
              <a:rPr lang="el-GR" sz="3600" b="1" dirty="0" smtClean="0">
                <a:solidFill>
                  <a:srgbClr val="004B82"/>
                </a:solidFill>
              </a:rPr>
              <a:t>Εργασία - Έρευνα</a:t>
            </a:r>
            <a:endParaRPr lang="el-GR" sz="3600" b="1" dirty="0">
              <a:solidFill>
                <a:srgbClr val="004B82"/>
              </a:solidFill>
            </a:endParaRPr>
          </a:p>
        </p:txBody>
      </p:sp>
      <p:graphicFrame>
        <p:nvGraphicFramePr>
          <p:cNvPr id="4098" name="Object 5"/>
          <p:cNvGraphicFramePr>
            <a:graphicFrameLocks noChangeAspect="1"/>
          </p:cNvGraphicFramePr>
          <p:nvPr>
            <p:extLst>
              <p:ext uri="{D42A27DB-BD31-4B8C-83A1-F6EECF244321}">
                <p14:modId xmlns:p14="http://schemas.microsoft.com/office/powerpoint/2010/main" val="382341419"/>
              </p:ext>
            </p:extLst>
          </p:nvPr>
        </p:nvGraphicFramePr>
        <p:xfrm>
          <a:off x="3995936" y="1052736"/>
          <a:ext cx="876300" cy="842963"/>
        </p:xfrm>
        <a:graphic>
          <a:graphicData uri="http://schemas.openxmlformats.org/presentationml/2006/ole">
            <mc:AlternateContent xmlns:mc="http://schemas.openxmlformats.org/markup-compatibility/2006">
              <mc:Choice xmlns:v="urn:schemas-microsoft-com:vml" Requires="v">
                <p:oleObj spid="_x0000_s4113" name="Έγγραφο " r:id="rId3" imgW="877824" imgH="844296" progId="Word.Document.8">
                  <p:embed/>
                </p:oleObj>
              </mc:Choice>
              <mc:Fallback>
                <p:oleObj name="Έγγραφο " r:id="rId3" imgW="877824" imgH="844296" progId="Word.Document.8">
                  <p:embed/>
                  <p:pic>
                    <p:nvPicPr>
                      <p:cNvPr id="0"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5936" y="1052736"/>
                        <a:ext cx="876300"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1035972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dirty="0"/>
              <a:t>Μέθοδος και </a:t>
            </a:r>
            <a:r>
              <a:rPr lang="el-GR" altLang="el-GR" dirty="0" smtClean="0"/>
              <a:t>υλικό</a:t>
            </a:r>
            <a:endParaRPr lang="el-GR" altLang="el-GR" dirty="0"/>
          </a:p>
        </p:txBody>
      </p:sp>
      <p:sp>
        <p:nvSpPr>
          <p:cNvPr id="5123" name="Rectangle 3"/>
          <p:cNvSpPr>
            <a:spLocks noGrp="1" noChangeArrowheads="1"/>
          </p:cNvSpPr>
          <p:nvPr>
            <p:ph idx="1"/>
          </p:nvPr>
        </p:nvSpPr>
        <p:spPr/>
        <p:txBody>
          <a:bodyPr/>
          <a:lstStyle/>
          <a:p>
            <a:pPr eaLnBrk="1" hangingPunct="1"/>
            <a:r>
              <a:rPr lang="el-GR" altLang="el-GR" sz="2800" dirty="0" smtClean="0"/>
              <a:t>Η εργασία βασίστηκε στη συμπλήρωση ερωτηματολόγιου που περιλαμβάνει 18 ερωτήσεις που αφορούν τον τρόπο και το είδος  ενημέρωσης των υποψηφίων, το πολιτιστικό μόρφωμα των γονέων, το τόπο διαμονής ,τις επιθυμίες και την αντίληψη που είχαν οι υποψήφιοι φοιτητές φυσικοθεραπείας.</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36544628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dirty="0" smtClean="0"/>
              <a:t>Συμμετέχοντες</a:t>
            </a:r>
            <a:endParaRPr lang="el-GR" dirty="0"/>
          </a:p>
        </p:txBody>
      </p:sp>
      <p:sp>
        <p:nvSpPr>
          <p:cNvPr id="6147" name="Rectangle 3"/>
          <p:cNvSpPr>
            <a:spLocks noGrp="1" noChangeArrowheads="1"/>
          </p:cNvSpPr>
          <p:nvPr>
            <p:ph idx="1"/>
          </p:nvPr>
        </p:nvSpPr>
        <p:spPr/>
        <p:txBody>
          <a:bodyPr/>
          <a:lstStyle/>
          <a:p>
            <a:pPr eaLnBrk="1" hangingPunct="1"/>
            <a:r>
              <a:rPr lang="el-GR" altLang="el-GR" sz="2800" dirty="0" smtClean="0"/>
              <a:t>Συμμετείχαν φοιτητές φυσικοθεραπείας, επιλεγμένοι τυχαία από το πρώτο και τελευταίο έτος του τμήματος φυσικοθεραπείας του ΤΕΙ Αθήνας.</a:t>
            </a:r>
          </a:p>
          <a:p>
            <a:pPr eaLnBrk="1" hangingPunct="1"/>
            <a:r>
              <a:rPr lang="el-GR" altLang="el-GR" sz="2800" dirty="0" smtClean="0"/>
              <a:t>Τα  ερωτηματολόγια μοιράστηκαν σε 200 φοιτητές  κατά την διάρκεια του μαθήματος και συμπληρώθηκαν ανώνυμα με την παρουσία της ερευνήτριας, προκειμένου να δοθούν οι απαραίτητες διευκρινήσεις από τον ίδιο </a:t>
            </a:r>
            <a:r>
              <a:rPr lang="el-GR" altLang="el-GR" sz="2800" dirty="0" smtClean="0"/>
              <a:t>άνθρωπο</a:t>
            </a:r>
            <a:r>
              <a:rPr lang="en-US" altLang="el-GR" sz="2800" dirty="0" smtClean="0"/>
              <a:t>.</a:t>
            </a:r>
            <a:endParaRPr lang="el-GR" altLang="el-GR" sz="2800" dirty="0" smtClean="0"/>
          </a:p>
        </p:txBody>
      </p:sp>
      <p:graphicFrame>
        <p:nvGraphicFramePr>
          <p:cNvPr id="6146" name="Object 5"/>
          <p:cNvGraphicFramePr>
            <a:graphicFrameLocks noChangeAspect="1"/>
          </p:cNvGraphicFramePr>
          <p:nvPr/>
        </p:nvGraphicFramePr>
        <p:xfrm>
          <a:off x="685800" y="304800"/>
          <a:ext cx="876300" cy="842963"/>
        </p:xfrm>
        <a:graphic>
          <a:graphicData uri="http://schemas.openxmlformats.org/presentationml/2006/ole">
            <mc:AlternateContent xmlns:mc="http://schemas.openxmlformats.org/markup-compatibility/2006">
              <mc:Choice xmlns:v="urn:schemas-microsoft-com:vml" Requires="v">
                <p:oleObj spid="_x0000_s6160" name="Έγγραφο " r:id="rId3" imgW="877824" imgH="844296" progId="Word.Document.8">
                  <p:embed/>
                </p:oleObj>
              </mc:Choice>
              <mc:Fallback>
                <p:oleObj name="Έγγραφο " r:id="rId3" imgW="877824" imgH="844296" progId="Word.Document.8">
                  <p:embed/>
                  <p:pic>
                    <p:nvPicPr>
                      <p:cNvPr id="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
                        <a:ext cx="876300"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40096548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dirty="0" smtClean="0"/>
              <a:t>Δείγμα</a:t>
            </a:r>
            <a:endParaRPr lang="el-GR" dirty="0"/>
          </a:p>
        </p:txBody>
      </p:sp>
      <p:sp>
        <p:nvSpPr>
          <p:cNvPr id="25602" name="Rectangle 6"/>
          <p:cNvSpPr>
            <a:spLocks noGrp="1" noChangeArrowheads="1"/>
          </p:cNvSpPr>
          <p:nvPr>
            <p:ph idx="1"/>
          </p:nvPr>
        </p:nvSpPr>
        <p:spPr/>
        <p:txBody>
          <a:bodyPr>
            <a:normAutofit/>
          </a:bodyPr>
          <a:lstStyle/>
          <a:p>
            <a:pPr eaLnBrk="1" hangingPunct="1"/>
            <a:r>
              <a:rPr lang="el-GR" altLang="el-GR" sz="2800" dirty="0" smtClean="0"/>
              <a:t>Ανταποκρίθηκαν 141, ποσοστό 70,5%</a:t>
            </a:r>
          </a:p>
          <a:p>
            <a:pPr eaLnBrk="1" hangingPunct="1"/>
            <a:r>
              <a:rPr lang="el-GR" altLang="el-GR" sz="2800" dirty="0" smtClean="0"/>
              <a:t>111 άντρες και 30 γυναίκες,</a:t>
            </a:r>
          </a:p>
          <a:p>
            <a:pPr eaLnBrk="1" hangingPunct="1"/>
            <a:r>
              <a:rPr lang="el-GR" altLang="el-GR" sz="2800" dirty="0" smtClean="0"/>
              <a:t>ΜΟ ηλικίας 21,89 έτη. </a:t>
            </a:r>
          </a:p>
        </p:txBody>
      </p:sp>
      <p:pic>
        <p:nvPicPr>
          <p:cNvPr id="25604" name="Picture 8"/>
          <p:cNvPicPr>
            <a:picLocks noGrp="1" noChangeAspect="1" noChangeArrowheads="1"/>
          </p:cNvPicPr>
          <p:nvPr>
            <p:ph type="body" sz="half" idx="4294967295"/>
          </p:nvPr>
        </p:nvPicPr>
        <p:blipFill>
          <a:blip r:embed="rId2" cstate="email">
            <a:lum bright="20000" contrast="40000"/>
            <a:extLst>
              <a:ext uri="{28A0092B-C50C-407E-A947-70E740481C1C}">
                <a14:useLocalDpi xmlns:a14="http://schemas.microsoft.com/office/drawing/2010/main"/>
              </a:ext>
            </a:extLst>
          </a:blip>
          <a:srcRect/>
          <a:stretch>
            <a:fillRect/>
          </a:stretch>
        </p:blipFill>
        <p:spPr>
          <a:xfrm>
            <a:off x="4644008" y="2636912"/>
            <a:ext cx="4067696" cy="3395339"/>
          </a:xfrm>
          <a:noFill/>
        </p:spPr>
      </p:pic>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3443431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altLang="el-GR" dirty="0" smtClean="0"/>
              <a:t>Μεταβλητές</a:t>
            </a:r>
            <a:endParaRPr lang="el-GR" dirty="0"/>
          </a:p>
        </p:txBody>
      </p:sp>
      <p:sp>
        <p:nvSpPr>
          <p:cNvPr id="26627" name="Rectangle 3"/>
          <p:cNvSpPr>
            <a:spLocks noGrp="1" noChangeArrowheads="1"/>
          </p:cNvSpPr>
          <p:nvPr>
            <p:ph idx="1"/>
          </p:nvPr>
        </p:nvSpPr>
        <p:spPr/>
        <p:txBody>
          <a:bodyPr/>
          <a:lstStyle/>
          <a:p>
            <a:r>
              <a:rPr lang="el-GR" altLang="el-GR" sz="2800" dirty="0" smtClean="0"/>
              <a:t>Οι τιμές των μεταβλητών παρουσιάζονται χρησιμοποιώντας τον αριθμό των συμμετεχόντων (Ν), τις μέσες τιμές (</a:t>
            </a:r>
            <a:r>
              <a:rPr lang="el-GR" altLang="el-GR" sz="2800" dirty="0" err="1" smtClean="0"/>
              <a:t>μ.τ</a:t>
            </a:r>
            <a:r>
              <a:rPr lang="el-GR" altLang="el-GR" sz="2800" dirty="0" smtClean="0"/>
              <a:t>) και τις τυπικές αποκλίσεις</a:t>
            </a:r>
            <a:r>
              <a:rPr lang="en-US" altLang="el-GR" sz="2800" dirty="0" smtClean="0"/>
              <a:t> </a:t>
            </a:r>
            <a:r>
              <a:rPr lang="el-GR" altLang="el-GR" sz="2800" dirty="0" smtClean="0"/>
              <a:t>(</a:t>
            </a:r>
            <a:r>
              <a:rPr lang="el-GR" altLang="el-GR" sz="2800" dirty="0" err="1" smtClean="0"/>
              <a:t>τ.α</a:t>
            </a:r>
            <a:r>
              <a:rPr lang="el-GR" altLang="el-GR" sz="2800" dirty="0" smtClean="0"/>
              <a:t>). </a:t>
            </a:r>
          </a:p>
          <a:p>
            <a:r>
              <a:rPr lang="el-GR" altLang="el-GR" sz="2800" dirty="0" smtClean="0"/>
              <a:t>Στις κατηγορικές μεταβλητές χρησιμοποιούνται οι συχνότητες (ν) και αντίστοιχα ποσοστά επί %.  </a:t>
            </a:r>
          </a:p>
          <a:p>
            <a:r>
              <a:rPr lang="el-GR" altLang="el-GR" sz="2800" dirty="0" smtClean="0"/>
              <a:t>Οι  συσχετίσεις στις κατηγορικές μεταβλητές πραγματοποιήθηκε χρησιμοποιώντας το Χι-τετράγωνο τεστ (</a:t>
            </a:r>
            <a:r>
              <a:rPr lang="en-US" altLang="el-GR" sz="2800" dirty="0" smtClean="0"/>
              <a:t>Chi</a:t>
            </a:r>
            <a:r>
              <a:rPr lang="el-GR" altLang="el-GR" sz="2800" dirty="0" smtClean="0"/>
              <a:t>-</a:t>
            </a:r>
            <a:r>
              <a:rPr lang="en-US" altLang="el-GR" sz="2800" dirty="0" smtClean="0"/>
              <a:t>square test</a:t>
            </a:r>
            <a:r>
              <a:rPr lang="el-GR" altLang="el-GR" sz="2800" dirty="0" smtClean="0"/>
              <a:t>)  και το  </a:t>
            </a:r>
            <a:r>
              <a:rPr lang="en-US" altLang="el-GR" sz="2800" dirty="0" smtClean="0"/>
              <a:t>Fisher exact </a:t>
            </a:r>
            <a:r>
              <a:rPr lang="en-US" altLang="el-GR" sz="2800" dirty="0" smtClean="0"/>
              <a:t>test.</a:t>
            </a:r>
            <a:endParaRPr lang="el-GR" altLang="el-GR" sz="2800" dirty="0" smtClean="0"/>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01258190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b3654d1c59ac74ae883ad7f43ace06781bd3511"/>
</p:tagLst>
</file>

<file path=ppt/theme/theme1.xml><?xml version="1.0" encoding="utf-8"?>
<a:theme xmlns:a="http://schemas.openxmlformats.org/drawingml/2006/main" name="OC_template_updated">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4F81B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1420</TotalTime>
  <Words>1713</Words>
  <Application>Microsoft Office PowerPoint</Application>
  <PresentationFormat>Προβολή στην οθόνη (4:3)</PresentationFormat>
  <Paragraphs>542</Paragraphs>
  <Slides>47</Slides>
  <Notes>7</Notes>
  <HiddenSlides>0</HiddenSlides>
  <MMClips>0</MMClips>
  <ScaleCrop>false</ScaleCrop>
  <HeadingPairs>
    <vt:vector size="6" baseType="variant">
      <vt:variant>
        <vt:lpstr>Θέμα</vt:lpstr>
      </vt:variant>
      <vt:variant>
        <vt:i4>3</vt:i4>
      </vt:variant>
      <vt:variant>
        <vt:lpstr>Ενσωματωμένοι διακομιστές OLE</vt:lpstr>
      </vt:variant>
      <vt:variant>
        <vt:i4>1</vt:i4>
      </vt:variant>
      <vt:variant>
        <vt:lpstr>Τίτλοι διαφανειών</vt:lpstr>
      </vt:variant>
      <vt:variant>
        <vt:i4>47</vt:i4>
      </vt:variant>
    </vt:vector>
  </HeadingPairs>
  <TitlesOfParts>
    <vt:vector size="51" baseType="lpstr">
      <vt:lpstr>OC_template_updated</vt:lpstr>
      <vt:lpstr>1_OC_template_updated</vt:lpstr>
      <vt:lpstr>2_OC_template_updated</vt:lpstr>
      <vt:lpstr>Έγγραφο </vt:lpstr>
      <vt:lpstr>Βιοηθική και Δεοντολογία στην Φυσικοθεραπεία</vt:lpstr>
      <vt:lpstr>Κριτήρια επιλογής υποψηφίων  επιστημών υγείας (1 από 3)</vt:lpstr>
      <vt:lpstr>Κριτήρια επιλογής υποψηφίων  επιστημών υγείας (2 από 3)</vt:lpstr>
      <vt:lpstr>Κριτήρια επιλογής υποψηφίων  επιστημών υγείας (3 από 3)</vt:lpstr>
      <vt:lpstr>Κριτήρια επιλογής υποψηφίων  επιστημών υγείας</vt:lpstr>
      <vt:lpstr>Μέθοδος και υλικό</vt:lpstr>
      <vt:lpstr>Συμμετέχοντες</vt:lpstr>
      <vt:lpstr>Δείγμα</vt:lpstr>
      <vt:lpstr>Μεταβλητές</vt:lpstr>
      <vt:lpstr>Έλεγχοι</vt:lpstr>
      <vt:lpstr>Χαρακτηριστικά του δείγματος (1 από 12)</vt:lpstr>
      <vt:lpstr>Χαρακτηριστικά του δείγματος (2 από 12)</vt:lpstr>
      <vt:lpstr>Χαρακτηριστικά του δείγματος (3 από 12)</vt:lpstr>
      <vt:lpstr>Χαρακτηριστικά του δείγματος (4 από 12)</vt:lpstr>
      <vt:lpstr>Χαρακτηριστικά του δείγματος (5 από 12)</vt:lpstr>
      <vt:lpstr>Χαρακτηριστικά του δείγματος (6 από 12)</vt:lpstr>
      <vt:lpstr>Χαρακτηριστικά του δείγματος (7 από 12)</vt:lpstr>
      <vt:lpstr>Χαρακτηριστικά του δείγματος (8 από 12)</vt:lpstr>
      <vt:lpstr>Χαρακτηριστικά του δείγματος (9 από 12)</vt:lpstr>
      <vt:lpstr>Χαρακτηριστικά του δείγματος (10 από 12)</vt:lpstr>
      <vt:lpstr>Χαρακτηριστικά του δείγματος (11 από 12)</vt:lpstr>
      <vt:lpstr>Χαρακτηριστικά του δείγματος (12 από 12)</vt:lpstr>
      <vt:lpstr>Συσχέτιση -  Φύλο &amp; κριτήρια</vt:lpstr>
      <vt:lpstr>Συσχέτιση - Τρόπος ενημέρωσης &amp; κριτήρια επιλογής</vt:lpstr>
      <vt:lpstr>Συσχέτιση - Κριτήρια επιλογής υποψηφίων επιστημών υγείας</vt:lpstr>
      <vt:lpstr>Συσχέτιση - Τρόπος ενημέρωσης &amp; κριτήρια επιλογής</vt:lpstr>
      <vt:lpstr>Συσχέτιση - Μορφωτικό επίπεδο πατέρα &amp; κριτήρια  </vt:lpstr>
      <vt:lpstr>Συσχέτιση - Μορφωτικό επίπεδο πατέρα &amp; κριτήρια </vt:lpstr>
      <vt:lpstr>Συσχέτιση - Μορφωτικό επίπεδο πατέρα &amp; κριτήρια </vt:lpstr>
      <vt:lpstr>Συσχέτιση - Μορφωτικό επίπεδο μητέρας &amp; οργάνωση ΣΕΠ</vt:lpstr>
      <vt:lpstr>Συσχέτιση - Τόπος καταγωγής  &amp; κριτήρια</vt:lpstr>
      <vt:lpstr>Συσχέτιση - Τόπος καταγωγής  &amp; κριτήρια</vt:lpstr>
      <vt:lpstr>Συσχέτιση - Επαφή με το επάγγελμα &amp; κριτήρια</vt:lpstr>
      <vt:lpstr>Συσχέτιση - Τόπος καταγωγής  &amp; κριτήρια</vt:lpstr>
      <vt:lpstr>Συσχέτιση - Επαφή με το επάγγελμα &amp; κριτήρια</vt:lpstr>
      <vt:lpstr>Συσχέτιση - Εξάμηνο φοίτησης &amp; κριτήρια</vt:lpstr>
      <vt:lpstr>Συσχέτιση - Εξάμηνο φοίτησης &amp; κριτήρια</vt:lpstr>
      <vt:lpstr>Συσχέτιση - Εξάμηνο φοίτησης &amp; κριτήρια</vt:lpstr>
      <vt:lpstr>Συμπεράσματα</vt:lpstr>
      <vt:lpstr>Ιδιαιτερότητες επαγγέλματος και συσχέτιση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105</cp:revision>
  <dcterms:created xsi:type="dcterms:W3CDTF">2013-03-04T13:35:19Z</dcterms:created>
  <dcterms:modified xsi:type="dcterms:W3CDTF">2015-06-09T09:31:34Z</dcterms:modified>
</cp:coreProperties>
</file>