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80"/>
  </p:notesMasterIdLst>
  <p:handoutMasterIdLst>
    <p:handoutMasterId r:id="rId81"/>
  </p:handoutMasterIdLst>
  <p:sldIdLst>
    <p:sldId id="256" r:id="rId3"/>
    <p:sldId id="272" r:id="rId4"/>
    <p:sldId id="273" r:id="rId5"/>
    <p:sldId id="274" r:id="rId6"/>
    <p:sldId id="275" r:id="rId7"/>
    <p:sldId id="276" r:id="rId8"/>
    <p:sldId id="331" r:id="rId9"/>
    <p:sldId id="332" r:id="rId10"/>
    <p:sldId id="337" r:id="rId11"/>
    <p:sldId id="333" r:id="rId12"/>
    <p:sldId id="277" r:id="rId13"/>
    <p:sldId id="278" r:id="rId14"/>
    <p:sldId id="279" r:id="rId15"/>
    <p:sldId id="280" r:id="rId16"/>
    <p:sldId id="334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339" r:id="rId33"/>
    <p:sldId id="296" r:id="rId34"/>
    <p:sldId id="297" r:id="rId35"/>
    <p:sldId id="340" r:id="rId36"/>
    <p:sldId id="338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36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41" r:id="rId71"/>
    <p:sldId id="330" r:id="rId72"/>
    <p:sldId id="257" r:id="rId73"/>
    <p:sldId id="262" r:id="rId74"/>
    <p:sldId id="264" r:id="rId75"/>
    <p:sldId id="269" r:id="rId76"/>
    <p:sldId id="270" r:id="rId77"/>
    <p:sldId id="266" r:id="rId78"/>
    <p:sldId id="261" r:id="rId79"/>
  </p:sldIdLst>
  <p:sldSz cx="9144000" cy="6858000" type="screen4x3"/>
  <p:notesSz cx="7104063" cy="10234613"/>
  <p:custDataLst>
    <p:tags r:id="rId8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E89"/>
    <a:srgbClr val="695185"/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gs" Target="tags/tag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23F0-0CFD-46BA-9C6E-59DF0FFBBB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596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3d.com/stereo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rsna.org/doi/figure/10.1148/radiographics.22.5.g02se041255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ulti&#8211;Detector%20Row%20CT%20and%20Postprocessing%20Techniques%20in%20the%20Assessment%20of%20Diffuse%20Lung%20Disease.%20Catherine%20Beigelman-%20Aubry,%20MD,%20Catherine%20Hill,%20FRCR,%20Aymeric%20Guibal,%20MD,%20Julien%20Savatovsky,%20MD%20and%20Philippe%20A.%20Grenie.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ulti&#8211;Detector%20Row%20CT%20and%20Postprocessing%20Techniques%20in%20the%20Assessment%20of%20Diffuse%20Lung%20Disease.%20Catherine%20Beigelman-%20Aubry,%20MD,%20Catherine%20Hill,%20FRCR,%20Aymeric%20Guibal,%20MD,%20Julien%20Savatovsky,%20MD%20and%20Philippe%20A.%20Grenie.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ulti&#8211;Detector%20Row%20CT%20and%20Postprocessing%20Techniques%20in%20the%20Assessment%20of%20Diffuse%20Lung%20Disease.%20Catherine%20Beigelman-%20Aubry,%20MD,%20Catherine%20Hill,%20FRCR,%20Aymeric%20Guibal,%20MD,%20Julien%20Savatovsky,%20MD%20and%20Philippe%20A.%20Grenie.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Basic_Physics_of_Nuclear_Medicine/Three-Dimensional_Visualization_Technique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Basic_Physics_of_Nuclear_Medicine/Three-Dimensional_Visualization_Techniques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Basic_Physics_of_Nuclear_Medicine/Three-Dimensional_Visualization_Techniques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Basic_Physics_of_Nuclear_Medicine/Three-Dimensional_Visualization_Techniques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rsna.org/doi/figure/10.1148/radiographics.22.5.g02se041255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graphics.rsna.org/search?author1=Miriam+Schempershofe&amp;sortspec=date&amp;submit=Submit" TargetMode="External"/><Relationship Id="rId13" Type="http://schemas.openxmlformats.org/officeDocument/2006/relationships/hyperlink" Target="http://radiographics.rsna.org/search?author1=Remy+W.+F.+Geenen&amp;sortspec=date&amp;submit=Submit" TargetMode="External"/><Relationship Id="rId18" Type="http://schemas.openxmlformats.org/officeDocument/2006/relationships/hyperlink" Target="http://radiographics.rsna.org/search?author1=Gabriel+P.+Krestin&amp;sortspec=date&amp;submit=Submit" TargetMode="External"/><Relationship Id="rId3" Type="http://schemas.openxmlformats.org/officeDocument/2006/relationships/hyperlink" Target="http://www.amazon.com/s/ref=ntt_athr_dp_sr_3?_encoding=UTF8&amp;sort=relevancerank&amp;search-alias=books&amp;field-author=Michael%20Galanski" TargetMode="External"/><Relationship Id="rId7" Type="http://schemas.openxmlformats.org/officeDocument/2006/relationships/hyperlink" Target="http://radiographics.rsna.org/search?author1=Niels+C.+K%C3%B6stner&amp;sortspec=date&amp;submit=Submit" TargetMode="External"/><Relationship Id="rId12" Type="http://schemas.openxmlformats.org/officeDocument/2006/relationships/hyperlink" Target="http://radiographics.rsna.org/search?author1=Peter+Hastreiter&amp;sortspec=date&amp;submit=Submit" TargetMode="External"/><Relationship Id="rId17" Type="http://schemas.openxmlformats.org/officeDocument/2006/relationships/hyperlink" Target="http://radiographics.rsna.org/search?author1=Peter+D.+Siersema&amp;sortspec=date&amp;submit=Submit" TargetMode="External"/><Relationship Id="rId2" Type="http://schemas.openxmlformats.org/officeDocument/2006/relationships/hyperlink" Target="http://www.amazon.com/s/ref=ntt_athr_dp_sr_1?_encoding=UTF8&amp;sort=relevancerank&amp;search-alias=books&amp;field-author=Mathias%20Prokop" TargetMode="External"/><Relationship Id="rId16" Type="http://schemas.openxmlformats.org/officeDocument/2006/relationships/hyperlink" Target="http://radiographics.rsna.org/search?author1=Jan-Werner+Poley&amp;sortspec=date&amp;submit=Subm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iographics.rsna.org/search?author1=Bernd+F.+Tomandl&amp;sortspec=date&amp;submit=Submit" TargetMode="External"/><Relationship Id="rId11" Type="http://schemas.openxmlformats.org/officeDocument/2006/relationships/hyperlink" Target="http://radiographics.rsna.org/search?author1=Lars+Anker&amp;sortspec=date&amp;submit=Submit" TargetMode="External"/><Relationship Id="rId5" Type="http://schemas.openxmlformats.org/officeDocument/2006/relationships/hyperlink" Target="http://www.amazon.com/s/ref=ntt_athr_dp_sr_5?_encoding=UTF8&amp;sort=relevancerank&amp;search-alias=books&amp;field-author=Aart%20J.%20van%20der%20Molen" TargetMode="External"/><Relationship Id="rId15" Type="http://schemas.openxmlformats.org/officeDocument/2006/relationships/hyperlink" Target="http://radiographics.rsna.org/search?author1=Filippo+Cademartiri&amp;sortspec=date&amp;submit=Submit" TargetMode="External"/><Relationship Id="rId10" Type="http://schemas.openxmlformats.org/officeDocument/2006/relationships/hyperlink" Target="http://radiographics.rsna.org/search?author1=Christian+Strauss&amp;sortspec=date&amp;submit=Submit" TargetMode="External"/><Relationship Id="rId19" Type="http://schemas.openxmlformats.org/officeDocument/2006/relationships/hyperlink" Target="http://www.google.gr/url?q=http://radiographics.rsnajnls.org/cgi/content/abstract/25/6/1639&amp;ei=AfaTS5n9Kcix4QaayYyqDQ&amp;sa=X&amp;oi=nshc&amp;resnum=1&amp;ct=result&amp;cd=2&amp;ved=0CAgQzgQoAQ&amp;usg=AFQjCNGXAQ7fqpgSWIncQRBw-kasK1ivjg" TargetMode="External"/><Relationship Id="rId4" Type="http://schemas.openxmlformats.org/officeDocument/2006/relationships/hyperlink" Target="http://www.amazon.com/s/ref=ntt_athr_dp_sr_4?_encoding=UTF8&amp;sort=relevancerank&amp;search-alias=books&amp;field-author=Cornelia%20Schaefer-Prokop" TargetMode="External"/><Relationship Id="rId9" Type="http://schemas.openxmlformats.org/officeDocument/2006/relationships/hyperlink" Target="http://radiographics.rsna.org/search?author1=Walter+J.+Huk&amp;sortspec=date&amp;submit=Submit" TargetMode="External"/><Relationship Id="rId14" Type="http://schemas.openxmlformats.org/officeDocument/2006/relationships/hyperlink" Target="http://radiographics.rsna.org/search?author1=Shahid+M.+Hussain&amp;sortspec=date&amp;submit=Submit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Basic_Physics_of_Nuclear_Medicine/Three-Dimensional_Visualization_Techniques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Ιατρική Απεικόνιση ΙΙΙ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Μετεπεξεργασία εικόνας 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στην Υπολογιστική  </a:t>
            </a:r>
            <a:r>
              <a:rPr lang="el-GR" sz="2600" dirty="0"/>
              <a:t>Τομογραφία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altLang="el-GR" dirty="0" smtClean="0"/>
              <a:t>Στερεοσκοπική προβολή</a:t>
            </a:r>
            <a:endParaRPr lang="en-GB" altLang="el-GR" dirty="0" smtClean="0"/>
          </a:p>
          <a:p>
            <a:pPr lvl="1">
              <a:lnSpc>
                <a:spcPct val="100000"/>
              </a:lnSpc>
            </a:pPr>
            <a:r>
              <a:rPr lang="el-GR" altLang="el-GR" dirty="0" smtClean="0"/>
              <a:t>Δύο απόψεις-</a:t>
            </a:r>
            <a:r>
              <a:rPr lang="en-GB" altLang="el-GR" dirty="0" smtClean="0"/>
              <a:t>perspectives </a:t>
            </a:r>
            <a:r>
              <a:rPr lang="el-GR" altLang="el-GR" dirty="0" smtClean="0"/>
              <a:t>με μικρή μετατόπιση προς τα δεξιά και τα αριστερά δημιουργούν την αίσθηση του βάθους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106498" name="Picture 2" descr="http://www.vision3d.com/images/b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2880320" cy="34350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56176" y="6381328"/>
            <a:ext cx="1079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vision3d.com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Cine</a:t>
            </a:r>
          </a:p>
          <a:p>
            <a:pPr lvl="1" eaLnBrk="1" hangingPunct="1"/>
            <a:r>
              <a:rPr lang="el-GR" altLang="el-GR" sz="2400" dirty="0" smtClean="0"/>
              <a:t>Επιτρέπει την ανάγνωση μεγάλου αριθμού τομών σε διάφορα επίπεδα</a:t>
            </a:r>
            <a:endParaRPr lang="en-GB" altLang="el-GR" sz="2400" dirty="0" smtClean="0"/>
          </a:p>
          <a:p>
            <a:pPr lvl="1" eaLnBrk="1" hangingPunct="1"/>
            <a:r>
              <a:rPr lang="el-GR" altLang="el-GR" sz="2400" dirty="0" smtClean="0"/>
              <a:t>Ακριβέστερη ανάδειξη περίπλοκης ανατομίας (πχ αγγεία που εισέρχονται και εξέρχονται σε μια τομή)</a:t>
            </a:r>
            <a:endParaRPr lang="en-GB" altLang="el-GR" sz="2400" dirty="0" smtClean="0"/>
          </a:p>
          <a:p>
            <a:pPr lvl="1" eaLnBrk="1" hangingPunct="1"/>
            <a:r>
              <a:rPr lang="el-GR" altLang="el-GR" sz="2400" dirty="0" smtClean="0"/>
              <a:t>Πιο ευδιάκριτες αλλοιώσεις</a:t>
            </a:r>
            <a:endParaRPr lang="en-GB" altLang="el-GR" sz="2400" dirty="0" smtClean="0"/>
          </a:p>
          <a:p>
            <a:pPr lvl="1" eaLnBrk="1" hangingPunct="1"/>
            <a:r>
              <a:rPr lang="el-GR" altLang="el-GR" sz="2400" dirty="0" smtClean="0"/>
              <a:t>Βασική μέθοδος ανάγνωσης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</a:t>
            </a:r>
            <a:r>
              <a:rPr lang="el-GR" dirty="0"/>
              <a:t>εργαλεία- </a:t>
            </a:r>
            <a:r>
              <a:rPr lang="en-US" dirty="0"/>
              <a:t>cine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588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52963"/>
            <a:ext cx="25193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936104"/>
          </a:xfrm>
        </p:spPr>
        <p:txBody>
          <a:bodyPr>
            <a:normAutofit fontScale="90000"/>
          </a:bodyPr>
          <a:lstStyle/>
          <a:p>
            <a:r>
              <a:rPr lang="el-GR" dirty="0"/>
              <a:t>2D </a:t>
            </a:r>
            <a:r>
              <a:rPr lang="el-GR" dirty="0" smtClean="0"/>
              <a:t>εργαλεία - Πολυεπίπεδες ανασυνθέσεις  MPRs  </a:t>
            </a:r>
            <a:endParaRPr lang="el-GR" dirty="0"/>
          </a:p>
        </p:txBody>
      </p:sp>
      <p:graphicFrame>
        <p:nvGraphicFramePr>
          <p:cNvPr id="12" name="Group 157"/>
          <p:cNvGraphicFramePr>
            <a:graphicFrameLocks/>
          </p:cNvGraphicFramePr>
          <p:nvPr/>
        </p:nvGraphicFramePr>
        <p:xfrm>
          <a:off x="5184775" y="4270375"/>
          <a:ext cx="3959225" cy="2590800"/>
        </p:xfrm>
        <a:graphic>
          <a:graphicData uri="http://schemas.openxmlformats.org/drawingml/2006/table">
            <a:tbl>
              <a:tblPr/>
              <a:tblGrid>
                <a:gridCol w="439738"/>
                <a:gridCol w="439737"/>
                <a:gridCol w="439738"/>
                <a:gridCol w="441325"/>
                <a:gridCol w="439737"/>
                <a:gridCol w="438150"/>
                <a:gridCol w="441325"/>
                <a:gridCol w="439738"/>
                <a:gridCol w="439737"/>
              </a:tblGrid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</a:tr>
              <a:tr h="150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53"/>
          <p:cNvSpPr>
            <a:spLocks noChangeArrowheads="1"/>
          </p:cNvSpPr>
          <p:nvPr/>
        </p:nvSpPr>
        <p:spPr bwMode="auto">
          <a:xfrm>
            <a:off x="7019925" y="5445125"/>
            <a:ext cx="231775" cy="239713"/>
          </a:xfrm>
          <a:prstGeom prst="rect">
            <a:avLst/>
          </a:prstGeom>
          <a:solidFill>
            <a:srgbClr val="FF99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</a:endParaRPr>
          </a:p>
        </p:txBody>
      </p:sp>
      <p:graphicFrame>
        <p:nvGraphicFramePr>
          <p:cNvPr id="14" name="Group 158"/>
          <p:cNvGraphicFramePr>
            <a:graphicFrameLocks noGrp="1"/>
          </p:cNvGraphicFramePr>
          <p:nvPr/>
        </p:nvGraphicFramePr>
        <p:xfrm>
          <a:off x="5148064" y="4270375"/>
          <a:ext cx="3959225" cy="2590800"/>
        </p:xfrm>
        <a:graphic>
          <a:graphicData uri="http://schemas.openxmlformats.org/drawingml/2006/table">
            <a:tbl>
              <a:tblPr/>
              <a:tblGrid>
                <a:gridCol w="439738"/>
                <a:gridCol w="439737"/>
                <a:gridCol w="439738"/>
                <a:gridCol w="441325"/>
                <a:gridCol w="439737"/>
                <a:gridCol w="438150"/>
                <a:gridCol w="441325"/>
                <a:gridCol w="439738"/>
                <a:gridCol w="439737"/>
              </a:tblGrid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/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</a:tr>
              <a:tr h="150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6B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F25"/>
                    </a:solidFill>
                  </a:tcPr>
                </a:tc>
              </a:tr>
            </a:tbl>
          </a:graphicData>
        </a:graphic>
      </p:graphicFrame>
      <p:sp>
        <p:nvSpPr>
          <p:cNvPr id="15" name="Line 220"/>
          <p:cNvSpPr>
            <a:spLocks noChangeShapeType="1"/>
          </p:cNvSpPr>
          <p:nvPr/>
        </p:nvSpPr>
        <p:spPr bwMode="auto">
          <a:xfrm>
            <a:off x="6048177" y="4797425"/>
            <a:ext cx="1727200" cy="2060575"/>
          </a:xfrm>
          <a:prstGeom prst="line">
            <a:avLst/>
          </a:prstGeom>
          <a:noFill/>
          <a:ln w="1905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6" name="Line 221"/>
          <p:cNvSpPr>
            <a:spLocks noChangeShapeType="1"/>
          </p:cNvSpPr>
          <p:nvPr/>
        </p:nvSpPr>
        <p:spPr bwMode="auto">
          <a:xfrm>
            <a:off x="6479977" y="4292600"/>
            <a:ext cx="1752600" cy="2039938"/>
          </a:xfrm>
          <a:prstGeom prst="line">
            <a:avLst/>
          </a:prstGeom>
          <a:noFill/>
          <a:ln w="1905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256584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Σύνθεση των αρχικών τομών και </a:t>
            </a:r>
            <a:r>
              <a:rPr lang="el-GR" sz="2000" dirty="0" err="1"/>
              <a:t>ξανακόψιμο</a:t>
            </a:r>
            <a:r>
              <a:rPr lang="el-GR" sz="2000" dirty="0"/>
              <a:t> σε διάφορα επίπεδα, δηλ. από συγκεκριμένη γωνία θέασης, ανασύνθεση τομής από συγκεκριμένο βάθος μέσα στον όγκο απεικόνισης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Οι στεφανιαίες και οι  οβελιαίες τομές αποτελούν απλά στήλες από </a:t>
            </a:r>
            <a:r>
              <a:rPr lang="el-GR" sz="2000" dirty="0" err="1"/>
              <a:t>voxels</a:t>
            </a:r>
            <a:endParaRPr lang="el-GR" sz="20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Οι λοξές και οι κυρτές ανασυνθέσεις χρειάζονται επιπλέον  διεργασίες παρεμβολής (</a:t>
            </a:r>
            <a:r>
              <a:rPr lang="el-GR" sz="2000" dirty="0" err="1"/>
              <a:t>interpolation</a:t>
            </a:r>
            <a:r>
              <a:rPr lang="el-GR" sz="2000" dirty="0"/>
              <a:t>)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 smtClean="0"/>
              <a:t>Το επίπεδο </a:t>
            </a:r>
            <a:r>
              <a:rPr lang="el-GR" sz="2000" dirty="0"/>
              <a:t>τομής προσδιορίζεται </a:t>
            </a:r>
            <a:r>
              <a:rPr lang="el-GR" sz="2000" dirty="0" err="1"/>
              <a:t>διαδραστικά</a:t>
            </a:r>
            <a:r>
              <a:rPr lang="el-GR" sz="2000" dirty="0"/>
              <a:t> σε εικόνες αναφοράς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Η τομή μπορεί να γίνει σε οποιοδήποτε επίπεδο και με οποιοδήποτε </a:t>
            </a:r>
            <a:r>
              <a:rPr lang="el-GR" sz="2000" dirty="0" smtClean="0"/>
              <a:t>πάχος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13886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1196752"/>
            <a:ext cx="5544616" cy="5256584"/>
          </a:xfrm>
        </p:spPr>
        <p:txBody>
          <a:bodyPr/>
          <a:lstStyle/>
          <a:p>
            <a:r>
              <a:rPr lang="el-GR" dirty="0"/>
              <a:t>Λεπτές επικαλυπτόμενες τομές παράγουν λιγότερα </a:t>
            </a:r>
            <a:r>
              <a:rPr lang="el-GR" dirty="0" err="1"/>
              <a:t>artefacts</a:t>
            </a:r>
            <a:r>
              <a:rPr lang="el-GR" dirty="0"/>
              <a:t> στον άξονα –Ζ και έτσι παράγουν καλύτερες </a:t>
            </a:r>
            <a:r>
              <a:rPr lang="el-GR" dirty="0" err="1"/>
              <a:t>MPRs</a:t>
            </a:r>
            <a:r>
              <a:rPr lang="el-GR" dirty="0"/>
              <a:t> </a:t>
            </a:r>
          </a:p>
          <a:p>
            <a:r>
              <a:rPr lang="el-GR" dirty="0" smtClean="0"/>
              <a:t>Η </a:t>
            </a:r>
            <a:r>
              <a:rPr lang="el-GR" dirty="0"/>
              <a:t>εικόνα που προκύπτει διατηρεί την χωρική διακριτική </a:t>
            </a:r>
            <a:r>
              <a:rPr lang="el-GR" dirty="0" smtClean="0"/>
              <a:t>ικανότητα </a:t>
            </a:r>
            <a:r>
              <a:rPr lang="el-GR" dirty="0"/>
              <a:t>εφόσον οι αρχικές εικόνες είναι ισοτροπικές</a:t>
            </a:r>
          </a:p>
          <a:p>
            <a:r>
              <a:rPr lang="el-GR" dirty="0" smtClean="0"/>
              <a:t>MPRs </a:t>
            </a:r>
            <a:r>
              <a:rPr lang="el-GR" dirty="0"/>
              <a:t>από τομές 0.5mm διατηρούν τη χωρική διακριτική ικανότητα των </a:t>
            </a:r>
            <a:r>
              <a:rPr lang="el-GR" dirty="0" smtClean="0"/>
              <a:t>αρχικών τομών </a:t>
            </a:r>
            <a:r>
              <a:rPr lang="el-GR" dirty="0"/>
              <a:t>οπότε δεν χρειάζεται σάρωση σε διαφορετικά επίπεδα (μείωση δόσης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16387" name="Picture 14" descr="mpr iso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60" t="9853" r="13692" b="29172"/>
          <a:stretch>
            <a:fillRect/>
          </a:stretch>
        </p:blipFill>
        <p:spPr bwMode="auto">
          <a:xfrm>
            <a:off x="6110612" y="3714749"/>
            <a:ext cx="2855912" cy="2855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6" descr="h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71" t="35431" r="56627" b="29616"/>
          <a:stretch>
            <a:fillRect/>
          </a:stretch>
        </p:blipFill>
        <p:spPr bwMode="auto">
          <a:xfrm>
            <a:off x="6324329" y="260648"/>
            <a:ext cx="2642195" cy="33330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864096"/>
          </a:xfrm>
        </p:spPr>
        <p:txBody>
          <a:bodyPr>
            <a:normAutofit/>
          </a:bodyPr>
          <a:lstStyle/>
          <a:p>
            <a:r>
              <a:rPr lang="en-US" dirty="0"/>
              <a:t>2D </a:t>
            </a:r>
            <a:r>
              <a:rPr lang="el-GR" dirty="0" smtClean="0"/>
              <a:t>εργαλεία - </a:t>
            </a:r>
            <a:r>
              <a:rPr lang="en-US" dirty="0" smtClean="0"/>
              <a:t>MPRs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147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184576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latin typeface="Calibri" pitchFamily="34" charset="0"/>
                <a:cs typeface="Tahoma" pitchFamily="34" charset="0"/>
              </a:rPr>
              <a:t>Αυτόματα οι </a:t>
            </a:r>
            <a:r>
              <a:rPr lang="en-US" altLang="el-GR" dirty="0" smtClean="0">
                <a:latin typeface="Calibri" pitchFamily="34" charset="0"/>
                <a:cs typeface="Tahoma" pitchFamily="34" charset="0"/>
              </a:rPr>
              <a:t>MPRs </a:t>
            </a:r>
            <a:r>
              <a:rPr lang="el-GR" altLang="el-GR" dirty="0" smtClean="0">
                <a:latin typeface="Calibri" pitchFamily="34" charset="0"/>
                <a:cs typeface="Tahoma" pitchFamily="34" charset="0"/>
              </a:rPr>
              <a:t>έχουν το πάχος ενός </a:t>
            </a:r>
            <a:r>
              <a:rPr lang="en-US" altLang="el-GR" dirty="0" smtClean="0">
                <a:latin typeface="Calibri" pitchFamily="34" charset="0"/>
                <a:cs typeface="Tahoma" pitchFamily="34" charset="0"/>
              </a:rPr>
              <a:t>voxel</a:t>
            </a:r>
          </a:p>
          <a:p>
            <a:pPr eaLnBrk="1" hangingPunct="1"/>
            <a:r>
              <a:rPr lang="el-GR" altLang="el-GR" dirty="0" smtClean="0">
                <a:latin typeface="Calibri" pitchFamily="34" charset="0"/>
                <a:cs typeface="Tahoma" pitchFamily="34" charset="0"/>
              </a:rPr>
              <a:t>Με την αύξηση του πάχους (άθροιση διαδοχικών </a:t>
            </a:r>
            <a:r>
              <a:rPr lang="en-US" altLang="el-GR" dirty="0" smtClean="0">
                <a:latin typeface="Calibri" pitchFamily="34" charset="0"/>
                <a:cs typeface="Tahoma" pitchFamily="34" charset="0"/>
              </a:rPr>
              <a:t>MPRs)</a:t>
            </a:r>
            <a:r>
              <a:rPr lang="el-GR" altLang="el-GR" dirty="0" smtClean="0">
                <a:latin typeface="Calibri" pitchFamily="34" charset="0"/>
                <a:cs typeface="Tahoma" pitchFamily="34" charset="0"/>
              </a:rPr>
              <a:t> υπολογίζεται η μέση τιμή </a:t>
            </a:r>
            <a:r>
              <a:rPr lang="en-US" altLang="el-GR" dirty="0" smtClean="0">
                <a:latin typeface="Calibri" pitchFamily="34" charset="0"/>
                <a:cs typeface="Tahoma" pitchFamily="34" charset="0"/>
              </a:rPr>
              <a:t>HU</a:t>
            </a:r>
            <a:r>
              <a:rPr lang="el-GR" altLang="el-GR" dirty="0" smtClean="0">
                <a:latin typeface="Calibri" pitchFamily="34" charset="0"/>
                <a:cs typeface="Tahoma" pitchFamily="34" charset="0"/>
              </a:rPr>
              <a:t> περισσοτέρων του ενός παρακείμενων</a:t>
            </a:r>
            <a:r>
              <a:rPr lang="en-US" altLang="el-GR" dirty="0" smtClean="0">
                <a:latin typeface="Calibri" pitchFamily="34" charset="0"/>
                <a:cs typeface="Tahoma" pitchFamily="34" charset="0"/>
              </a:rPr>
              <a:t> voxels </a:t>
            </a:r>
            <a:r>
              <a:rPr lang="el-GR" altLang="el-GR" dirty="0" smtClean="0">
                <a:latin typeface="Calibri" pitchFamily="34" charset="0"/>
                <a:cs typeface="Tahoma" pitchFamily="34" charset="0"/>
              </a:rPr>
              <a:t>στη διαδρομή της προβολικής ακτίνας</a:t>
            </a:r>
            <a:endParaRPr lang="en-US" altLang="el-GR" dirty="0" smtClean="0">
              <a:latin typeface="Calibri" pitchFamily="34" charset="0"/>
              <a:cs typeface="Tahoma" pitchFamily="34" charset="0"/>
            </a:endParaRPr>
          </a:p>
          <a:p>
            <a:pPr eaLnBrk="1" hangingPunct="1"/>
            <a:r>
              <a:rPr lang="el-GR" altLang="el-GR" dirty="0" smtClean="0">
                <a:latin typeface="Calibri" pitchFamily="34" charset="0"/>
                <a:cs typeface="Tahoma" pitchFamily="34" charset="0"/>
              </a:rPr>
              <a:t>Διατηρείται η χωρική διακριτική ικανότητα εντός του επιπέδου τομής</a:t>
            </a:r>
          </a:p>
        </p:txBody>
      </p:sp>
      <p:pic>
        <p:nvPicPr>
          <p:cNvPr id="17412" name="Picture 4" descr="thin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81" r="10448" b="10664"/>
          <a:stretch>
            <a:fillRect/>
          </a:stretch>
        </p:blipFill>
        <p:spPr bwMode="auto">
          <a:xfrm>
            <a:off x="6089650" y="115888"/>
            <a:ext cx="295116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hick"/>
          <p:cNvPicPr>
            <a:picLocks noChangeAspect="1" noChangeArrowheads="1"/>
          </p:cNvPicPr>
          <p:nvPr/>
        </p:nvPicPr>
        <p:blipFill>
          <a:blip r:embed="rId3" cstate="print">
            <a:lum bright="-6000" contras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81" r="11353" b="9930"/>
          <a:stretch>
            <a:fillRect/>
          </a:stretch>
        </p:blipFill>
        <p:spPr bwMode="auto">
          <a:xfrm>
            <a:off x="6119813" y="3546475"/>
            <a:ext cx="29162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101013" y="3549650"/>
            <a:ext cx="935037" cy="3111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Tahoma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116888" y="115888"/>
            <a:ext cx="928687" cy="2889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</a:t>
            </a:r>
            <a:r>
              <a:rPr lang="el-GR" dirty="0"/>
              <a:t>εργαλεία - </a:t>
            </a:r>
            <a:r>
              <a:rPr lang="en-US" dirty="0"/>
              <a:t>thick MPRs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373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2304256"/>
          </a:xfrm>
        </p:spPr>
        <p:txBody>
          <a:bodyPr/>
          <a:lstStyle/>
          <a:p>
            <a:r>
              <a:rPr lang="el-GR" dirty="0" smtClean="0"/>
              <a:t>Λεπτές τομές ανακατασκευής</a:t>
            </a:r>
          </a:p>
          <a:p>
            <a:r>
              <a:rPr lang="el-GR" dirty="0" smtClean="0"/>
              <a:t>Παχύτερες τομές ανάγνωσης</a:t>
            </a:r>
          </a:p>
          <a:p>
            <a:r>
              <a:rPr lang="el-GR" altLang="el-GR" dirty="0" smtClean="0">
                <a:latin typeface="Calibri" pitchFamily="34" charset="0"/>
                <a:cs typeface="Tahoma" pitchFamily="34" charset="0"/>
              </a:rPr>
              <a:t>Αύξηση του πάχους από άθροιση παρακειμένων τομών → βελτίωση του </a:t>
            </a:r>
            <a:r>
              <a:rPr lang="en-GB" altLang="el-GR" dirty="0" smtClean="0">
                <a:latin typeface="Calibri" pitchFamily="34" charset="0"/>
                <a:cs typeface="Tahoma" pitchFamily="34" charset="0"/>
              </a:rPr>
              <a:t>SNR</a:t>
            </a:r>
            <a:r>
              <a:rPr lang="el-GR" altLang="el-GR" dirty="0" smtClean="0">
                <a:latin typeface="Calibri" pitchFamily="34" charset="0"/>
                <a:cs typeface="Tahoma" pitchFamily="34" charset="0"/>
              </a:rPr>
              <a:t>, </a:t>
            </a:r>
            <a:r>
              <a:rPr lang="el-GR" altLang="el-GR" dirty="0" smtClean="0">
                <a:latin typeface="Calibri" pitchFamily="34" charset="0"/>
                <a:ea typeface="Cambria Math" pitchFamily="18" charset="0"/>
                <a:cs typeface="Tahoma" pitchFamily="34" charset="0"/>
              </a:rPr>
              <a:t>↓ χωρικής ΔΙ, </a:t>
            </a:r>
            <a:r>
              <a:rPr lang="en-US" altLang="el-GR" dirty="0" smtClean="0">
                <a:latin typeface="Calibri" pitchFamily="34" charset="0"/>
                <a:ea typeface="Cambria Math" pitchFamily="18" charset="0"/>
                <a:cs typeface="Tahoma" pitchFamily="34" charset="0"/>
              </a:rPr>
              <a:t>smooth images</a:t>
            </a:r>
            <a:endParaRPr lang="el-GR" altLang="el-GR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105474" name="Picture 2" descr="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20782"/>
            <a:ext cx="6912768" cy="3760546"/>
          </a:xfrm>
          <a:prstGeom prst="rect">
            <a:avLst/>
          </a:prstGeom>
          <a:noFill/>
          <a:ln>
            <a:solidFill>
              <a:srgbClr val="E9DE8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635896" y="6381328"/>
            <a:ext cx="1277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pubs.rsna.org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24936" cy="5256584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Οι κυρτές </a:t>
            </a:r>
            <a:r>
              <a:rPr lang="en-US" altLang="el-GR" dirty="0" smtClean="0"/>
              <a:t>curved - </a:t>
            </a:r>
            <a:r>
              <a:rPr lang="en-GB" altLang="el-GR" dirty="0" smtClean="0"/>
              <a:t>MPRs </a:t>
            </a:r>
            <a:r>
              <a:rPr lang="el-GR" altLang="el-GR" dirty="0" smtClean="0"/>
              <a:t>ακολουθούν τη διαδρομή μιας δομής που  διασχίζει διάφορα επίπεδα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μεταφορά όλης της δομής σε ένα επίπεδο (παραμονή των </a:t>
            </a:r>
            <a:r>
              <a:rPr lang="el-GR" altLang="el-GR" dirty="0" err="1" smtClean="0"/>
              <a:t>ελικώσεων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πλήρης </a:t>
            </a:r>
            <a:r>
              <a:rPr lang="el-GR" altLang="el-GR" dirty="0" err="1" smtClean="0"/>
              <a:t>ευθειασμός</a:t>
            </a:r>
            <a:r>
              <a:rPr lang="el-GR" altLang="el-GR" dirty="0" smtClean="0"/>
              <a:t> της δομής</a:t>
            </a:r>
          </a:p>
        </p:txBody>
      </p:sp>
      <p:pic>
        <p:nvPicPr>
          <p:cNvPr id="18436" name="Picture 4" descr="cmp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3814763"/>
            <a:ext cx="609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915275" y="3703638"/>
            <a:ext cx="1144588" cy="3603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Tahoma" pitchFamily="34" charset="0"/>
            </a:endParaRPr>
          </a:p>
        </p:txBody>
      </p:sp>
      <p:pic>
        <p:nvPicPr>
          <p:cNvPr id="18438" name="Picture 6" descr="cmpr1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2" t="8191" r="10172" b="6076"/>
          <a:stretch>
            <a:fillRect/>
          </a:stretch>
        </p:blipFill>
        <p:spPr bwMode="auto">
          <a:xfrm>
            <a:off x="285750" y="3743325"/>
            <a:ext cx="25209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</a:t>
            </a:r>
            <a:r>
              <a:rPr lang="el-GR" dirty="0"/>
              <a:t>εργαλεία – </a:t>
            </a:r>
            <a:r>
              <a:rPr lang="en-US" dirty="0" err="1"/>
              <a:t>cMPRs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337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Χρειάζεται ειδικό λογισμικό στο σταθμό επεξεργασίας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Χρησιμοποιείται σε δομές που διασχίζουν πολλαπλά επίπεδα μέσα και έξω από τις τομές αναφοράς (π.χ. αγγεία)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Ημι-αυτόματες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 καλύτερος τρόπος για την ποσοτικοποίηση στενώσεων αγγείων όταν υπάρχουν ασβεστωμένες πλάκες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 ευθειασμός μιας δομής προκαλεί παραμόρφωση των παρακειμένων ανατομικών στοιχείων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</a:t>
            </a:r>
            <a:r>
              <a:rPr lang="el-GR" dirty="0"/>
              <a:t>εργαλεία – </a:t>
            </a:r>
            <a:r>
              <a:rPr lang="en-US" dirty="0" err="1"/>
              <a:t>cMPRs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775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4536504" cy="43924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Πολύ μεγάλου πάχους </a:t>
            </a:r>
            <a:r>
              <a:rPr lang="en-US" altLang="el-GR" dirty="0" smtClean="0"/>
              <a:t>MPR</a:t>
            </a:r>
          </a:p>
          <a:p>
            <a:pPr eaLnBrk="1" hangingPunct="1"/>
            <a:r>
              <a:rPr lang="el-GR" altLang="el-GR" dirty="0" smtClean="0"/>
              <a:t>Μοιάζει με α/α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Μπορεί να περιέχει μόνο συγκεκριμένες πυκνότητες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Ο αποκλεισμός των οστών παράγει εικόνες που μοιάζουν με </a:t>
            </a:r>
            <a:r>
              <a:rPr lang="en-US" altLang="el-GR" dirty="0" smtClean="0"/>
              <a:t>DSA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20484" name="Picture 4" descr="rala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2" r="8414"/>
          <a:stretch>
            <a:fillRect/>
          </a:stretch>
        </p:blipFill>
        <p:spPr bwMode="auto">
          <a:xfrm>
            <a:off x="6156325" y="127000"/>
            <a:ext cx="27368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ralatos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47" r="6247"/>
          <a:stretch>
            <a:fillRect/>
          </a:stretch>
        </p:blipFill>
        <p:spPr bwMode="auto">
          <a:xfrm>
            <a:off x="6051550" y="3421063"/>
            <a:ext cx="29384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916863" y="3413125"/>
            <a:ext cx="1077912" cy="3111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Tahoma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885113" y="93514"/>
            <a:ext cx="1006475" cy="3111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1785" y="116632"/>
            <a:ext cx="6022384" cy="1944216"/>
          </a:xfrm>
        </p:spPr>
        <p:txBody>
          <a:bodyPr>
            <a:normAutofit/>
          </a:bodyPr>
          <a:lstStyle/>
          <a:p>
            <a:r>
              <a:rPr lang="el-GR" dirty="0"/>
              <a:t>2D </a:t>
            </a:r>
            <a:r>
              <a:rPr lang="el-GR" dirty="0" smtClean="0"/>
              <a:t>εργαλεία </a:t>
            </a:r>
            <a:br>
              <a:rPr lang="el-GR" dirty="0" smtClean="0"/>
            </a:br>
            <a:r>
              <a:rPr lang="el-GR" dirty="0" smtClean="0"/>
              <a:t>Αθροιστική </a:t>
            </a:r>
            <a:r>
              <a:rPr lang="el-GR" dirty="0"/>
              <a:t>προβολή</a:t>
            </a:r>
            <a:br>
              <a:rPr lang="el-GR" dirty="0"/>
            </a:br>
            <a:r>
              <a:rPr lang="en-US" dirty="0" smtClean="0"/>
              <a:t>R</a:t>
            </a:r>
            <a:r>
              <a:rPr lang="el-GR" dirty="0" smtClean="0"/>
              <a:t>ay </a:t>
            </a:r>
            <a:r>
              <a:rPr lang="el-GR" dirty="0"/>
              <a:t>sum projection</a:t>
            </a:r>
          </a:p>
        </p:txBody>
      </p:sp>
    </p:spTree>
    <p:extLst>
      <p:ext uri="{BB962C8B-B14F-4D97-AF65-F5344CB8AC3E}">
        <p14:creationId xmlns="" xmlns:p14="http://schemas.microsoft.com/office/powerpoint/2010/main" val="29796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Όσο κοντύτερα στο εγκάρσιο επίπεδο τόσο καλύτερη η ποιότητα της ανασύνθεσης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Λεπτές τομές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Επικαλυπτόμενες τομές</a:t>
            </a:r>
            <a:endParaRPr lang="en-US" altLang="el-GR" smtClean="0"/>
          </a:p>
          <a:p>
            <a:pPr eaLnBrk="1" hangingPunct="1"/>
            <a:endParaRPr lang="en-US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893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260648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/>
              <a:t>Μετεπεξεργασία εικόνας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Υπολογιστική </a:t>
            </a:r>
            <a:r>
              <a:rPr lang="el-GR" dirty="0"/>
              <a:t>Τομογραφία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424936" cy="4536504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Οι σύγχρονοι αξονικοί τομογράφοι παράγουν πακέτα εγκαρσίων τομών</a:t>
            </a:r>
            <a:endParaRPr lang="en-GB" altLang="el-GR" dirty="0" smtClean="0"/>
          </a:p>
          <a:p>
            <a:pPr eaLnBrk="1" hangingPunct="1"/>
            <a:endParaRPr lang="en-GB" altLang="el-GR" dirty="0" smtClean="0"/>
          </a:p>
          <a:p>
            <a:pPr eaLnBrk="1" hangingPunct="1"/>
            <a:r>
              <a:rPr lang="el-GR" altLang="el-GR" dirty="0" smtClean="0"/>
              <a:t>Η σύνθεση των τομών αυτών απαρτίζει το σύνολο των ογκομετρικών δεδομένων σε μορφή </a:t>
            </a:r>
            <a:r>
              <a:rPr lang="en-GB" altLang="el-GR" dirty="0" smtClean="0"/>
              <a:t>voxels (pixels)</a:t>
            </a:r>
          </a:p>
          <a:p>
            <a:pPr eaLnBrk="1" hangingPunct="1"/>
            <a:endParaRPr lang="en-GB" altLang="el-GR" dirty="0" smtClean="0"/>
          </a:p>
          <a:p>
            <a:pPr eaLnBrk="1" hangingPunct="1"/>
            <a:r>
              <a:rPr lang="el-GR" altLang="el-GR" dirty="0" smtClean="0"/>
              <a:t>Οι ογκομετρικές τεχνικές διαχειρίζονται τα δεδομένα του εξετασθέντος ανατομικού όγκου στο σύνολό τους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949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l-GR" dirty="0" err="1" smtClean="0"/>
              <a:t>Maximun</a:t>
            </a:r>
            <a:r>
              <a:rPr lang="en-GB" altLang="el-GR" dirty="0" smtClean="0"/>
              <a:t> Intensity Projection	 MIP</a:t>
            </a:r>
          </a:p>
          <a:p>
            <a:pPr eaLnBrk="1" hangingPunct="1"/>
            <a:r>
              <a:rPr lang="en-GB" altLang="el-GR" dirty="0" smtClean="0"/>
              <a:t>Minimum Intensity Projection     </a:t>
            </a:r>
            <a:r>
              <a:rPr lang="en-GB" altLang="el-GR" dirty="0" err="1" smtClean="0"/>
              <a:t>minIP</a:t>
            </a:r>
            <a:endParaRPr lang="en-GB" altLang="el-GR" dirty="0" smtClean="0"/>
          </a:p>
          <a:p>
            <a:pPr eaLnBrk="1" hangingPunct="1"/>
            <a:r>
              <a:rPr lang="en-GB" altLang="el-GR" dirty="0" smtClean="0"/>
              <a:t>Surface Shaded Display 		SSD</a:t>
            </a:r>
          </a:p>
          <a:p>
            <a:pPr lvl="1" eaLnBrk="1" hangingPunct="1"/>
            <a:r>
              <a:rPr lang="el-GR" altLang="el-GR" dirty="0" smtClean="0"/>
              <a:t>Μόνο μια στρώση από voxels χρησιμοποιείται στην εικόνα </a:t>
            </a:r>
            <a:r>
              <a:rPr lang="en-US" altLang="el-GR" dirty="0" smtClean="0"/>
              <a:t>(</a:t>
            </a:r>
            <a:r>
              <a:rPr lang="en-US" altLang="el-GR" dirty="0" smtClean="0">
                <a:cs typeface="Tahoma" pitchFamily="34" charset="0"/>
              </a:rPr>
              <a:t>~</a:t>
            </a:r>
            <a:r>
              <a:rPr lang="en-US" altLang="el-GR" dirty="0" smtClean="0"/>
              <a:t>10% </a:t>
            </a:r>
            <a:r>
              <a:rPr lang="el-GR" altLang="el-GR" dirty="0" smtClean="0"/>
              <a:t>των δεδομένων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 eaLnBrk="1" hangingPunct="1">
              <a:buNone/>
            </a:pPr>
            <a:endParaRPr lang="en-GB" altLang="el-GR" dirty="0" smtClean="0"/>
          </a:p>
          <a:p>
            <a:pPr eaLnBrk="1" hangingPunct="1"/>
            <a:r>
              <a:rPr lang="en-GB" altLang="el-GR" dirty="0" smtClean="0"/>
              <a:t>Volume Rendering techniques 	VRT</a:t>
            </a:r>
          </a:p>
          <a:p>
            <a:pPr eaLnBrk="1" hangingPunct="1"/>
            <a:r>
              <a:rPr lang="en-GB" altLang="el-GR" dirty="0" smtClean="0"/>
              <a:t>Tissue transition projection 	TTP</a:t>
            </a:r>
          </a:p>
          <a:p>
            <a:pPr lvl="1" eaLnBrk="1" hangingPunct="1"/>
            <a:r>
              <a:rPr lang="el-GR" altLang="el-GR" dirty="0" smtClean="0"/>
              <a:t>Χρησιμοποιούνται όλα τα δεδομένα</a:t>
            </a:r>
            <a:endParaRPr lang="en-GB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l-GR" dirty="0"/>
              <a:t>εργαλεία</a:t>
            </a:r>
          </a:p>
        </p:txBody>
      </p:sp>
    </p:spTree>
    <p:extLst>
      <p:ext uri="{BB962C8B-B14F-4D97-AF65-F5344CB8AC3E}">
        <p14:creationId xmlns="" xmlns:p14="http://schemas.microsoft.com/office/powerpoint/2010/main" val="23085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424936" cy="525658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Κάθε </a:t>
            </a:r>
            <a:r>
              <a:rPr lang="en-US" altLang="el-GR" dirty="0" smtClean="0"/>
              <a:t>voxel </a:t>
            </a:r>
            <a:r>
              <a:rPr lang="el-GR" altLang="el-GR" dirty="0" smtClean="0"/>
              <a:t>της εικόνας ανασύνθεσης (2D εικόνα) αποδίδεται με πυκνότητα ίση προς τη μέγιστη πυκνότητα </a:t>
            </a:r>
            <a:r>
              <a:rPr lang="en-US" altLang="el-GR" dirty="0" smtClean="0"/>
              <a:t>voxel </a:t>
            </a:r>
            <a:r>
              <a:rPr lang="el-GR" altLang="el-GR" dirty="0" smtClean="0"/>
              <a:t>που συναντά κάθε προβολική ακτίνα στη διαδρομή της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>
              <a:buNone/>
            </a:pPr>
            <a:endParaRPr lang="el-GR" altLang="el-GR" dirty="0" smtClean="0"/>
          </a:p>
          <a:p>
            <a:pPr eaLnBrk="1" hangingPunct="1">
              <a:buNone/>
            </a:pPr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n-GB" altLang="el-GR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l-GR" altLang="el-GR" dirty="0" smtClean="0"/>
              <a:t>	</a:t>
            </a:r>
            <a:r>
              <a:rPr lang="el-GR" altLang="el-GR" sz="2000" i="1" dirty="0" smtClean="0"/>
              <a:t>(Οι άσπροι κύβοι αντιστοιχούν σε </a:t>
            </a:r>
            <a:r>
              <a:rPr lang="el-GR" altLang="el-GR" sz="2000" i="1" dirty="0" err="1" smtClean="0"/>
              <a:t>voxels</a:t>
            </a:r>
            <a:r>
              <a:rPr lang="el-GR" altLang="el-GR" sz="2000" i="1" dirty="0" smtClean="0"/>
              <a:t> με τη μέγιστη πυκνότητα, οι μαύροι κύβοι αντιστοιχούν σε </a:t>
            </a:r>
            <a:r>
              <a:rPr lang="el-GR" altLang="el-GR" sz="2000" i="1" dirty="0" err="1" smtClean="0"/>
              <a:t>voxels</a:t>
            </a:r>
            <a:r>
              <a:rPr lang="el-GR" altLang="el-GR" sz="2000" i="1" dirty="0" smtClean="0"/>
              <a:t> με τη χαμηλότερη πυκνότητα στη διαδρομή της προβολικής ακτίνας)	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4752528" cy="24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</a:t>
            </a:r>
            <a:endParaRPr lang="el-G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45698" y="4909783"/>
            <a:ext cx="2231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i="1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3" action="ppaction://hlinkfile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  <a:hlinkClick r:id="rId3" action="ppaction://hlinkfile"/>
              </a:rPr>
              <a:t>, 25, 1639-1652 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3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altLang="el-GR" sz="2200" dirty="0" smtClean="0"/>
              <a:t>MIP </a:t>
            </a:r>
            <a:r>
              <a:rPr lang="el-GR" altLang="el-GR" sz="2200" dirty="0" smtClean="0"/>
              <a:t>προέρχονται από σειρές παράλληλων προβολικών </a:t>
            </a:r>
            <a:r>
              <a:rPr lang="el-GR" altLang="el-GR" sz="2200" dirty="0" err="1" smtClean="0"/>
              <a:t>ακτίνων</a:t>
            </a:r>
            <a:r>
              <a:rPr lang="el-GR" altLang="el-GR" sz="2200" dirty="0" smtClean="0"/>
              <a:t> που διέρχονται από τα δεδομένα όγκου</a:t>
            </a:r>
            <a:endParaRPr lang="en-GB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Μόνο η υψηλότερη (ΜΙΡ) ή η χαμηλότερη (</a:t>
            </a:r>
            <a:r>
              <a:rPr lang="en-GB" altLang="el-GR" sz="2200" dirty="0" err="1" smtClean="0"/>
              <a:t>minIP</a:t>
            </a:r>
            <a:r>
              <a:rPr lang="en-GB" altLang="el-GR" sz="2200" dirty="0" smtClean="0"/>
              <a:t>) </a:t>
            </a:r>
            <a:r>
              <a:rPr lang="el-GR" altLang="el-GR" sz="2200" dirty="0" smtClean="0"/>
              <a:t>τιμή πυκνότητας των </a:t>
            </a:r>
            <a:r>
              <a:rPr lang="en-GB" altLang="el-GR" sz="2200" dirty="0" smtClean="0"/>
              <a:t>voxels </a:t>
            </a:r>
            <a:r>
              <a:rPr lang="el-GR" altLang="el-GR" sz="2200" dirty="0" smtClean="0"/>
              <a:t>αποδίδεται στην προβολική εικόνα </a:t>
            </a:r>
            <a:r>
              <a:rPr lang="en-GB" altLang="el-GR" sz="2200" dirty="0" smtClean="0"/>
              <a:t>(&gt;95% </a:t>
            </a:r>
            <a:r>
              <a:rPr lang="el-GR" altLang="el-GR" sz="2200" dirty="0" smtClean="0"/>
              <a:t>των δεδομένων χάνεται</a:t>
            </a:r>
            <a:r>
              <a:rPr lang="en-GB" altLang="el-GR" sz="220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Υπάρχει απώλεια της αίσθησης του βάθους και δεν είναι δυνατό να γνωρίζουμε εάν μια δομή είναι μπροστά ή πίσω από μια μόνο εικόνα ΜΙΡ </a:t>
            </a:r>
            <a:endParaRPr lang="en-GB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Παράγουν εικόνες τύπου αγγειογραφίας και βοηθούν στην παρακολούθηση της διαδρομής των διαφόρων δομών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Ο καρδιακός παλμός προκαλεί αλλοιώσεις στον παρακείμενο πνεύμονα</a:t>
            </a:r>
            <a:endParaRPr lang="en-US" altLang="el-GR" sz="2200" dirty="0" smtClean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err="1" smtClean="0"/>
              <a:t>Κομβολογιοειδή</a:t>
            </a:r>
            <a:r>
              <a:rPr lang="el-GR" altLang="el-GR" sz="2200" dirty="0" smtClean="0"/>
              <a:t> απεικόνιση των αγγείων </a:t>
            </a:r>
            <a:endParaRPr lang="en-US" altLang="el-GR" sz="2200" dirty="0" smtClean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Εικόνα τύπου εμφυσήματος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 - </a:t>
            </a:r>
            <a:r>
              <a:rPr lang="en-US" dirty="0" err="1"/>
              <a:t>minIP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9436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496944" cy="55172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sz="2200" dirty="0" smtClean="0"/>
              <a:t>Διατήρηση της μέγιστης τιμής πυκνότητας ευνοεί την απεικόνιση των οστών παρά των ενισχυμένων με σκιαγραφικό δομών (αγγεία)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sz="2200" dirty="0" smtClean="0"/>
              <a:t>Ξεχωρίζουν οι τοιχωματικές αποτιτανώσεις από τον αυλό των αγγείων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sz="2200" dirty="0" smtClean="0"/>
              <a:t>Αναδεικνύονται ακόμα και μικρά αγγεία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sz="2200" dirty="0" smtClean="0"/>
              <a:t>Επηρεάζεται ταυτόχρονα και η </a:t>
            </a:r>
            <a:r>
              <a:rPr lang="en-US" altLang="el-GR" sz="2200" dirty="0" smtClean="0"/>
              <a:t>background</a:t>
            </a:r>
            <a:r>
              <a:rPr lang="el-GR" altLang="el-GR" sz="2200" dirty="0" smtClean="0"/>
              <a:t> τιμή πυκνότητας ανάλογα με τις ανατομικές δομές, ιδιαίτερα όταν αυτές εμφανίζουν υψηλή πρόσληψη του σκιαγραφικού (νεφροί, ήπαρ), οπότε μειώνεται η αντίθεση δομής – περιβάλλοντος σε αυτές τις περιοχές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sz="2200" dirty="0" smtClean="0"/>
              <a:t>Η απομάκρυνση δομών που προσλαμβάνουν το σκιαγραφικό από το </a:t>
            </a:r>
            <a:r>
              <a:rPr lang="en-US" altLang="el-GR" sz="2200" dirty="0" smtClean="0"/>
              <a:t> background </a:t>
            </a:r>
            <a:r>
              <a:rPr lang="el-GR" altLang="el-GR" sz="2200" dirty="0" smtClean="0"/>
              <a:t>βελτιώνει την αντίθεση (</a:t>
            </a:r>
            <a:r>
              <a:rPr lang="en-US" altLang="el-GR" sz="2200" dirty="0" smtClean="0"/>
              <a:t>contrast ratio</a:t>
            </a:r>
            <a:r>
              <a:rPr lang="el-GR" altLang="el-GR" sz="2200" dirty="0" smtClean="0"/>
              <a:t>)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sz="2200" dirty="0" smtClean="0"/>
              <a:t>Το μικρό πάχος τομής (</a:t>
            </a:r>
            <a:r>
              <a:rPr lang="en-US" altLang="el-GR" sz="2200" dirty="0" smtClean="0"/>
              <a:t>thin MIPs)</a:t>
            </a:r>
            <a:r>
              <a:rPr lang="el-GR" altLang="el-GR" sz="2200" dirty="0" smtClean="0"/>
              <a:t> βελτιώνει το λόγο αντίθεσης (</a:t>
            </a:r>
            <a:r>
              <a:rPr lang="en-US" altLang="el-GR" sz="2200" dirty="0" smtClean="0"/>
              <a:t>contrast ratio</a:t>
            </a:r>
            <a:r>
              <a:rPr lang="el-GR" altLang="el-GR" sz="2200" dirty="0" smtClean="0"/>
              <a:t>) δομής - περιβάλλοντος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sz="2200" dirty="0" smtClean="0"/>
              <a:t>Κατάτμηση - </a:t>
            </a:r>
            <a:r>
              <a:rPr lang="en-US" altLang="el-GR" sz="2200" dirty="0" smtClean="0"/>
              <a:t>Segmentation </a:t>
            </a:r>
            <a:endParaRPr lang="el-GR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369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7" descr="https://encrypted-tbn0.gstatic.com/images?q=tbn:ANd9GcRz2f9XtSl5Bojof2PPsOcsUvReF9EQvysWNqm21Lqgr-elwl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53707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 descr="http://img.medscape.com/fullsize/migrated/437/305/ar436915.fig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4075" y="710214"/>
            <a:ext cx="4479925" cy="56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088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0094"/>
            <a:ext cx="60483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thin-slab MIPs </a:t>
            </a:r>
            <a:endParaRPr lang="el-G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63888" y="5301208"/>
            <a:ext cx="2231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i="1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3" action="ppaction://hlinkfile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  <a:hlinkClick r:id="rId3" action="ppaction://hlinkfile"/>
              </a:rPr>
              <a:t>, 25, 1639-1652 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4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Η χρήση επικαλυπτόμενων </a:t>
            </a:r>
            <a:r>
              <a:rPr lang="en-US" altLang="el-GR" dirty="0" smtClean="0"/>
              <a:t>thin MIPs </a:t>
            </a:r>
            <a:r>
              <a:rPr lang="el-GR" altLang="el-GR" dirty="0" smtClean="0"/>
              <a:t>επιτρέπει την εκτίμηση των χωρικών σχέσεων των δομών</a:t>
            </a:r>
            <a:endParaRPr lang="en-US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Έλεγχος πάντα σε περισσότερα από ένα επίπεδα</a:t>
            </a:r>
            <a:endParaRPr lang="en-US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Διατήρηση της χωρικής διακριτικής ικανότητας</a:t>
            </a:r>
            <a:endParaRPr lang="en-US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Το μεγάλο πάχος των εγκαρσίων τομών μειώνει την αντίθεση των μικρών αγγείων λόγω της μερικής απεικόνισης στο </a:t>
            </a:r>
            <a:r>
              <a:rPr lang="en-US" altLang="el-GR" dirty="0" smtClean="0"/>
              <a:t>voxel</a:t>
            </a:r>
            <a:r>
              <a:rPr lang="el-GR" altLang="el-GR" dirty="0" smtClean="0"/>
              <a:t> (</a:t>
            </a:r>
            <a:r>
              <a:rPr lang="en-US" altLang="el-GR" dirty="0" smtClean="0"/>
              <a:t>partial volume averaging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n-US" altLang="el-GR" dirty="0" smtClean="0"/>
              <a:t>MIP contrast </a:t>
            </a:r>
            <a:r>
              <a:rPr lang="el-GR" altLang="el-GR" dirty="0" smtClean="0"/>
              <a:t>δεν μεταβάλλεται με την μεταβολή του πάχους της τομής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thin-slab MIPs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707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797152"/>
            <a:ext cx="8640960" cy="1656184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Στένωση της  Δε νεφρικής αρτηρίας. Επικαλυπτόμενες </a:t>
            </a:r>
            <a:r>
              <a:rPr lang="en-US" altLang="el-GR" sz="2400" dirty="0" smtClean="0"/>
              <a:t>thin MIPs</a:t>
            </a:r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Εκτίμηση των μικρών δομών σε δύο τουλάχιστον επίπεδα  για αποφυγή επικαλύψεων και υπερεκτίμησης της στένωσης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48"/>
          <a:stretch/>
        </p:blipFill>
        <p:spPr bwMode="auto">
          <a:xfrm>
            <a:off x="899592" y="188640"/>
            <a:ext cx="7344816" cy="433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418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496944" cy="4752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dirty="0" smtClean="0">
                <a:latin typeface="Calibri" pitchFamily="34" charset="0"/>
              </a:rPr>
              <a:t>Κάθε </a:t>
            </a:r>
            <a:r>
              <a:rPr lang="en-US" altLang="el-GR" dirty="0" smtClean="0">
                <a:latin typeface="Calibri" pitchFamily="34" charset="0"/>
              </a:rPr>
              <a:t>voxel </a:t>
            </a:r>
            <a:r>
              <a:rPr lang="el-GR" altLang="el-GR" dirty="0" smtClean="0">
                <a:latin typeface="Calibri" pitchFamily="34" charset="0"/>
              </a:rPr>
              <a:t>της εικόνας </a:t>
            </a:r>
            <a:r>
              <a:rPr lang="el-GR" altLang="el-GR" dirty="0" smtClean="0">
                <a:latin typeface="Calibri" pitchFamily="34" charset="0"/>
              </a:rPr>
              <a:t>ανασύνθεσης</a:t>
            </a:r>
            <a:r>
              <a:rPr lang="en-US" altLang="el-GR" dirty="0" smtClean="0">
                <a:latin typeface="Calibri" pitchFamily="34" charset="0"/>
              </a:rPr>
              <a:t> </a:t>
            </a:r>
            <a:r>
              <a:rPr lang="el-GR" altLang="el-GR" dirty="0" smtClean="0">
                <a:latin typeface="Calibri" pitchFamily="34" charset="0"/>
              </a:rPr>
              <a:t>(</a:t>
            </a:r>
            <a:r>
              <a:rPr lang="el-GR" altLang="el-GR" dirty="0" smtClean="0">
                <a:latin typeface="Calibri" pitchFamily="34" charset="0"/>
              </a:rPr>
              <a:t>2D εικόνα) αποδίδεται με πυκνότητα ίση προς την ελάχιστη πυκνότητα </a:t>
            </a:r>
            <a:r>
              <a:rPr lang="en-US" altLang="el-GR" dirty="0" smtClean="0">
                <a:latin typeface="Calibri" pitchFamily="34" charset="0"/>
              </a:rPr>
              <a:t>voxel </a:t>
            </a:r>
            <a:r>
              <a:rPr lang="el-GR" altLang="el-GR" dirty="0" smtClean="0">
                <a:latin typeface="Calibri" pitchFamily="34" charset="0"/>
              </a:rPr>
              <a:t>που συναντά κάθε προβολική ακτίνα στη διαδρομή της</a:t>
            </a:r>
            <a:endParaRPr lang="en-GB" altLang="el-GR" dirty="0" smtClean="0">
              <a:latin typeface="Calibri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106938" cy="2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516216" y="4725144"/>
            <a:ext cx="2231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i="1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3" action="ppaction://hlinkfile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  <a:hlinkClick r:id="rId3" action="ppaction://hlinkfile"/>
              </a:rPr>
              <a:t>, 25, 1639-1652 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467544" y="515719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el-GR" altLang="el-GR" sz="2000" i="1" dirty="0">
                <a:solidFill>
                  <a:prstClr val="white"/>
                </a:solidFill>
                <a:latin typeface="Calibri" pitchFamily="34" charset="0"/>
              </a:rPr>
              <a:t>(Οι άσπροι κύβοι αντιστοιχούν σε </a:t>
            </a:r>
            <a:r>
              <a:rPr lang="el-GR" altLang="el-GR" sz="2000" i="1" dirty="0" err="1">
                <a:solidFill>
                  <a:prstClr val="white"/>
                </a:solidFill>
                <a:latin typeface="Calibri" pitchFamily="34" charset="0"/>
              </a:rPr>
              <a:t>voxels</a:t>
            </a:r>
            <a:r>
              <a:rPr lang="el-GR" altLang="el-GR" sz="2000" i="1" dirty="0">
                <a:solidFill>
                  <a:prstClr val="white"/>
                </a:solidFill>
                <a:latin typeface="Calibri" pitchFamily="34" charset="0"/>
              </a:rPr>
              <a:t> με τη μέγιστη πυκνότητα, οι μαύροι κύβοι αντιστοιχούν σε </a:t>
            </a:r>
            <a:r>
              <a:rPr lang="el-GR" altLang="el-GR" sz="2000" i="1" dirty="0" err="1">
                <a:solidFill>
                  <a:prstClr val="white"/>
                </a:solidFill>
                <a:latin typeface="Calibri" pitchFamily="34" charset="0"/>
              </a:rPr>
              <a:t>voxels</a:t>
            </a:r>
            <a:r>
              <a:rPr lang="el-GR" altLang="el-GR" sz="2000" i="1" dirty="0">
                <a:solidFill>
                  <a:prstClr val="white"/>
                </a:solidFill>
                <a:latin typeface="Calibri" pitchFamily="34" charset="0"/>
              </a:rPr>
              <a:t> με τη χαμηλότερη πυκνότητα στη διαδρομή της προβολικής ακτίνας)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Intensity Projection </a:t>
            </a:r>
            <a:r>
              <a:rPr lang="en-US" dirty="0" err="1" smtClean="0"/>
              <a:t>minIP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601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Χρήσιμη στο τραχειοβρογχικό δένδρο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Κατανομή των αλλοιώσεων στις διάχυτες πνευμονοπάθειες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Καλύτερη εάν το περιβάλλον έχει πυκνότητα μαλακών μορίων (</a:t>
            </a:r>
            <a:r>
              <a:rPr lang="el-GR" altLang="el-GR" dirty="0" err="1" smtClean="0"/>
              <a:t>μεσοθωράκιο</a:t>
            </a:r>
            <a:r>
              <a:rPr lang="el-GR" altLang="el-GR" dirty="0" smtClean="0"/>
              <a:t>, πύκνωση</a:t>
            </a:r>
            <a:r>
              <a:rPr lang="en-US" altLang="el-GR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Αύξηση του πάχους επηρεάζει την ανάδειξη των μικρών αεραγωγών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Αποκλεισμός του αέρα από το περιβάλλον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minIP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680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ισοτροπικά δεδομένα απαρτίζονται από voxels που έχουν όλες τις διαστάσεις ίσες (βάθος, μήκος και ύψος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Είναι απαραίτητα για την υψηλή ποιότητα της απεικόνισης σε πολλαπλά επίπεδα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3322857"/>
            <a:ext cx="7363470" cy="3058471"/>
          </a:xfrm>
          <a:prstGeom prst="rect">
            <a:avLst/>
          </a:prstGeom>
          <a:ln w="38100" cap="sq">
            <a:solidFill>
              <a:srgbClr val="E9DE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Ισοτροπική απεικόνιση (</a:t>
            </a:r>
            <a:r>
              <a:rPr lang="en-US" dirty="0"/>
              <a:t>voxels)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369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7663"/>
            <a:ext cx="6840537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92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ΜΙΡ &amp; </a:t>
            </a:r>
            <a:r>
              <a:rPr lang="en-US" dirty="0" err="1" smtClean="0"/>
              <a:t>minIP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107522" name="Picture 2" descr="https://upload.wikimedia.org/wikibooks/en/3/3a/IntProj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458200" cy="3076575"/>
          </a:xfrm>
          <a:prstGeom prst="rect">
            <a:avLst/>
          </a:prstGeom>
          <a:noFill/>
          <a:ln>
            <a:solidFill>
              <a:srgbClr val="E9DE8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63888" y="5085184"/>
            <a:ext cx="158417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en.wikibooks.org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568952" cy="55172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sz="2400" dirty="0" smtClean="0"/>
              <a:t>Κάθε </a:t>
            </a:r>
            <a:r>
              <a:rPr lang="en-US" altLang="el-GR" sz="2400" dirty="0" smtClean="0"/>
              <a:t>voxel </a:t>
            </a:r>
            <a:r>
              <a:rPr lang="el-GR" altLang="el-GR" sz="2400" dirty="0" smtClean="0"/>
              <a:t>από τον όγκο δεδομένων συμμετέχει ή δεν συμμετέχει στην τελική εικόνα  συνήθως με συσχέτιση  της πυκνότητάς του προς μια τιμή κατωφλίου (</a:t>
            </a:r>
            <a:r>
              <a:rPr lang="en-US" altLang="el-GR" sz="2400" dirty="0" smtClean="0"/>
              <a:t>threshold value</a:t>
            </a:r>
            <a:r>
              <a:rPr lang="el-GR" altLang="el-GR" sz="2400" dirty="0" smtClean="0"/>
              <a:t>)</a:t>
            </a:r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Αποδίδεται υποσύνολο των ογκομετρικών δεδομένων που περιλαμβάνει τα </a:t>
            </a:r>
            <a:r>
              <a:rPr lang="en-GB" altLang="el-GR" sz="2400" dirty="0" smtClean="0"/>
              <a:t> voxels </a:t>
            </a:r>
            <a:r>
              <a:rPr lang="el-GR" altLang="el-GR" sz="2400" dirty="0" smtClean="0"/>
              <a:t>με τιμές μέσα σε καθορισμένα όρια που ορίζουν επιφάνειες</a:t>
            </a:r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Καθορίζονται ανώτερο και κατώτερο </a:t>
            </a:r>
            <a:r>
              <a:rPr lang="el-GR" altLang="el-GR" sz="2400" dirty="0" err="1" smtClean="0"/>
              <a:t>κατώφλιο</a:t>
            </a:r>
            <a:r>
              <a:rPr lang="el-GR" altLang="el-GR" sz="2400" dirty="0" smtClean="0"/>
              <a:t> τιμών και από συγκεκριμένη γωνία θέασης αποδίδεται η πρώτη επιφάνεια από </a:t>
            </a:r>
            <a:r>
              <a:rPr lang="en-US" altLang="el-GR" sz="2400" dirty="0" smtClean="0"/>
              <a:t>voxels </a:t>
            </a:r>
            <a:r>
              <a:rPr lang="el-GR" altLang="el-GR" sz="2400" dirty="0" smtClean="0"/>
              <a:t>με πυκνότητες εντός των επιλεγμένων ορίων</a:t>
            </a:r>
            <a:endParaRPr lang="en-GB" altLang="el-GR" sz="2400" dirty="0" smtClean="0"/>
          </a:p>
          <a:p>
            <a:pPr eaLnBrk="1" hangingPunct="1"/>
            <a:r>
              <a:rPr lang="en-US" altLang="el-GR" sz="2400" dirty="0" smtClean="0"/>
              <a:t>SSD pixels </a:t>
            </a:r>
            <a:r>
              <a:rPr lang="el-GR" altLang="el-GR" sz="2400" dirty="0" smtClean="0"/>
              <a:t>με πυκνότητες εντός των επιλεγμένων τιμών απεικονίζονται με τη μέγιστη πυκνότητα, ενώ </a:t>
            </a:r>
            <a:r>
              <a:rPr lang="en-US" altLang="el-GR" sz="2400" dirty="0" smtClean="0"/>
              <a:t>pixels</a:t>
            </a:r>
            <a:r>
              <a:rPr lang="el-GR" altLang="el-GR" sz="2400" dirty="0" smtClean="0"/>
              <a:t> εκτός των ορίων αποδίδονται με πυκνότητα 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μηδέν και δε συμμετέχουν στην εικόνα</a:t>
            </a:r>
            <a:endParaRPr lang="en-GB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Shaded Display, SSD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112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Επειδή όλα τα </a:t>
            </a:r>
            <a:r>
              <a:rPr lang="en-US" altLang="el-GR" dirty="0" smtClean="0"/>
              <a:t> pixels </a:t>
            </a:r>
            <a:r>
              <a:rPr lang="el-GR" altLang="el-GR" dirty="0" smtClean="0"/>
              <a:t>έχουν την ίδια σκιερότητα  απεικονίζεται  μόνο η επιφάνεια των ανατομικών δομών στις </a:t>
            </a:r>
            <a:r>
              <a:rPr lang="en-US" altLang="el-GR" dirty="0" smtClean="0"/>
              <a:t>SSD </a:t>
            </a:r>
            <a:r>
              <a:rPr lang="el-GR" altLang="el-GR" dirty="0" smtClean="0"/>
              <a:t>και οι πληροφορίες για την πυκνότητα μιας δομής χάνονται εντελώς </a:t>
            </a:r>
          </a:p>
          <a:p>
            <a:pPr eaLnBrk="1" hangingPunct="1"/>
            <a:r>
              <a:rPr lang="el-GR" altLang="el-GR" dirty="0" smtClean="0"/>
              <a:t>Επιλέγεται μόνο το εύρος τιμών  για την ανασύνθεση και ο υπολογιστής παράγει την εικόνα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Η επιλογή των ορίων από το χρήστη επιτρέπει στον υπολογιστή να συνδέσει τα όρια αυτόματα. </a:t>
            </a:r>
          </a:p>
          <a:p>
            <a:pPr eaLnBrk="1" hangingPunct="1"/>
            <a:r>
              <a:rPr lang="el-GR" altLang="el-GR" dirty="0" smtClean="0"/>
              <a:t>Απεικονίζεται μόνο η επιφάνεια  (</a:t>
            </a:r>
            <a:r>
              <a:rPr lang="en-GB" altLang="el-GR" dirty="0" smtClean="0"/>
              <a:t>no ‘see through’</a:t>
            </a:r>
            <a:r>
              <a:rPr lang="el-GR" altLang="el-GR" dirty="0" smtClean="0"/>
              <a:t>) και </a:t>
            </a:r>
            <a:r>
              <a:rPr lang="el-GR" altLang="el-GR" dirty="0" smtClean="0"/>
              <a:t>περισσότερα από το</a:t>
            </a:r>
            <a:r>
              <a:rPr lang="en-GB" altLang="el-GR" dirty="0" smtClean="0"/>
              <a:t> </a:t>
            </a:r>
            <a:r>
              <a:rPr lang="en-GB" altLang="el-GR" dirty="0" smtClean="0"/>
              <a:t>90% </a:t>
            </a:r>
            <a:r>
              <a:rPr lang="el-GR" altLang="el-GR" dirty="0" smtClean="0"/>
              <a:t>των δεδομένων χάνονται</a:t>
            </a:r>
            <a:endParaRPr lang="en-GB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Shaded Display (SSD)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013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256584"/>
          </a:xfrm>
        </p:spPr>
        <p:txBody>
          <a:bodyPr/>
          <a:lstStyle/>
          <a:p>
            <a:r>
              <a:rPr lang="el-GR" dirty="0" smtClean="0"/>
              <a:t>Επιλογή των </a:t>
            </a:r>
            <a:r>
              <a:rPr lang="en-US" dirty="0" err="1" smtClean="0"/>
              <a:t>voxels</a:t>
            </a:r>
            <a:r>
              <a:rPr lang="en-US" dirty="0" smtClean="0"/>
              <a:t> </a:t>
            </a:r>
            <a:r>
              <a:rPr lang="el-GR" dirty="0" smtClean="0"/>
              <a:t>με τιμή πυκνότητας κατωφλίου και δημιουργία τριγώνων που βάφονται με μια απόχρωση του γκρι.</a:t>
            </a:r>
          </a:p>
          <a:p>
            <a:r>
              <a:rPr lang="el-GR" dirty="0" smtClean="0"/>
              <a:t>Οι υπόλοιπες πληροφορίες απορρίπτονται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112642" name="Picture 2" descr="https://upload.wikimedia.org/wikipedia/commons/b/b4/SsdWFcompo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7632848" cy="379419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07904" y="6381328"/>
            <a:ext cx="158417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en.wikibooks.org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25658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Δημιουργία επιφανειών από περιοχές μέσα στον όγκο των δεδομένων με παρόμοιες τιμές </a:t>
            </a:r>
            <a:r>
              <a:rPr lang="en-US" dirty="0" err="1" smtClean="0"/>
              <a:t>voxel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110594" name="Picture 2" descr="https://upload.wikimedia.org/wikibooks/en/8/89/SsdVoxe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209855" cy="3717032"/>
          </a:xfrm>
          <a:prstGeom prst="rect">
            <a:avLst/>
          </a:prstGeom>
          <a:noFill/>
          <a:ln>
            <a:solidFill>
              <a:srgbClr val="E9DE8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63888" y="6165304"/>
            <a:ext cx="158417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en.wikibooks.org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ralatos0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39" r="10883"/>
          <a:stretch>
            <a:fillRect/>
          </a:stretch>
        </p:blipFill>
        <p:spPr bwMode="auto">
          <a:xfrm>
            <a:off x="-36513" y="0"/>
            <a:ext cx="325278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ralatos0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16" r="9554"/>
          <a:stretch>
            <a:fillRect/>
          </a:stretch>
        </p:blipFill>
        <p:spPr bwMode="auto">
          <a:xfrm>
            <a:off x="5978525" y="2825750"/>
            <a:ext cx="31654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ralatos0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59" r="10033"/>
          <a:stretch>
            <a:fillRect/>
          </a:stretch>
        </p:blipFill>
        <p:spPr bwMode="auto">
          <a:xfrm>
            <a:off x="2857500" y="1643063"/>
            <a:ext cx="334962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227638" y="1643063"/>
            <a:ext cx="960437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400">
                <a:latin typeface="Tahoma" pitchFamily="34" charset="0"/>
              </a:rPr>
              <a:t>150HU</a:t>
            </a:r>
            <a:endParaRPr lang="el-GR" altLang="el-GR" sz="1400">
              <a:latin typeface="Tahoma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59013" y="0"/>
            <a:ext cx="960437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400">
                <a:latin typeface="Tahoma" pitchFamily="34" charset="0"/>
              </a:rPr>
              <a:t>100HU</a:t>
            </a:r>
            <a:endParaRPr lang="el-GR" altLang="el-GR" sz="1400">
              <a:latin typeface="Tahoma" pitchFamily="34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8220075" y="2781300"/>
            <a:ext cx="960438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400">
                <a:latin typeface="Tahoma" pitchFamily="34" charset="0"/>
              </a:rPr>
              <a:t>200HU</a:t>
            </a:r>
            <a:endParaRPr lang="el-GR" altLang="el-GR" sz="1400">
              <a:latin typeface="Tahoma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16275" y="116632"/>
            <a:ext cx="5927724" cy="1008112"/>
          </a:xfrm>
        </p:spPr>
        <p:txBody>
          <a:bodyPr>
            <a:normAutofit/>
          </a:bodyPr>
          <a:lstStyle/>
          <a:p>
            <a:pPr marL="90488"/>
            <a:r>
              <a:rPr lang="en-US" dirty="0"/>
              <a:t>Shaded Surface Display (SSD)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79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Κατάτμηση - </a:t>
            </a:r>
            <a:r>
              <a:rPr lang="en-US" altLang="el-GR" sz="2400" dirty="0" smtClean="0"/>
              <a:t>Segmentation </a:t>
            </a:r>
          </a:p>
          <a:p>
            <a:pPr lvl="1" eaLnBrk="1" hangingPunct="1"/>
            <a:r>
              <a:rPr lang="el-GR" altLang="el-GR" sz="2400" dirty="0" smtClean="0"/>
              <a:t>Διαχωρισμός της εικόνας σε πολλαπλές περιοχές ή αντικείμενα με συγκεκριμένα διακριτά  χαρακτηριστικά </a:t>
            </a:r>
            <a:r>
              <a:rPr lang="en-US" altLang="el-GR" sz="2400" dirty="0" smtClean="0"/>
              <a:t>(</a:t>
            </a:r>
            <a:r>
              <a:rPr lang="el-GR" altLang="el-GR" sz="2400" dirty="0" smtClean="0"/>
              <a:t>όργανα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 όγκοι</a:t>
            </a:r>
            <a:r>
              <a:rPr lang="en-US" altLang="el-GR" sz="2400" dirty="0" smtClean="0"/>
              <a:t>)</a:t>
            </a:r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Η ανάδειξη συγκεκριμένων  δομών  μέσα σε ενα όγκο απαιτεί αρχικά την ταυτοποίησή τους</a:t>
            </a:r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Η τιμή πυκνότητας αποτελεί καλό δείκτη της παρουσίας μιας δομής</a:t>
            </a:r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Κατώφλιο - </a:t>
            </a:r>
            <a:r>
              <a:rPr lang="en-US" altLang="el-GR" sz="2400" dirty="0" smtClean="0"/>
              <a:t>t</a:t>
            </a:r>
            <a:r>
              <a:rPr lang="en-GB" altLang="el-GR" sz="2400" dirty="0" err="1" smtClean="0"/>
              <a:t>hresholding</a:t>
            </a:r>
            <a:r>
              <a:rPr lang="en-GB" altLang="el-GR" sz="2400" dirty="0" smtClean="0"/>
              <a:t>: </a:t>
            </a:r>
            <a:r>
              <a:rPr lang="el-GR" altLang="el-GR" sz="2400" dirty="0" smtClean="0"/>
              <a:t> επιλογή των </a:t>
            </a:r>
            <a:r>
              <a:rPr lang="en-GB" altLang="el-GR" sz="2400" dirty="0" err="1" smtClean="0"/>
              <a:t>voxels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με πυκνότητα μέσα στο επιλεγμένο εύρος τιμών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- </a:t>
            </a:r>
            <a:r>
              <a:rPr lang="el-GR" dirty="0"/>
              <a:t>κατάτμηση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="" xmlns:p14="http://schemas.microsoft.com/office/powerpoint/2010/main" val="24085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Segmentation - </a:t>
            </a:r>
            <a:r>
              <a:rPr lang="el-GR" dirty="0">
                <a:solidFill>
                  <a:prstClr val="white"/>
                </a:solidFill>
              </a:rPr>
              <a:t>κατάτμηση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κατώφλι μπορεί να χρησιμοποιηθεί αυτοτελώς ή ως βάση για περαιτέρω επεξεργασία</a:t>
            </a:r>
          </a:p>
          <a:p>
            <a:pPr eaLnBrk="1" hangingPunct="1"/>
            <a:endParaRPr lang="en-GB" altLang="el-GR" dirty="0" smtClean="0"/>
          </a:p>
          <a:p>
            <a:pPr eaLnBrk="1" hangingPunct="1"/>
            <a:r>
              <a:rPr lang="el-GR" altLang="el-GR" dirty="0" smtClean="0"/>
              <a:t>Με τη χρήση της λειτουργίας «</a:t>
            </a:r>
            <a:r>
              <a:rPr lang="en-GB" altLang="el-GR" dirty="0" smtClean="0"/>
              <a:t>seed</a:t>
            </a:r>
            <a:r>
              <a:rPr lang="el-GR" altLang="el-GR" dirty="0" smtClean="0"/>
              <a:t>» τα προϊόντα της κατάτμησης μπορούν να επιλεγούν, απο-επιλεγούν, συρρικνωθούν ή επεκταθούν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965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sz="2400" dirty="0" smtClean="0"/>
              <a:t>Η ιδεώδης τιμή είναι αυτή που αποδίδει μια δομή με το πραγματικό της μέγεθος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Πρόκειται για μια τιμή μεταξύ αυτής της ανατομικής δομής και του περιβάλλοντός  της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Περίπου</a:t>
            </a:r>
            <a:r>
              <a:rPr lang="en-US" altLang="el-GR" sz="2400" dirty="0" smtClean="0"/>
              <a:t> 10% </a:t>
            </a:r>
            <a:r>
              <a:rPr lang="el-GR" altLang="el-GR" sz="2400" dirty="0" smtClean="0"/>
              <a:t>μικρότερη από την τιμή της υπό μελέτη δομής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Μόνο οι δομές με μέγεθος μεγαλύτερο του πάχους τομής απεικονίζονται με φυσιολογικό μέγεθος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Μεγάλο πάχος τομής προκαλεί λανθασμένη αντιπροσώπευση και σφάλματα μερικής εκπροσώπησης στο </a:t>
            </a:r>
            <a:r>
              <a:rPr lang="en-US" altLang="el-GR" sz="2400" dirty="0" smtClean="0"/>
              <a:t>voxel</a:t>
            </a:r>
          </a:p>
          <a:p>
            <a:pPr eaLnBrk="1" hangingPunct="1"/>
            <a:r>
              <a:rPr lang="el-GR" altLang="el-GR" sz="2400" dirty="0" smtClean="0"/>
              <a:t>Στα οστά παράγονται «οπές» όπου υπάρχει λέπτυνση </a:t>
            </a:r>
          </a:p>
          <a:p>
            <a:pPr eaLnBrk="1" hangingPunct="1"/>
            <a:r>
              <a:rPr lang="el-GR" altLang="el-GR" sz="2400" dirty="0" smtClean="0"/>
              <a:t>Μπορεί να προκληθούν </a:t>
            </a:r>
            <a:r>
              <a:rPr lang="el-GR" altLang="el-GR" sz="2400" dirty="0" err="1" smtClean="0"/>
              <a:t>ψευδοστενώσεις</a:t>
            </a:r>
            <a:r>
              <a:rPr lang="el-GR" altLang="el-GR" sz="2400" dirty="0" smtClean="0"/>
              <a:t> ή απότομες διακοπές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κατωφλίου</a:t>
            </a:r>
          </a:p>
        </p:txBody>
      </p:sp>
    </p:spTree>
    <p:extLst>
      <p:ext uri="{BB962C8B-B14F-4D97-AF65-F5344CB8AC3E}">
        <p14:creationId xmlns="" xmlns:p14="http://schemas.microsoft.com/office/powerpoint/2010/main" val="24934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424936" cy="3456384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Τα δεδομένα όγκου είναι 3-διάστατα και δεν μπορούν να απεικονιστούν ως τέτοια σε </a:t>
            </a:r>
            <a:r>
              <a:rPr lang="en-GB" altLang="el-GR" dirty="0" smtClean="0"/>
              <a:t>2-D </a:t>
            </a:r>
            <a:r>
              <a:rPr lang="el-GR" altLang="el-GR" dirty="0" smtClean="0"/>
              <a:t>εικόνες.</a:t>
            </a:r>
            <a:endParaRPr lang="en-GB" altLang="el-GR" dirty="0" smtClean="0"/>
          </a:p>
          <a:p>
            <a:pPr eaLnBrk="1" hangingPunct="1"/>
            <a:endParaRPr lang="en-GB" altLang="el-GR" dirty="0" smtClean="0"/>
          </a:p>
          <a:p>
            <a:pPr eaLnBrk="1" hangingPunct="1"/>
            <a:r>
              <a:rPr lang="el-GR" altLang="el-GR" dirty="0" smtClean="0"/>
              <a:t>Πρέπει  επομένως να προβάλουμε αυτά τα δεδομένα σε ένα προβολικό επίπεδο όπως με μια κινηματογραφική κάμερα στην οθόνη.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1785" y="116632"/>
            <a:ext cx="8398648" cy="1224136"/>
          </a:xfrm>
        </p:spPr>
        <p:txBody>
          <a:bodyPr>
            <a:normAutofit/>
          </a:bodyPr>
          <a:lstStyle/>
          <a:p>
            <a:r>
              <a:rPr lang="el-GR" dirty="0"/>
              <a:t>Προβολική </a:t>
            </a:r>
            <a:r>
              <a:rPr lang="el-GR" dirty="0" smtClean="0"/>
              <a:t>εικόνα - </a:t>
            </a:r>
            <a:r>
              <a:rPr lang="en-US" dirty="0" smtClean="0"/>
              <a:t>View </a:t>
            </a:r>
            <a:r>
              <a:rPr lang="en-US" dirty="0"/>
              <a:t>projections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78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Περιλαμβάνει περισσότερα </a:t>
            </a:r>
            <a:r>
              <a:rPr lang="en-US" altLang="el-GR" dirty="0" smtClean="0"/>
              <a:t>voxels </a:t>
            </a:r>
            <a:r>
              <a:rPr lang="el-GR" altLang="el-GR" dirty="0" smtClean="0"/>
              <a:t>αυξάνοντας το φαινόμενο μέγεθος και όγκο σε σχέση με τον πραγματικό, αλλά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Επιτρέπει την ανάδειξη μικρότερων δομών</a:t>
            </a:r>
            <a:r>
              <a:rPr lang="en-US" altLang="el-GR" dirty="0" smtClean="0"/>
              <a:t> </a:t>
            </a:r>
          </a:p>
          <a:p>
            <a:pPr eaLnBrk="1" hangingPunct="1"/>
            <a:r>
              <a:rPr lang="el-GR" altLang="el-GR" dirty="0" smtClean="0"/>
              <a:t>Μειώνει την επίδραση των φαινομένων μερικής εκπροσώπησης στο </a:t>
            </a:r>
            <a:r>
              <a:rPr lang="en-US" altLang="el-GR" dirty="0" smtClean="0"/>
              <a:t>voxel (partial volume averaging)</a:t>
            </a:r>
            <a:r>
              <a:rPr lang="el-GR" altLang="el-GR" dirty="0" smtClean="0"/>
              <a:t> και επιτρέπει ρεαλιστική απόδοση μικρών δομών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Δημιουργεί «ιπτάμενα» </a:t>
            </a:r>
            <a:r>
              <a:rPr lang="en-US" altLang="el-GR" dirty="0" smtClean="0"/>
              <a:t>pixels </a:t>
            </a:r>
            <a:r>
              <a:rPr lang="el-GR" altLang="el-GR" dirty="0" smtClean="0"/>
              <a:t>λόγω θορύβου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Περιλαμβάνει άλλες δομές που προσλαμβάνουν το σκιαγραφικό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threshold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54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Περιλαμβάνει λιγότερα </a:t>
            </a:r>
            <a:r>
              <a:rPr lang="en-US" altLang="el-GR" dirty="0" err="1" smtClean="0"/>
              <a:t>voxels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φαινόμενο όγκο / μέγεθος μικρότερο από τον πραγματικό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Δεν δημιουργούνται «ιπτάμενα» </a:t>
            </a:r>
            <a:r>
              <a:rPr lang="en-US" altLang="el-GR" dirty="0" smtClean="0"/>
              <a:t>pixels </a:t>
            </a:r>
            <a:r>
              <a:rPr lang="el-GR" altLang="el-GR" dirty="0" smtClean="0"/>
              <a:t>ή επιπροβολές δομών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Σε οστεοπορωτικά οστά (χαμηλό κατώφλιο οστών)  η απομάκρυνση παρακειμένων δομών προκαλεί «οπές»</a:t>
            </a:r>
            <a:endParaRPr lang="en-US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threshold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471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l-GR" dirty="0" smtClean="0"/>
              <a:t>Editing  </a:t>
            </a:r>
          </a:p>
          <a:p>
            <a:pPr eaLnBrk="1" hangingPunct="1"/>
            <a:r>
              <a:rPr lang="en-GB" altLang="el-GR" dirty="0" smtClean="0"/>
              <a:t>Region growing</a:t>
            </a:r>
          </a:p>
          <a:p>
            <a:pPr eaLnBrk="1" hangingPunct="1"/>
            <a:r>
              <a:rPr lang="en-GB" altLang="el-GR" dirty="0" smtClean="0"/>
              <a:t>Dilatation / erosion</a:t>
            </a:r>
          </a:p>
          <a:p>
            <a:pPr eaLnBrk="1" hangingPunct="1"/>
            <a:r>
              <a:rPr lang="en-GB" altLang="el-GR" dirty="0" smtClean="0"/>
              <a:t>Closing functions (removal of holes)</a:t>
            </a:r>
          </a:p>
          <a:p>
            <a:pPr eaLnBrk="1" hangingPunct="1"/>
            <a:r>
              <a:rPr lang="en-GB" altLang="el-GR" dirty="0" smtClean="0"/>
              <a:t>Removal of flying pixels (floaters)</a:t>
            </a:r>
          </a:p>
          <a:p>
            <a:pPr eaLnBrk="1" hangingPunct="1"/>
            <a:r>
              <a:rPr lang="en-GB" altLang="el-GR" dirty="0" smtClean="0"/>
              <a:t>Watershed algorithms</a:t>
            </a:r>
          </a:p>
          <a:p>
            <a:pPr eaLnBrk="1" hangingPunct="1"/>
            <a:r>
              <a:rPr lang="en-GB" altLang="el-GR" dirty="0" smtClean="0"/>
              <a:t>Automated bone removal</a:t>
            </a:r>
          </a:p>
          <a:p>
            <a:pPr eaLnBrk="1" hangingPunct="1"/>
            <a:r>
              <a:rPr lang="en-GB" altLang="el-GR" dirty="0" smtClean="0"/>
              <a:t>Automated volume analysis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rmAutofit/>
          </a:bodyPr>
          <a:lstStyle/>
          <a:p>
            <a:r>
              <a:rPr lang="el-GR" dirty="0"/>
              <a:t>Εργαλεία </a:t>
            </a:r>
            <a:r>
              <a:rPr lang="el-GR" dirty="0" smtClean="0"/>
              <a:t>κατάτμησης - </a:t>
            </a:r>
            <a:r>
              <a:rPr lang="en-US" dirty="0" smtClean="0"/>
              <a:t>Segmentation </a:t>
            </a:r>
            <a:r>
              <a:rPr lang="en-US" dirty="0"/>
              <a:t>tools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637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424936" cy="518457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Χρησιμοποιείται για την απομάκρυνση δομών που μπορεί να παρεμβληθούν στην ανάδειξη του </a:t>
            </a:r>
            <a:r>
              <a:rPr lang="el-GR" altLang="el-GR" dirty="0" err="1" smtClean="0"/>
              <a:t>ενδαγγειακού</a:t>
            </a:r>
            <a:r>
              <a:rPr lang="el-GR" altLang="el-GR" dirty="0" smtClean="0"/>
              <a:t> σκιαγραφικού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Η ανάγκη για </a:t>
            </a:r>
            <a:r>
              <a:rPr lang="en-US" altLang="el-GR" dirty="0" smtClean="0"/>
              <a:t>editing </a:t>
            </a:r>
            <a:r>
              <a:rPr lang="el-GR" altLang="el-GR" dirty="0" smtClean="0"/>
              <a:t>ποικίλλει ανάλογα με το είδος της εφαρμογής και τη </a:t>
            </a:r>
            <a:r>
              <a:rPr lang="en-US" altLang="el-GR" dirty="0" smtClean="0"/>
              <a:t>3-D </a:t>
            </a:r>
            <a:r>
              <a:rPr lang="el-GR" altLang="el-GR" dirty="0" smtClean="0"/>
              <a:t>τεχνική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Απαραίτητη για τις </a:t>
            </a:r>
            <a:r>
              <a:rPr lang="en-US" altLang="el-GR" dirty="0" smtClean="0"/>
              <a:t>MIP, </a:t>
            </a:r>
            <a:r>
              <a:rPr lang="el-GR" altLang="el-GR" dirty="0" smtClean="0"/>
              <a:t>όχι όμως τόσο για </a:t>
            </a:r>
            <a:r>
              <a:rPr lang="en-US" altLang="el-GR" dirty="0" smtClean="0"/>
              <a:t>SSD, VR. </a:t>
            </a:r>
          </a:p>
          <a:p>
            <a:pPr eaLnBrk="1" hangingPunct="1"/>
            <a:r>
              <a:rPr lang="en-US" altLang="el-GR" dirty="0" smtClean="0"/>
              <a:t>Manual Editing</a:t>
            </a:r>
            <a:r>
              <a:rPr lang="el-GR" altLang="el-GR" dirty="0" smtClean="0"/>
              <a:t>: χρονοβόρο από τομή σε τομή</a:t>
            </a:r>
          </a:p>
          <a:p>
            <a:pPr eaLnBrk="1" hangingPunct="1"/>
            <a:r>
              <a:rPr lang="en-US" altLang="el-GR" dirty="0" smtClean="0"/>
              <a:t>3-D editing </a:t>
            </a:r>
            <a:r>
              <a:rPr lang="el-GR" altLang="el-GR" dirty="0" smtClean="0"/>
              <a:t>πακέτου πιο αποδοτικό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απαιτείται προβολή από σημείο που δεν προκαλεί </a:t>
            </a:r>
            <a:r>
              <a:rPr lang="el-GR" altLang="el-GR" dirty="0" err="1" smtClean="0"/>
              <a:t>επιπροβολές</a:t>
            </a:r>
            <a:r>
              <a:rPr lang="el-GR" altLang="el-GR" dirty="0" smtClean="0"/>
              <a:t> μεταξύ των δομών που απομακρύνονται και αυτών που απομένουν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010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mip+co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95488"/>
            <a:ext cx="1981200" cy="4214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loud-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308225"/>
            <a:ext cx="1914525" cy="381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35150" y="6021388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600" b="1" dirty="0">
                <a:solidFill>
                  <a:srgbClr val="E9DE89"/>
                </a:solidFill>
                <a:latin typeface="Arial" charset="0"/>
              </a:rPr>
              <a:t>Stack of images (1mm)</a:t>
            </a:r>
            <a:endParaRPr lang="en-GB" altLang="el-GR" sz="1600" b="1" dirty="0">
              <a:solidFill>
                <a:srgbClr val="E9DE89"/>
              </a:solidFill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427538" y="6276975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600" b="1">
                <a:solidFill>
                  <a:srgbClr val="E9DE89"/>
                </a:solidFill>
                <a:latin typeface="Arial" charset="0"/>
              </a:rPr>
              <a:t>Contour extraction by segmentation</a:t>
            </a:r>
            <a:endParaRPr lang="en-GB" altLang="el-GR" sz="1600" b="1">
              <a:solidFill>
                <a:srgbClr val="E9DE89"/>
              </a:solidFill>
              <a:latin typeface="Arial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934200" y="6276975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600" b="1">
                <a:solidFill>
                  <a:srgbClr val="E9DE89"/>
                </a:solidFill>
                <a:latin typeface="Arial" charset="0"/>
              </a:rPr>
              <a:t>Sample points on extracted geometry</a:t>
            </a:r>
            <a:endParaRPr lang="en-GB" altLang="el-GR" sz="1600" b="1">
              <a:solidFill>
                <a:srgbClr val="E9DE89"/>
              </a:solidFill>
              <a:latin typeface="Arial" charset="0"/>
            </a:endParaRPr>
          </a:p>
        </p:txBody>
      </p:sp>
      <p:pic>
        <p:nvPicPr>
          <p:cNvPr id="4404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133600"/>
            <a:ext cx="1698625" cy="2547938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AutoShape 11"/>
          <p:cNvSpPr>
            <a:spLocks noChangeArrowheads="1"/>
          </p:cNvSpPr>
          <p:nvPr/>
        </p:nvSpPr>
        <p:spPr bwMode="auto">
          <a:xfrm>
            <a:off x="3790950" y="1674813"/>
            <a:ext cx="42863" cy="95250"/>
          </a:xfrm>
          <a:custGeom>
            <a:avLst/>
            <a:gdLst>
              <a:gd name="T0" fmla="*/ 10225536 w 21600"/>
              <a:gd name="T1" fmla="*/ 0 h 21600"/>
              <a:gd name="T2" fmla="*/ 2556506 w 21600"/>
              <a:gd name="T3" fmla="*/ 2147483647 h 21600"/>
              <a:gd name="T4" fmla="*/ 10225536 w 21600"/>
              <a:gd name="T5" fmla="*/ 2147483647 h 21600"/>
              <a:gd name="T6" fmla="*/ 23008934 w 21600"/>
              <a:gd name="T7" fmla="*/ 2147483647 h 21600"/>
              <a:gd name="T8" fmla="*/ 17895765 w 21600"/>
              <a:gd name="T9" fmla="*/ 2147483647 h 21600"/>
              <a:gd name="T10" fmla="*/ 1278253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cxnSp>
        <p:nvCxnSpPr>
          <p:cNvPr id="44042" name="AutoShape 12"/>
          <p:cNvCxnSpPr>
            <a:cxnSpLocks noChangeShapeType="1"/>
          </p:cNvCxnSpPr>
          <p:nvPr/>
        </p:nvCxnSpPr>
        <p:spPr bwMode="auto">
          <a:xfrm flipV="1">
            <a:off x="1785938" y="1916113"/>
            <a:ext cx="1236662" cy="1492250"/>
          </a:xfrm>
          <a:prstGeom prst="bentConnector4">
            <a:avLst>
              <a:gd name="adj1" fmla="val 10398"/>
              <a:gd name="adj2" fmla="val 115319"/>
            </a:avLst>
          </a:prstGeom>
          <a:noFill/>
          <a:ln w="28575">
            <a:solidFill>
              <a:srgbClr val="E9DE8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AutoShape 13"/>
          <p:cNvCxnSpPr>
            <a:cxnSpLocks noChangeShapeType="1"/>
          </p:cNvCxnSpPr>
          <p:nvPr/>
        </p:nvCxnSpPr>
        <p:spPr bwMode="auto">
          <a:xfrm flipV="1">
            <a:off x="6481763" y="2308225"/>
            <a:ext cx="1460500" cy="1795463"/>
          </a:xfrm>
          <a:prstGeom prst="bentConnector4">
            <a:avLst>
              <a:gd name="adj1" fmla="val 17176"/>
              <a:gd name="adj2" fmla="val 112731"/>
            </a:avLst>
          </a:prstGeom>
          <a:noFill/>
          <a:ln w="28575">
            <a:solidFill>
              <a:srgbClr val="E9DE8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AutoShape 14"/>
          <p:cNvCxnSpPr>
            <a:cxnSpLocks noChangeShapeType="1"/>
          </p:cNvCxnSpPr>
          <p:nvPr/>
        </p:nvCxnSpPr>
        <p:spPr bwMode="auto">
          <a:xfrm flipV="1">
            <a:off x="3992563" y="1995488"/>
            <a:ext cx="1498600" cy="1947862"/>
          </a:xfrm>
          <a:prstGeom prst="bentConnector4">
            <a:avLst>
              <a:gd name="adj1" fmla="val 16843"/>
              <a:gd name="adj2" fmla="val 111736"/>
            </a:avLst>
          </a:prstGeom>
          <a:noFill/>
          <a:ln w="28575">
            <a:solidFill>
              <a:srgbClr val="E9DE8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4045" name="Picture 15" descr="mri_sta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1941513" cy="4052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104327" y="6351711"/>
            <a:ext cx="1947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Alfio</a:t>
            </a: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Quarteroni</a:t>
            </a:r>
            <a:endParaRPr lang="en-US" altLang="el-GR" sz="12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Rio de Janeiro 6-7 may 2008</a:t>
            </a:r>
            <a:endParaRPr lang="el-GR" altLang="el-GR" sz="12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geometry from medical images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89719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Αυτόματη κατάτμηση</a:t>
            </a:r>
            <a:r>
              <a:rPr lang="en-US" altLang="el-GR" sz="2400" smtClean="0"/>
              <a:t> </a:t>
            </a:r>
          </a:p>
          <a:p>
            <a:pPr lvl="1" eaLnBrk="1" hangingPunct="1"/>
            <a:r>
              <a:rPr lang="el-GR" altLang="el-GR" sz="2400" smtClean="0"/>
              <a:t>Διατίθεται σε ειδικές περιοχές όπως πνεύμονας, κοιλιά, ήπαρ. Υπάρχει δυνατότητα διάδρασης σε πραγματικό χρόνο που την κάνει πολύ γρήγορη και αποτελεσματική</a:t>
            </a:r>
            <a:endParaRPr lang="en-US" altLang="el-GR" sz="2400" smtClean="0"/>
          </a:p>
          <a:p>
            <a:pPr eaLnBrk="1" hangingPunct="1"/>
            <a:r>
              <a:rPr lang="en-US" altLang="el-GR" sz="2400" smtClean="0"/>
              <a:t>Cut-Planes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413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growing</a:t>
            </a:r>
            <a:endParaRPr lang="el-G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Connectivity algorithms</a:t>
            </a:r>
          </a:p>
          <a:p>
            <a:pPr eaLnBrk="1" hangingPunct="1"/>
            <a:r>
              <a:rPr lang="en-US" altLang="el-GR" dirty="0" smtClean="0"/>
              <a:t>Selects pixels similar to the pixel of reference</a:t>
            </a:r>
          </a:p>
          <a:p>
            <a:pPr eaLnBrk="1" hangingPunct="1"/>
            <a:r>
              <a:rPr lang="en-US" altLang="el-GR" dirty="0" smtClean="0"/>
              <a:t>Sections or slabs</a:t>
            </a:r>
          </a:p>
          <a:p>
            <a:pPr eaLnBrk="1" hangingPunct="1"/>
            <a:r>
              <a:rPr lang="en-US" altLang="el-GR" dirty="0" smtClean="0"/>
              <a:t>Pseudo bridging of different areas</a:t>
            </a:r>
          </a:p>
          <a:p>
            <a:pPr eaLnBrk="1" hangingPunct="1"/>
            <a:r>
              <a:rPr lang="en-US" altLang="el-GR" dirty="0" smtClean="0"/>
              <a:t>Automatic separation with threshold change</a:t>
            </a:r>
          </a:p>
          <a:p>
            <a:pPr eaLnBrk="1" hangingPunct="1"/>
            <a:r>
              <a:rPr lang="en-US" altLang="el-GR" dirty="0" smtClean="0"/>
              <a:t>Manual separation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531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Προσθήκη ή αφαίρεση </a:t>
            </a:r>
            <a:r>
              <a:rPr lang="en-US" altLang="el-GR" dirty="0" smtClean="0"/>
              <a:t>pixels </a:t>
            </a:r>
            <a:r>
              <a:rPr lang="el-GR" altLang="el-GR" dirty="0" smtClean="0"/>
              <a:t>στην επιφάνεια μιας δομής ανάλογα με το σχήμα </a:t>
            </a:r>
            <a:r>
              <a:rPr lang="en-US" altLang="el-GR" dirty="0" smtClean="0"/>
              <a:t> </a:t>
            </a:r>
          </a:p>
          <a:p>
            <a:pPr eaLnBrk="1" hangingPunct="1"/>
            <a:r>
              <a:rPr lang="el-GR" altLang="el-GR" dirty="0" smtClean="0"/>
              <a:t>Απομάκρυνση </a:t>
            </a:r>
            <a:r>
              <a:rPr lang="el-GR" altLang="el-GR" dirty="0" err="1" smtClean="0"/>
              <a:t>ψευδογεφυρών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Dilatation / erosion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225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780928"/>
            <a:ext cx="3240360" cy="720080"/>
          </a:xfrm>
        </p:spPr>
        <p:txBody>
          <a:bodyPr/>
          <a:lstStyle/>
          <a:p>
            <a:r>
              <a:rPr lang="el-GR" altLang="el-GR" dirty="0" smtClean="0"/>
              <a:t>Αφαίρεση «οπών»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988840"/>
            <a:ext cx="3960440" cy="86409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E9DE89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Removal of floaters</a:t>
            </a:r>
            <a:endParaRPr lang="el-GR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E9DE89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81022" y="1412776"/>
            <a:ext cx="3701975" cy="505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463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E9DE89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Closing functions </a:t>
            </a:r>
            <a:endParaRPr lang="en-US" sz="33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E9DE89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1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Διαχωρισμός δομών που γεφυρώνονται καθορίζοντας τη χαμηλότερη τιμή πυκνότητας στη γέφυρα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algorithms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486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20688"/>
            <a:ext cx="8424936" cy="597666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Κάθε σημείο στα δεδομένα όγκου αντιστοιχίζεται με ένα σημείο στην προβολική εικόνα </a:t>
            </a:r>
            <a:r>
              <a:rPr lang="en-GB" altLang="el-GR" sz="2400" dirty="0" smtClean="0"/>
              <a:t>(</a:t>
            </a:r>
            <a:r>
              <a:rPr lang="el-GR" altLang="el-GR" sz="2400" dirty="0" smtClean="0"/>
              <a:t>επίπεδη</a:t>
            </a:r>
            <a:r>
              <a:rPr lang="en-GB" altLang="el-GR" sz="2400" dirty="0" smtClean="0"/>
              <a:t>, 2-D </a:t>
            </a:r>
            <a:r>
              <a:rPr lang="el-GR" altLang="el-GR" sz="2400" dirty="0" smtClean="0"/>
              <a:t>εικόνα</a:t>
            </a:r>
            <a:r>
              <a:rPr lang="en-GB" altLang="el-GR" sz="2400" dirty="0" smtClean="0"/>
              <a:t>)</a:t>
            </a:r>
          </a:p>
          <a:p>
            <a:pPr eaLnBrk="1" hangingPunct="1"/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Η προβολική ακτίνα ξεκινά από το σημείο θέασης </a:t>
            </a:r>
            <a:r>
              <a:rPr lang="en-GB" altLang="el-GR" sz="2400" dirty="0" smtClean="0"/>
              <a:t> (viewpoint) </a:t>
            </a:r>
            <a:r>
              <a:rPr lang="el-GR" altLang="el-GR" sz="2400" dirty="0" smtClean="0"/>
              <a:t>και καταλήγει στο σημείο αντιστοίχισης</a:t>
            </a:r>
          </a:p>
          <a:p>
            <a:pPr eaLnBrk="1" hangingPunct="1"/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Το σημείο διατομής του προβολικού επιπέδου και της προβολικής ακτίνας είναι το προβολικό σημείο</a:t>
            </a:r>
          </a:p>
          <a:p>
            <a:pPr eaLnBrk="1" hangingPunct="1"/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Το σημείο θέασης συνήθως τοποθετείται σε συγκεκριμένη απόσταση κατά μήκος της κάθετης γραμμής που περνά από το κέντρο του προβολικού επιπέδου.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02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Κυρίως στο σκελετό και τα αγγεία</a:t>
            </a:r>
            <a:r>
              <a:rPr lang="en-US" altLang="el-GR" smtClean="0"/>
              <a:t> </a:t>
            </a:r>
          </a:p>
          <a:p>
            <a:pPr eaLnBrk="1" hangingPunct="1"/>
            <a:r>
              <a:rPr lang="el-GR" altLang="el-GR" smtClean="0"/>
              <a:t>Διαδραστική πλοήγηση στην εικονική κολονοσκόπηση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Οι εικόνες μπορούν να ιδωθούν από πολλαπλά σημεία θέασης και πολύπλοκες ανατομικές δομές να αναλυθούν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</a:t>
            </a:r>
          </a:p>
        </p:txBody>
      </p:sp>
    </p:spTree>
    <p:extLst>
      <p:ext uri="{BB962C8B-B14F-4D97-AF65-F5344CB8AC3E}">
        <p14:creationId xmlns="" xmlns:p14="http://schemas.microsoft.com/office/powerpoint/2010/main" val="12507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96944" cy="5517232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sz="2200" dirty="0" smtClean="0"/>
              <a:t>Παράγουν εικόνες επιφανειών ή ημιδιαφανών δομών</a:t>
            </a:r>
            <a:endParaRPr lang="en-US" altLang="el-GR" sz="2200" dirty="0" smtClean="0"/>
          </a:p>
          <a:p>
            <a:pPr eaLnBrk="1" hangingPunct="1">
              <a:lnSpc>
                <a:spcPct val="105000"/>
              </a:lnSpc>
            </a:pPr>
            <a:r>
              <a:rPr lang="el-GR" altLang="el-GR" sz="2200" dirty="0" smtClean="0"/>
              <a:t>Αποδίδουν όλο τον όγκο και όχι μόνο επιφάνειες ή </a:t>
            </a:r>
            <a:r>
              <a:rPr lang="en-US" altLang="el-GR" sz="2200" dirty="0" smtClean="0"/>
              <a:t>MIP voxels, </a:t>
            </a:r>
            <a:r>
              <a:rPr lang="el-GR" altLang="el-GR" sz="2200" dirty="0" smtClean="0"/>
              <a:t>και επομένως δυνητικά  μεταφέρουν περισσότερες πληροφορίες από τα μοντέλα επιφανείας</a:t>
            </a:r>
            <a:endParaRPr lang="en-US" altLang="el-GR" sz="2200" dirty="0" smtClean="0"/>
          </a:p>
          <a:p>
            <a:pPr eaLnBrk="1" hangingPunct="1">
              <a:lnSpc>
                <a:spcPct val="105000"/>
              </a:lnSpc>
            </a:pPr>
            <a:r>
              <a:rPr lang="el-GR" altLang="el-GR" sz="2200" dirty="0" smtClean="0"/>
              <a:t>Άθροισμα της συνδρομής κάθε  </a:t>
            </a:r>
            <a:r>
              <a:rPr lang="en-US" altLang="el-GR" sz="2200" dirty="0" smtClean="0"/>
              <a:t>voxel </a:t>
            </a:r>
            <a:r>
              <a:rPr lang="el-GR" altLang="el-GR" sz="2200" dirty="0" smtClean="0"/>
              <a:t>στη διαδρομή της προβολικής γραμμής μέσα από τα δεδομένα όγκου</a:t>
            </a:r>
            <a:r>
              <a:rPr lang="en-US" altLang="el-GR" sz="2200" dirty="0" smtClean="0"/>
              <a:t>. </a:t>
            </a:r>
            <a:r>
              <a:rPr lang="el-GR" altLang="el-GR" sz="2200" dirty="0" smtClean="0"/>
              <a:t>Ανάγκη για πιο ισχυρούς υπολογιστές</a:t>
            </a:r>
            <a:endParaRPr lang="en-US" altLang="el-GR" sz="2200" dirty="0" smtClean="0"/>
          </a:p>
          <a:p>
            <a:pPr eaLnBrk="1" hangingPunct="1">
              <a:lnSpc>
                <a:spcPct val="105000"/>
              </a:lnSpc>
            </a:pPr>
            <a:r>
              <a:rPr lang="el-GR" altLang="el-GR" sz="2200" dirty="0" smtClean="0"/>
              <a:t>Παράγει εικόνες συνδυάζοντας </a:t>
            </a:r>
            <a:r>
              <a:rPr lang="en-US" altLang="el-GR" sz="2200" dirty="0" smtClean="0"/>
              <a:t>SSD </a:t>
            </a:r>
            <a:r>
              <a:rPr lang="el-GR" altLang="el-GR" sz="2200" dirty="0" smtClean="0"/>
              <a:t>και </a:t>
            </a:r>
            <a:r>
              <a:rPr lang="en-US" altLang="el-GR" sz="2200" dirty="0" smtClean="0"/>
              <a:t>MIP </a:t>
            </a:r>
            <a:r>
              <a:rPr lang="el-GR" altLang="el-GR" sz="2200" dirty="0" smtClean="0"/>
              <a:t>και αποδίδοντας εύρος τιμών διαφάνειας στις τιμές πυκνότητας</a:t>
            </a:r>
            <a:endParaRPr lang="en-US" altLang="el-GR" sz="2200" dirty="0" smtClean="0"/>
          </a:p>
          <a:p>
            <a:pPr eaLnBrk="1" hangingPunct="1">
              <a:lnSpc>
                <a:spcPct val="105000"/>
              </a:lnSpc>
            </a:pPr>
            <a:r>
              <a:rPr lang="el-GR" altLang="el-GR" sz="2200" dirty="0" smtClean="0"/>
              <a:t>Η βασική αρχή είναι η επιλογή διαφόρων ομάδων </a:t>
            </a:r>
            <a:r>
              <a:rPr lang="el-GR" altLang="el-GR" sz="2200" dirty="0" err="1" smtClean="0"/>
              <a:t>voxels</a:t>
            </a:r>
            <a:r>
              <a:rPr lang="el-GR" altLang="el-GR" sz="2200" dirty="0" smtClean="0"/>
              <a:t> ανάλογα με την πυκνότητά τους σε </a:t>
            </a:r>
            <a:r>
              <a:rPr lang="en-US" altLang="el-GR" sz="2200" dirty="0" smtClean="0"/>
              <a:t>HU</a:t>
            </a:r>
            <a:r>
              <a:rPr lang="el-GR" altLang="el-GR" sz="2200" dirty="0" smtClean="0"/>
              <a:t> και η αντιστοίχιση σε χρώματα και διαφάνειες</a:t>
            </a:r>
            <a:endParaRPr lang="en-GB" altLang="el-GR" sz="2200" dirty="0" smtClean="0"/>
          </a:p>
          <a:p>
            <a:pPr eaLnBrk="1" hangingPunct="1">
              <a:lnSpc>
                <a:spcPct val="105000"/>
              </a:lnSpc>
            </a:pPr>
            <a:r>
              <a:rPr lang="el-GR" altLang="el-GR" sz="2200" dirty="0" smtClean="0"/>
              <a:t>Κατάτμηση των δεδομένων με βάση την πυκνότητα των </a:t>
            </a:r>
            <a:r>
              <a:rPr lang="en-US" altLang="el-GR" sz="2200" dirty="0" smtClean="0"/>
              <a:t>voxels</a:t>
            </a:r>
            <a:r>
              <a:rPr lang="el-GR" altLang="el-GR" sz="2200" dirty="0" smtClean="0"/>
              <a:t> </a:t>
            </a:r>
            <a:endParaRPr lang="en-US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rendering techniques (VRT)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834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pic>
        <p:nvPicPr>
          <p:cNvPr id="108546" name="Picture 2" descr="https://upload.wikimedia.org/wikibooks/en/1/13/VrU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203744" cy="6858000"/>
          </a:xfrm>
          <a:prstGeom prst="rect">
            <a:avLst/>
          </a:prstGeom>
          <a:noFill/>
          <a:ln>
            <a:solidFill>
              <a:srgbClr val="E9DE8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1520" y="6309320"/>
            <a:ext cx="158417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en.wikibooks.org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56612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n-US" altLang="el-GR" sz="2400" dirty="0" smtClean="0"/>
              <a:t>Window width </a:t>
            </a:r>
            <a:r>
              <a:rPr lang="el-GR" altLang="el-GR" sz="2400" dirty="0" smtClean="0"/>
              <a:t>και </a:t>
            </a:r>
            <a:r>
              <a:rPr lang="en-US" altLang="el-GR" sz="2400" dirty="0" smtClean="0"/>
              <a:t>level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400" dirty="0" smtClean="0"/>
              <a:t>Διαφάνεια </a:t>
            </a:r>
            <a:r>
              <a:rPr lang="en-US" altLang="el-GR" sz="2400" dirty="0" smtClean="0"/>
              <a:t> </a:t>
            </a:r>
          </a:p>
          <a:p>
            <a:pPr lvl="1" eaLnBrk="1" hangingPunct="1">
              <a:lnSpc>
                <a:spcPct val="105000"/>
              </a:lnSpc>
            </a:pPr>
            <a:r>
              <a:rPr lang="el-GR" altLang="el-GR" sz="2200" dirty="0" smtClean="0"/>
              <a:t>Αναφέρεται στο κατά πόσο δομές κοντά στον εξεταστή εμποδίζουν την ανάδειξη δομών που είναι πιο μακριά</a:t>
            </a:r>
            <a:endParaRPr lang="en-US" altLang="el-GR" sz="2200" dirty="0" smtClean="0"/>
          </a:p>
          <a:p>
            <a:pPr lvl="1" eaLnBrk="1" hangingPunct="1">
              <a:lnSpc>
                <a:spcPct val="105000"/>
              </a:lnSpc>
            </a:pPr>
            <a:r>
              <a:rPr lang="el-GR" altLang="el-GR" sz="2200" dirty="0" smtClean="0"/>
              <a:t>Οι τιμές διαφάνειας ποικίλλουν  από </a:t>
            </a:r>
            <a:r>
              <a:rPr lang="en-US" altLang="el-GR" sz="2200" dirty="0" smtClean="0"/>
              <a:t>0% </a:t>
            </a:r>
            <a:r>
              <a:rPr lang="el-GR" altLang="el-GR" sz="2200" dirty="0" smtClean="0"/>
              <a:t>έως</a:t>
            </a:r>
            <a:r>
              <a:rPr lang="en-US" altLang="el-GR" sz="2200" dirty="0" smtClean="0"/>
              <a:t> 100% </a:t>
            </a:r>
            <a:r>
              <a:rPr lang="el-GR" altLang="el-GR" sz="2200" dirty="0" smtClean="0"/>
              <a:t>και παράγουν ιστόγραμμα διαφάνειας </a:t>
            </a:r>
            <a:endParaRPr lang="en-US" altLang="el-GR" sz="2200" dirty="0" smtClean="0"/>
          </a:p>
          <a:p>
            <a:pPr lvl="1" eaLnBrk="1" hangingPunct="1">
              <a:lnSpc>
                <a:spcPct val="105000"/>
              </a:lnSpc>
            </a:pPr>
            <a:r>
              <a:rPr lang="el-GR" altLang="el-GR" sz="2200" dirty="0" smtClean="0"/>
              <a:t>Μεταβάλλουν το φαινόμενο μέγεθος των δομών. Μεγαλύτερη αδιαφάνεια κάνει τις δομές να φαίνονται μεγαλύτερες ενώ χαμηλότερες τιμές κάνουν τις δομές μικρότερες</a:t>
            </a:r>
            <a:endParaRPr lang="en-US" altLang="el-GR" sz="2200" dirty="0" smtClean="0"/>
          </a:p>
          <a:p>
            <a:pPr lvl="1" eaLnBrk="1" hangingPunct="1">
              <a:lnSpc>
                <a:spcPct val="105000"/>
              </a:lnSpc>
            </a:pPr>
            <a:r>
              <a:rPr lang="el-GR" altLang="el-GR" sz="2200" dirty="0" smtClean="0"/>
              <a:t>Διαφάνεια </a:t>
            </a:r>
            <a:r>
              <a:rPr lang="en-US" altLang="el-GR" sz="2200" dirty="0" smtClean="0"/>
              <a:t>50% </a:t>
            </a:r>
            <a:r>
              <a:rPr lang="el-GR" altLang="el-GR" sz="2200" dirty="0" smtClean="0"/>
              <a:t>δίνει τις ακριβέστερες μετρήσεις της διαμέτρου των αγγείων</a:t>
            </a:r>
            <a:endParaRPr lang="en-US" altLang="el-GR" sz="2200" dirty="0" smtClean="0"/>
          </a:p>
          <a:p>
            <a:pPr lvl="1" eaLnBrk="1" hangingPunct="1">
              <a:lnSpc>
                <a:spcPct val="105000"/>
              </a:lnSpc>
            </a:pPr>
            <a:r>
              <a:rPr lang="el-GR" altLang="el-GR" sz="2200" dirty="0" smtClean="0"/>
              <a:t>Διάφορα χρώματα αποδίδονται σε διαφορετικούς βαθμούς διαφάνειας / πυκνότητας παράγοντας χρωματικούς χάρτες των διαφορετικών οργάνων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VRT </a:t>
            </a:r>
            <a:r>
              <a:rPr lang="en-US" dirty="0" smtClean="0"/>
              <a:t>controls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="" xmlns:p14="http://schemas.microsoft.com/office/powerpoint/2010/main" val="3575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VRT controls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/>
              <a:t>Brightness  </a:t>
            </a:r>
          </a:p>
          <a:p>
            <a:pPr lvl="1" eaLnBrk="1" hangingPunct="1"/>
            <a:r>
              <a:rPr lang="el-GR" altLang="el-GR" sz="2400" dirty="0" smtClean="0"/>
              <a:t>Η φωτεινότητα ποικίλλει από </a:t>
            </a:r>
            <a:r>
              <a:rPr lang="en-US" altLang="el-GR" sz="2400" dirty="0" smtClean="0"/>
              <a:t>0 </a:t>
            </a:r>
            <a:r>
              <a:rPr lang="el-GR" altLang="el-GR" sz="2400" dirty="0" smtClean="0"/>
              <a:t>έως </a:t>
            </a:r>
            <a:r>
              <a:rPr lang="en-US" altLang="el-GR" sz="2400" dirty="0" smtClean="0"/>
              <a:t>100%. </a:t>
            </a:r>
            <a:endParaRPr lang="el-GR" altLang="el-GR" sz="2400" dirty="0" smtClean="0"/>
          </a:p>
          <a:p>
            <a:pPr lvl="1" eaLnBrk="1" hangingPunct="1"/>
            <a:r>
              <a:rPr lang="el-GR" altLang="el-GR" sz="2400" dirty="0" smtClean="0"/>
              <a:t>Επιδρά στη μορφή της εικόνας αλλά δεν επηρεάζει την ακρίβεια και δεν αλλάζει τη φαινόμενη διάμετρο των δομών </a:t>
            </a:r>
          </a:p>
          <a:p>
            <a:pPr lvl="1" eaLnBrk="1" hangingPunct="1"/>
            <a:r>
              <a:rPr lang="el-GR" altLang="el-GR" sz="2400" dirty="0" smtClean="0"/>
              <a:t>Οι ρυθμίσεις της φωτεινότητας είναι υποκειμενικές.  Το </a:t>
            </a:r>
            <a:r>
              <a:rPr lang="en-US" altLang="el-GR" sz="2400" dirty="0" smtClean="0"/>
              <a:t>100% </a:t>
            </a:r>
            <a:r>
              <a:rPr lang="el-GR" altLang="el-GR" sz="2400" dirty="0" smtClean="0"/>
              <a:t>φαίνεται ικανοποιητικό για τις περισσότερες εφαρμογές</a:t>
            </a:r>
            <a:endParaRPr lang="en-US" altLang="el-GR" sz="2400" dirty="0" smtClean="0"/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415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ralatos0009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75" y="1124744"/>
            <a:ext cx="4423625" cy="467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ralatos0008"/>
          <p:cNvPicPr>
            <a:picLocks noChangeAspect="1" noChangeArrowheads="1"/>
          </p:cNvPicPr>
          <p:nvPr/>
        </p:nvPicPr>
        <p:blipFill>
          <a:blip r:embed="rId3" cstate="print">
            <a:lum bright="18000" contras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" y="1124744"/>
            <a:ext cx="4679950" cy="467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771775" y="1127919"/>
            <a:ext cx="1871663" cy="2873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Tahoma" pitchFamily="34" charset="0"/>
              </a:rPr>
              <a:t>SSD</a:t>
            </a:r>
            <a:endParaRPr lang="el-GR" altLang="el-GR" sz="1800">
              <a:latin typeface="Tahoma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7451725" y="1124744"/>
            <a:ext cx="1692275" cy="360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Tahoma" pitchFamily="34" charset="0"/>
              </a:rPr>
              <a:t>VIP</a:t>
            </a:r>
            <a:endParaRPr lang="el-GR" altLang="el-GR" sz="1800">
              <a:latin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640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24936" cy="5256584"/>
          </a:xfrm>
        </p:spPr>
        <p:txBody>
          <a:bodyPr/>
          <a:lstStyle/>
          <a:p>
            <a:pPr eaLnBrk="1" hangingPunct="1"/>
            <a:r>
              <a:rPr lang="en-US" altLang="el-GR" sz="2400" dirty="0" smtClean="0"/>
              <a:t>Venetian blind artifact</a:t>
            </a:r>
            <a:endParaRPr lang="el-GR" altLang="el-GR" sz="2400" dirty="0" smtClean="0"/>
          </a:p>
          <a:p>
            <a:pPr lvl="1"/>
            <a:r>
              <a:rPr lang="el-GR" altLang="el-GR" sz="2400" dirty="0" smtClean="0"/>
              <a:t>Φωτεινές και σκοτεινές λωρίδες στις 3-</a:t>
            </a:r>
            <a:r>
              <a:rPr lang="en-US" altLang="el-GR" sz="2400" dirty="0" smtClean="0"/>
              <a:t>D </a:t>
            </a:r>
            <a:r>
              <a:rPr lang="el-GR" altLang="el-GR" sz="2400" dirty="0" smtClean="0"/>
              <a:t>εικόνες λόγω περιοδικότητας των μεταβολών του θορύβου οι οποίες προκαλούνται από την αλληλεπίδραση της ανομοιογένειας του θορύβου και των αλγορίθμων ανασύνθεσης </a:t>
            </a:r>
          </a:p>
          <a:p>
            <a:endParaRPr lang="en-US" altLang="el-GR" sz="2400" b="1" dirty="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09975"/>
            <a:ext cx="50133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26629" y="6012480"/>
            <a:ext cx="3995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AB89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Jiang Hsieh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 </a:t>
            </a: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Investigation of an image artifact induced by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projection noise inhomogeneity in multi-slice helical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computed tomography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 </a:t>
            </a: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Phys. Med. Biol. 48 (2003) 341–356 PII: S0031-9155(03)55229-0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Artefacts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="" xmlns:p14="http://schemas.microsoft.com/office/powerpoint/2010/main" val="16653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Λιγότερο πιθανές οι ψευδοστενώσεις από τις </a:t>
            </a:r>
            <a:r>
              <a:rPr lang="en-US" altLang="el-GR" smtClean="0"/>
              <a:t> SSD</a:t>
            </a:r>
          </a:p>
          <a:p>
            <a:pPr eaLnBrk="1" hangingPunct="1"/>
            <a:r>
              <a:rPr lang="el-GR" altLang="el-GR" smtClean="0"/>
              <a:t>Παραγωγή </a:t>
            </a:r>
            <a:r>
              <a:rPr lang="en-US" altLang="el-GR" smtClean="0"/>
              <a:t>artefacts </a:t>
            </a:r>
            <a:r>
              <a:rPr lang="el-GR" altLang="el-GR" smtClean="0"/>
              <a:t>στην επιφάνεια των δομών λόγω θορύβου</a:t>
            </a:r>
          </a:p>
          <a:p>
            <a:endParaRPr lang="en-US" altLang="el-GR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Artefacts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722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040560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CTA</a:t>
            </a:r>
          </a:p>
          <a:p>
            <a:pPr lvl="1" eaLnBrk="1" hangingPunct="1"/>
            <a:r>
              <a:rPr lang="el-GR" altLang="el-GR" dirty="0" smtClean="0"/>
              <a:t>Αυλός και αποτιτανωμένες πλάκες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Έγχρωμη χαρτογράφηση αρτηριών και φλεβών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Ανάδειξη θρόμβου σε ανευρύσματα</a:t>
            </a:r>
            <a:endParaRPr lang="en-US" altLang="el-GR" dirty="0" smtClean="0"/>
          </a:p>
          <a:p>
            <a:pPr lvl="1" eaLnBrk="1" hangingPunct="1"/>
            <a:r>
              <a:rPr lang="el-GR" altLang="el-GR" dirty="0" err="1" smtClean="0"/>
              <a:t>Εκτομή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επιπροβαλλομένων</a:t>
            </a:r>
            <a:r>
              <a:rPr lang="el-GR" altLang="el-GR" dirty="0" smtClean="0"/>
              <a:t> δομών</a:t>
            </a:r>
            <a:endParaRPr lang="en-US" altLang="el-GR" dirty="0" smtClean="0"/>
          </a:p>
        </p:txBody>
      </p:sp>
      <p:pic>
        <p:nvPicPr>
          <p:cNvPr id="57348" name="Picture 5" descr="http://www.radiologie.usz.ch/PublishingImages/ThoraxAbdo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3375"/>
            <a:ext cx="34782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VRT Applications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420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23528" y="3585320"/>
            <a:ext cx="8424936" cy="34440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Μυοσκελετικό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Ανάδειξη </a:t>
            </a:r>
            <a:r>
              <a:rPr lang="el-GR" altLang="el-GR" dirty="0" err="1" smtClean="0"/>
              <a:t>επιπλεγμένων</a:t>
            </a:r>
            <a:r>
              <a:rPr lang="el-GR" altLang="el-GR" dirty="0" smtClean="0"/>
              <a:t> καταγμάτων (κοτύλη)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Σχεδιασμός επεμβατικών πράξεων 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Λιγότερες οπές από την </a:t>
            </a:r>
            <a:r>
              <a:rPr lang="en-US" altLang="el-GR" dirty="0" smtClean="0"/>
              <a:t>SSD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Ανάδειξη οστών, τενόντων και επιφάνειας δέρματος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Μεσοσπονδύλιοι δίσκοι</a:t>
            </a:r>
            <a:endParaRPr lang="en-US" altLang="el-GR" dirty="0" smtClean="0"/>
          </a:p>
        </p:txBody>
      </p:sp>
      <p:pic>
        <p:nvPicPr>
          <p:cNvPr id="58372" name="Picture 2" descr="http://medind.nic.in/ibn/t10/i2/IndianJRadiolImaging_2010_20_2_92_63043_u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1214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63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04664"/>
            <a:ext cx="8496944" cy="616530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None/>
            </a:pPr>
            <a:r>
              <a:rPr lang="el-GR" altLang="el-GR" sz="2400" dirty="0" smtClean="0"/>
              <a:t>Παράλληλη προβολή</a:t>
            </a:r>
            <a:endParaRPr lang="en-GB" altLang="el-GR" sz="2400" dirty="0" smtClean="0"/>
          </a:p>
          <a:p>
            <a:pPr>
              <a:lnSpc>
                <a:spcPct val="100000"/>
              </a:lnSpc>
            </a:pPr>
            <a:r>
              <a:rPr lang="el-GR" altLang="el-GR" dirty="0" smtClean="0"/>
              <a:t>Το σημείο θέασης βρίσκεται στο άπειρο (παράλληλες ακτίνες)</a:t>
            </a:r>
            <a:endParaRPr lang="en-GB" altLang="el-GR" dirty="0" smtClean="0"/>
          </a:p>
          <a:p>
            <a:pPr>
              <a:lnSpc>
                <a:spcPct val="100000"/>
              </a:lnSpc>
            </a:pPr>
            <a:r>
              <a:rPr lang="el-GR" altLang="el-GR" dirty="0" smtClean="0"/>
              <a:t>Ταχύτερη ανασύνθεση</a:t>
            </a:r>
            <a:endParaRPr lang="en-GB" altLang="el-GR" dirty="0" smtClean="0"/>
          </a:p>
          <a:p>
            <a:pPr>
              <a:lnSpc>
                <a:spcPct val="100000"/>
              </a:lnSpc>
            </a:pPr>
            <a:r>
              <a:rPr lang="el-GR" altLang="el-GR" dirty="0" smtClean="0"/>
              <a:t>Τα σχετικά μεγέθη και οι γωνίες διατηρούνται στην τελική εικόνα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el-GR" dirty="0" smtClean="0"/>
              <a:t>Το πακέτο των εγκαρσίων τομών αποτελεί τα δεδομένα του όγκου που σαρώθηκε.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el-GR" dirty="0" smtClean="0"/>
              <a:t>Εάν το σημείο θέασης βλέπει τα δεδομένα από το πλάι τότε παράγονται τομές στο οβελιαίο επίπεδο.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el-GR" dirty="0" smtClean="0"/>
              <a:t>Εάν το σημείο θέασης βλέπει τα δεδομένα κατά μέτωπο τότε παράγονται τομές στο στεφανιαίο επίπεδο.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el-GR" dirty="0" smtClean="0"/>
              <a:t>Με τον ίδιο τρόπο παράγονται και οι λοξές ανασυνθέσεις</a:t>
            </a:r>
            <a:endParaRPr lang="en-US" dirty="0" smtClean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n-GB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601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568952" cy="55172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Τραχειοβρογχικό δένδρο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Εκμαγείο ή ημιδιαφανής απεικόνιση των αεραγωγών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Εικονική ενδοσκόπηση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Πνεύμονες </a:t>
            </a:r>
            <a:r>
              <a:rPr lang="en-US" altLang="el-GR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Tissue transition projections (TTP)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Ανάδειξη της επιφάνειας του πνεύμονα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Θέση όγκου και ανατομικές σχέσεις 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Παχύ έντερο</a:t>
            </a:r>
            <a:r>
              <a:rPr lang="en-US" altLang="el-GR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Εικονική </a:t>
            </a:r>
            <a:r>
              <a:rPr lang="el-GR" altLang="el-GR" dirty="0" err="1" smtClean="0"/>
              <a:t>κολονοσκόπηση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TTPs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Εικονική παθολογοανατομία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VRT </a:t>
            </a:r>
            <a:r>
              <a:rPr lang="el-GR" dirty="0"/>
              <a:t>Εφαρμογές </a:t>
            </a:r>
          </a:p>
        </p:txBody>
      </p:sp>
    </p:spTree>
    <p:extLst>
      <p:ext uri="{BB962C8B-B14F-4D97-AF65-F5344CB8AC3E}">
        <p14:creationId xmlns="" xmlns:p14="http://schemas.microsoft.com/office/powerpoint/2010/main" val="17942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4536504" cy="43924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VIP αποδίδει τις υψηλότερες τιμές πυκνότητας στα κοντινά στον παρατηρητή voxels και τις χαμηλότερες τιμές στα απομακρυσμένα δημιουργώντας την αίσθηση του βάθους</a:t>
            </a: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268194" cy="42961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Intensity Projection - VIP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76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l-GR" altLang="el-GR" sz="2400" dirty="0" smtClean="0"/>
              <a:t>3-</a:t>
            </a:r>
            <a:r>
              <a:rPr lang="en-US" altLang="el-GR" sz="2400" dirty="0" smtClean="0"/>
              <a:t>D</a:t>
            </a:r>
            <a:r>
              <a:rPr lang="el-GR" altLang="el-GR" sz="2400" dirty="0" smtClean="0"/>
              <a:t> VR αποδίδει με χρώμα και διαφάνεια κάθε κατώφλι πυκνότητας που επιλέγεται</a:t>
            </a:r>
            <a:endParaRPr lang="en-GB" altLang="el-GR" sz="2400" dirty="0" smtClean="0"/>
          </a:p>
          <a:p>
            <a:pPr eaLnBrk="1" hangingPunct="1">
              <a:lnSpc>
                <a:spcPct val="105000"/>
              </a:lnSpc>
            </a:pPr>
            <a:r>
              <a:rPr lang="el-GR" altLang="el-GR" sz="2400" dirty="0" smtClean="0"/>
              <a:t>Όλα τα δεδομένα του όγκου ενσωματώνονται και αυτό παράγει μια μακρο-παθολογο-ανατομική εικόνα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163589"/>
            <a:ext cx="3744912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163589"/>
            <a:ext cx="381635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VR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585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Χρησιμοποιεί όλα τα δεδομένα για να παράγει εικόνα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Δεδομένα από όλα τα </a:t>
            </a:r>
            <a:r>
              <a:rPr lang="en-GB" altLang="el-GR" dirty="0" smtClean="0"/>
              <a:t>voxels </a:t>
            </a:r>
            <a:r>
              <a:rPr lang="el-GR" altLang="el-GR" dirty="0" smtClean="0"/>
              <a:t>αθροίζονται και εικονίζονται σαν συντεθειμένη εικόνα στην οθόνη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Μεταβάλλοντας τις παραμέτρους τα δεδομένα εκτέμνονται ανάλογα με την πυκνότητα και παράγουν εικόνες της περιοχής ενδιαφέροντος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Οι εικόνες είναι διαφανείς αντίθετα από τις </a:t>
            </a:r>
            <a:r>
              <a:rPr lang="en-GB" altLang="el-GR" dirty="0" smtClean="0"/>
              <a:t>SSD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3D-volume rendering, VRs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215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3492" name="Picture 4" descr="ralatos00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08400" cy="370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3" name="Picture 5" descr="ralatos0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2420938"/>
              <a:ext cx="4059237" cy="405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4" name="Picture 6" descr="ralatos00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388" y="3711575"/>
              <a:ext cx="3122612" cy="314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7" name="Rectangle 9"/>
            <p:cNvSpPr>
              <a:spLocks noChangeArrowheads="1"/>
            </p:cNvSpPr>
            <p:nvPr/>
          </p:nvSpPr>
          <p:spPr bwMode="auto">
            <a:xfrm>
              <a:off x="2267744" y="1"/>
              <a:ext cx="1440656" cy="3326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Verdana" pitchFamily="34" charset="0"/>
                <a:buChar char="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1800">
                <a:latin typeface="Tahoma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7703344" y="3711575"/>
              <a:ext cx="1440656" cy="3326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Verdana" pitchFamily="34" charset="0"/>
                <a:buChar char="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1800">
                <a:latin typeface="Tahoma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932040" y="2420938"/>
              <a:ext cx="1538610" cy="3326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Verdana" pitchFamily="34" charset="0"/>
                <a:buChar char="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AB89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180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763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l-GR" smtClean="0"/>
              <a:t>Staircasing</a:t>
            </a:r>
          </a:p>
          <a:p>
            <a:pPr eaLnBrk="1" hangingPunct="1"/>
            <a:r>
              <a:rPr lang="en-GB" altLang="el-GR" smtClean="0"/>
              <a:t>Aliasing</a:t>
            </a:r>
          </a:p>
          <a:p>
            <a:pPr eaLnBrk="1" hangingPunct="1"/>
            <a:r>
              <a:rPr lang="en-GB" altLang="el-GR" smtClean="0"/>
              <a:t>Rippling</a:t>
            </a:r>
          </a:p>
          <a:p>
            <a:pPr eaLnBrk="1" hangingPunct="1"/>
            <a:r>
              <a:rPr lang="en-GB" altLang="el-GR" smtClean="0"/>
              <a:t>Slicing</a:t>
            </a:r>
          </a:p>
          <a:p>
            <a:pPr eaLnBrk="1" hangingPunct="1"/>
            <a:r>
              <a:rPr lang="en-GB" altLang="el-GR" smtClean="0"/>
              <a:t>Highlight flashing</a:t>
            </a:r>
            <a:endParaRPr lang="el-GR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 artifacts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322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8424936" cy="43204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Automatic or semiautomatic techniques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Bone removal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Vessel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Lung nodule identification / volumetric assessment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Virtual colonoscopy CAD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dirty="0" err="1" smtClean="0"/>
              <a:t>Dissarticulation</a:t>
            </a:r>
            <a:r>
              <a:rPr lang="en-US" altLang="el-GR" dirty="0" smtClean="0"/>
              <a:t> of joints</a:t>
            </a:r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1785" y="332656"/>
            <a:ext cx="9082215" cy="1224136"/>
          </a:xfrm>
        </p:spPr>
        <p:txBody>
          <a:bodyPr>
            <a:normAutofit/>
          </a:bodyPr>
          <a:lstStyle/>
          <a:p>
            <a:r>
              <a:rPr lang="en-US" dirty="0"/>
              <a:t>Automated bone removal</a:t>
            </a:r>
            <a:br>
              <a:rPr lang="en-US" dirty="0"/>
            </a:br>
            <a:r>
              <a:rPr lang="en-US" dirty="0"/>
              <a:t>Automated volume analysis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827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8208912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Αποδίδει την εσωτερική επιφάνεια κοίλων δομών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Παράγονται εικόνες </a:t>
            </a:r>
            <a:r>
              <a:rPr lang="en-GB" altLang="el-GR" dirty="0" smtClean="0"/>
              <a:t>SSD </a:t>
            </a:r>
            <a:r>
              <a:rPr lang="el-GR" altLang="el-GR" dirty="0" smtClean="0"/>
              <a:t>με κατάλληλες ρυθμίσεις σκιερότητας - διαφάνειας</a:t>
            </a:r>
          </a:p>
          <a:p>
            <a:pPr eaLnBrk="1" hangingPunct="1"/>
            <a:r>
              <a:rPr lang="el-GR" altLang="el-GR" dirty="0" smtClean="0"/>
              <a:t>Προοπτική προβολή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Η πηγή φωτός τοποθετείται σε σημεία που επιτρέπει ικανοποιητικό φωτισμό όλων των ορατών επιφανειών</a:t>
            </a:r>
          </a:p>
          <a:p>
            <a:pPr eaLnBrk="1" hangingPunct="1"/>
            <a:r>
              <a:rPr lang="el-GR" altLang="el-GR" dirty="0" smtClean="0"/>
              <a:t>Γωνία θέασης </a:t>
            </a:r>
            <a:r>
              <a:rPr lang="en-GB" altLang="el-GR" dirty="0" smtClean="0"/>
              <a:t>60-90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όπως τα οπτικά ενδοσκόπια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Η μεγέθυνση - </a:t>
            </a:r>
            <a:r>
              <a:rPr lang="en-GB" altLang="el-GR" dirty="0" smtClean="0"/>
              <a:t>Zooming </a:t>
            </a:r>
            <a:r>
              <a:rPr lang="el-GR" altLang="el-GR" dirty="0" smtClean="0"/>
              <a:t>κάνει τα </a:t>
            </a:r>
            <a:r>
              <a:rPr lang="en-GB" altLang="el-GR" dirty="0" smtClean="0"/>
              <a:t>pixels </a:t>
            </a:r>
            <a:r>
              <a:rPr lang="el-GR" altLang="el-GR" dirty="0" smtClean="0"/>
              <a:t>ορατά αλλά είναι απαραίτητη.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endoscopy – </a:t>
            </a:r>
            <a:r>
              <a:rPr lang="el-GR" dirty="0"/>
              <a:t>Εικονική ενδοσκόπηση</a:t>
            </a:r>
          </a:p>
        </p:txBody>
      </p:sp>
    </p:spTree>
    <p:extLst>
      <p:ext uri="{BB962C8B-B14F-4D97-AF65-F5344CB8AC3E}">
        <p14:creationId xmlns="" xmlns:p14="http://schemas.microsoft.com/office/powerpoint/2010/main" val="30249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Χρησιμοποιεί οδηγό διαδρομής </a:t>
            </a:r>
            <a:r>
              <a:rPr lang="en-US" altLang="el-GR" dirty="0" smtClean="0"/>
              <a:t>- navigator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Πρέπει πάντα να είναι μέσα στον αυλό και μακριά από το τοίχωμα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Όσο πιο καλά στο κέντρο του αυλού γίνεται 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Ομαλή διαδρομή χωρίς  υπερβολικές γωνίες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Γίνεται και με το χέρι</a:t>
            </a:r>
            <a:r>
              <a:rPr lang="en-GB" altLang="el-GR" dirty="0" smtClean="0"/>
              <a:t> </a:t>
            </a:r>
          </a:p>
          <a:p>
            <a:pPr eaLnBrk="1" hangingPunct="1"/>
            <a:r>
              <a:rPr lang="el-GR" altLang="el-GR" dirty="0" smtClean="0"/>
              <a:t>Υποβοήθηση από Η/Υ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Το φώς ταξιδεύει πάνω στον οδηγό διαδρομής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endoscopy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506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248472"/>
          </a:xfrm>
        </p:spPr>
        <p:txBody>
          <a:bodyPr/>
          <a:lstStyle/>
          <a:p>
            <a:r>
              <a:rPr lang="el-GR" dirty="0" smtClean="0"/>
              <a:t>Οδηγός εικονικού ενδοσκοπίου (κόκκινη γραμμή)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14451" t="26439" r="16295" b="17378"/>
          <a:stretch>
            <a:fillRect/>
          </a:stretch>
        </p:blipFill>
        <p:spPr bwMode="auto">
          <a:xfrm>
            <a:off x="251520" y="2492896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041" y="2411750"/>
            <a:ext cx="4042912" cy="418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84354" y="2420888"/>
            <a:ext cx="2376487" cy="21748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5572"/>
            <a:ext cx="2952328" cy="591140"/>
          </a:xfrm>
        </p:spPr>
        <p:txBody>
          <a:bodyPr/>
          <a:lstStyle/>
          <a:p>
            <a:pPr marL="363538" indent="-363538">
              <a:buNone/>
            </a:pPr>
            <a:r>
              <a:rPr lang="el-GR" dirty="0" smtClean="0"/>
              <a:t>Παράλληλη προβολή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100900" cy="4536504"/>
          </a:xfrm>
          <a:prstGeom prst="rect">
            <a:avLst/>
          </a:prstGeom>
          <a:ln w="38100" cap="sq">
            <a:solidFill>
              <a:srgbClr val="E9DE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23928" y="5805264"/>
            <a:ext cx="1277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pubs.rsna.org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000" dirty="0" err="1" smtClean="0"/>
              <a:t>Spiral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and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Multislice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Computed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Tomography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of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the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Body</a:t>
            </a:r>
            <a:r>
              <a:rPr lang="el-GR" altLang="el-GR" sz="2000" dirty="0" smtClean="0"/>
              <a:t>  </a:t>
            </a:r>
            <a:r>
              <a:rPr lang="el-GR" altLang="el-GR" sz="2000" u="sng" dirty="0" err="1" smtClean="0">
                <a:hlinkClick r:id="rId2"/>
              </a:rPr>
              <a:t>Mathias</a:t>
            </a:r>
            <a:r>
              <a:rPr lang="el-GR" altLang="el-GR" sz="2000" u="sng" dirty="0" smtClean="0">
                <a:hlinkClick r:id="rId2"/>
              </a:rPr>
              <a:t> </a:t>
            </a:r>
            <a:r>
              <a:rPr lang="el-GR" altLang="el-GR" sz="2000" u="sng" dirty="0" err="1" smtClean="0">
                <a:hlinkClick r:id="rId2"/>
              </a:rPr>
              <a:t>Prokop</a:t>
            </a:r>
            <a:r>
              <a:rPr lang="el-GR" altLang="el-GR" sz="2000" u="sng" dirty="0" smtClean="0"/>
              <a:t>, </a:t>
            </a:r>
            <a:r>
              <a:rPr lang="el-GR" altLang="el-GR" sz="2000" u="sng" dirty="0" err="1" smtClean="0">
                <a:hlinkClick r:id="rId3"/>
              </a:rPr>
              <a:t>Michael</a:t>
            </a:r>
            <a:r>
              <a:rPr lang="el-GR" altLang="el-GR" sz="2000" u="sng" dirty="0" smtClean="0">
                <a:hlinkClick r:id="rId3"/>
              </a:rPr>
              <a:t> </a:t>
            </a:r>
            <a:r>
              <a:rPr lang="el-GR" altLang="el-GR" sz="2000" u="sng" dirty="0" err="1" smtClean="0">
                <a:hlinkClick r:id="rId3"/>
              </a:rPr>
              <a:t>Galanski</a:t>
            </a:r>
            <a:r>
              <a:rPr lang="el-GR" altLang="el-GR" sz="2000" u="sng" dirty="0" smtClean="0"/>
              <a:t>, </a:t>
            </a:r>
            <a:r>
              <a:rPr lang="el-GR" altLang="el-GR" sz="2000" u="sng" dirty="0" err="1" smtClean="0">
                <a:hlinkClick r:id="rId4"/>
              </a:rPr>
              <a:t>Cornelia</a:t>
            </a:r>
            <a:r>
              <a:rPr lang="el-GR" altLang="el-GR" sz="2000" u="sng" dirty="0" smtClean="0">
                <a:hlinkClick r:id="rId4"/>
              </a:rPr>
              <a:t> </a:t>
            </a:r>
            <a:r>
              <a:rPr lang="el-GR" altLang="el-GR" sz="2000" u="sng" dirty="0" err="1" smtClean="0">
                <a:hlinkClick r:id="rId4"/>
              </a:rPr>
              <a:t>Schaefer</a:t>
            </a:r>
            <a:r>
              <a:rPr lang="el-GR" altLang="el-GR" sz="2000" u="sng" dirty="0" smtClean="0">
                <a:hlinkClick r:id="rId4"/>
              </a:rPr>
              <a:t>-</a:t>
            </a:r>
            <a:r>
              <a:rPr lang="el-GR" altLang="el-GR" sz="2000" u="sng" dirty="0" err="1" smtClean="0">
                <a:hlinkClick r:id="rId4"/>
              </a:rPr>
              <a:t>Prokop</a:t>
            </a:r>
            <a:r>
              <a:rPr lang="el-GR" altLang="el-GR" sz="2000" u="sng" dirty="0" smtClean="0"/>
              <a:t>, </a:t>
            </a:r>
            <a:r>
              <a:rPr lang="el-GR" altLang="el-GR" sz="2000" u="sng" dirty="0" err="1" smtClean="0">
                <a:hlinkClick r:id="rId5"/>
              </a:rPr>
              <a:t>Aart</a:t>
            </a:r>
            <a:r>
              <a:rPr lang="el-GR" altLang="el-GR" sz="2000" u="sng" dirty="0" smtClean="0">
                <a:hlinkClick r:id="rId5"/>
              </a:rPr>
              <a:t> J. </a:t>
            </a:r>
            <a:r>
              <a:rPr lang="el-GR" altLang="el-GR" sz="2000" u="sng" dirty="0" err="1" smtClean="0">
                <a:hlinkClick r:id="rId5"/>
              </a:rPr>
              <a:t>van</a:t>
            </a:r>
            <a:r>
              <a:rPr lang="el-GR" altLang="el-GR" sz="2000" u="sng" dirty="0" smtClean="0">
                <a:hlinkClick r:id="rId5"/>
              </a:rPr>
              <a:t> </a:t>
            </a:r>
            <a:r>
              <a:rPr lang="el-GR" altLang="el-GR" sz="2000" u="sng" dirty="0" err="1" smtClean="0">
                <a:hlinkClick r:id="rId5"/>
              </a:rPr>
              <a:t>der</a:t>
            </a:r>
            <a:r>
              <a:rPr lang="el-GR" altLang="el-GR" sz="2000" u="sng" dirty="0" smtClean="0">
                <a:hlinkClick r:id="rId5"/>
              </a:rPr>
              <a:t> </a:t>
            </a:r>
            <a:r>
              <a:rPr lang="el-GR" altLang="el-GR" sz="2000" u="sng" dirty="0" err="1" smtClean="0">
                <a:hlinkClick r:id="rId5"/>
              </a:rPr>
              <a:t>Molen</a:t>
            </a:r>
            <a:r>
              <a:rPr lang="el-GR" altLang="el-GR" sz="2000" u="sng" dirty="0" smtClean="0"/>
              <a:t> </a:t>
            </a:r>
            <a:endParaRPr lang="en-US" altLang="el-GR" sz="20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sz="2000" dirty="0" smtClean="0"/>
              <a:t>Virtual endoscopy and related 3D techniques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000" dirty="0" smtClean="0">
                <a:solidFill>
                  <a:schemeClr val="hlink"/>
                </a:solidFill>
              </a:rPr>
              <a:t>	</a:t>
            </a:r>
            <a:r>
              <a:rPr lang="en-US" altLang="el-GR" sz="2000" u="sng" dirty="0" smtClean="0">
                <a:solidFill>
                  <a:schemeClr val="hlink"/>
                </a:solidFill>
              </a:rPr>
              <a:t>P. </a:t>
            </a:r>
            <a:r>
              <a:rPr lang="en-US" altLang="el-GR" sz="2000" u="sng" dirty="0" err="1" smtClean="0">
                <a:solidFill>
                  <a:schemeClr val="hlink"/>
                </a:solidFill>
              </a:rPr>
              <a:t>Rogalla</a:t>
            </a:r>
            <a:r>
              <a:rPr lang="en-US" altLang="el-GR" sz="2000" u="sng" dirty="0" smtClean="0">
                <a:solidFill>
                  <a:schemeClr val="hlink"/>
                </a:solidFill>
              </a:rPr>
              <a:t>, J. </a:t>
            </a:r>
            <a:r>
              <a:rPr lang="en-US" altLang="el-GR" sz="2000" u="sng" dirty="0" err="1" smtClean="0">
                <a:solidFill>
                  <a:schemeClr val="hlink"/>
                </a:solidFill>
              </a:rPr>
              <a:t>Terwisscha</a:t>
            </a:r>
            <a:r>
              <a:rPr lang="en-US" altLang="el-GR" sz="2000" u="sng" dirty="0" smtClean="0">
                <a:solidFill>
                  <a:schemeClr val="hlink"/>
                </a:solidFill>
              </a:rPr>
              <a:t> van </a:t>
            </a:r>
            <a:r>
              <a:rPr lang="en-US" altLang="el-GR" sz="2000" u="sng" dirty="0" err="1" smtClean="0">
                <a:solidFill>
                  <a:schemeClr val="hlink"/>
                </a:solidFill>
              </a:rPr>
              <a:t>Scheltinga</a:t>
            </a:r>
            <a:r>
              <a:rPr lang="en-US" altLang="el-GR" sz="2000" u="sng" dirty="0" smtClean="0">
                <a:solidFill>
                  <a:schemeClr val="hlink"/>
                </a:solidFill>
              </a:rPr>
              <a:t>, B. Hamm</a:t>
            </a:r>
            <a:r>
              <a:rPr lang="en-US" altLang="el-GR" sz="2000" dirty="0" smtClean="0"/>
              <a:t> </a:t>
            </a:r>
            <a:r>
              <a:rPr lang="en-US" altLang="el-GR" sz="2000" dirty="0" err="1" smtClean="0"/>
              <a:t>Spinger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CT </a:t>
            </a:r>
            <a:r>
              <a:rPr lang="el-GR" altLang="el-GR" sz="2000" dirty="0" err="1" smtClean="0"/>
              <a:t>Angiography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of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Intracranial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Aneurysms</a:t>
            </a:r>
            <a:r>
              <a:rPr lang="el-GR" altLang="el-GR" sz="2000" dirty="0" smtClean="0"/>
              <a:t>: A </a:t>
            </a:r>
            <a:r>
              <a:rPr lang="el-GR" altLang="el-GR" sz="2000" dirty="0" err="1" smtClean="0"/>
              <a:t>Focus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on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Postprocessing</a:t>
            </a:r>
            <a:r>
              <a:rPr lang="en-US" altLang="el-GR" sz="2000" b="1" dirty="0" smtClean="0"/>
              <a:t> </a:t>
            </a:r>
            <a:r>
              <a:rPr lang="el-GR" altLang="el-GR" sz="2000" dirty="0" err="1" smtClean="0">
                <a:hlinkClick r:id="rId6"/>
              </a:rPr>
              <a:t>Bernd</a:t>
            </a:r>
            <a:r>
              <a:rPr lang="el-GR" altLang="el-GR" sz="2000" dirty="0" smtClean="0">
                <a:hlinkClick r:id="rId6"/>
              </a:rPr>
              <a:t> F. </a:t>
            </a:r>
            <a:r>
              <a:rPr lang="el-GR" altLang="el-GR" sz="2000" dirty="0" err="1" smtClean="0">
                <a:hlinkClick r:id="rId6"/>
              </a:rPr>
              <a:t>Tomandl</a:t>
            </a:r>
            <a:r>
              <a:rPr lang="el-GR" altLang="el-GR" sz="2000" dirty="0" smtClean="0"/>
              <a:t>, MD, </a:t>
            </a:r>
            <a:r>
              <a:rPr lang="el-GR" altLang="el-GR" sz="2000" dirty="0" err="1" smtClean="0">
                <a:hlinkClick r:id="rId7"/>
              </a:rPr>
              <a:t>Niels</a:t>
            </a:r>
            <a:r>
              <a:rPr lang="el-GR" altLang="el-GR" sz="2000" dirty="0" smtClean="0">
                <a:hlinkClick r:id="rId7"/>
              </a:rPr>
              <a:t> C. </a:t>
            </a:r>
            <a:r>
              <a:rPr lang="el-GR" altLang="el-GR" sz="2000" dirty="0" err="1" smtClean="0">
                <a:hlinkClick r:id="rId7"/>
              </a:rPr>
              <a:t>Köstner</a:t>
            </a:r>
            <a:r>
              <a:rPr lang="el-GR" altLang="el-GR" sz="20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000" dirty="0" smtClean="0"/>
              <a:t>	</a:t>
            </a:r>
            <a:r>
              <a:rPr lang="el-GR" altLang="el-GR" sz="2000" dirty="0" err="1" smtClean="0">
                <a:hlinkClick r:id="rId8"/>
              </a:rPr>
              <a:t>Miriam</a:t>
            </a:r>
            <a:r>
              <a:rPr lang="el-GR" altLang="el-GR" sz="2000" dirty="0" smtClean="0">
                <a:hlinkClick r:id="rId8"/>
              </a:rPr>
              <a:t> </a:t>
            </a:r>
            <a:r>
              <a:rPr lang="el-GR" altLang="el-GR" sz="2000" dirty="0" err="1" smtClean="0">
                <a:hlinkClick r:id="rId8"/>
              </a:rPr>
              <a:t>Schempershofe</a:t>
            </a:r>
            <a:r>
              <a:rPr lang="el-GR" altLang="el-GR" sz="2000" dirty="0" smtClean="0"/>
              <a:t>, </a:t>
            </a:r>
            <a:r>
              <a:rPr lang="el-GR" altLang="el-GR" sz="2000" dirty="0" err="1" smtClean="0">
                <a:hlinkClick r:id="rId9"/>
              </a:rPr>
              <a:t>Walter</a:t>
            </a:r>
            <a:r>
              <a:rPr lang="el-GR" altLang="el-GR" sz="2000" dirty="0" smtClean="0">
                <a:hlinkClick r:id="rId9"/>
              </a:rPr>
              <a:t> J. </a:t>
            </a:r>
            <a:r>
              <a:rPr lang="el-GR" altLang="el-GR" sz="2000" dirty="0" err="1" smtClean="0">
                <a:hlinkClick r:id="rId9"/>
              </a:rPr>
              <a:t>Huk</a:t>
            </a:r>
            <a:r>
              <a:rPr lang="el-GR" altLang="el-GR" sz="2000" dirty="0" smtClean="0"/>
              <a:t>, MD, </a:t>
            </a:r>
            <a:r>
              <a:rPr lang="el-GR" altLang="el-GR" sz="2000" dirty="0" err="1" smtClean="0">
                <a:hlinkClick r:id="rId10"/>
              </a:rPr>
              <a:t>Christian</a:t>
            </a:r>
            <a:r>
              <a:rPr lang="el-GR" altLang="el-GR" sz="2000" dirty="0" smtClean="0">
                <a:hlinkClick r:id="rId10"/>
              </a:rPr>
              <a:t> </a:t>
            </a:r>
            <a:r>
              <a:rPr lang="el-GR" altLang="el-GR" sz="2000" dirty="0" err="1" smtClean="0">
                <a:hlinkClick r:id="rId10"/>
              </a:rPr>
              <a:t>Strauss</a:t>
            </a:r>
            <a:r>
              <a:rPr lang="el-GR" altLang="el-GR" sz="2000" dirty="0" smtClean="0"/>
              <a:t>, MD, </a:t>
            </a:r>
            <a:r>
              <a:rPr lang="el-GR" altLang="el-GR" sz="2000" dirty="0" err="1" smtClean="0">
                <a:hlinkClick r:id="rId11"/>
              </a:rPr>
              <a:t>Lars</a:t>
            </a:r>
            <a:r>
              <a:rPr lang="el-GR" altLang="el-GR" sz="2000" dirty="0" smtClean="0">
                <a:hlinkClick r:id="rId11"/>
              </a:rPr>
              <a:t> </a:t>
            </a:r>
            <a:r>
              <a:rPr lang="el-GR" altLang="el-GR" sz="2000" dirty="0" err="1" smtClean="0">
                <a:hlinkClick r:id="rId11"/>
              </a:rPr>
              <a:t>Anker</a:t>
            </a:r>
            <a:r>
              <a:rPr lang="el-GR" altLang="el-GR" sz="2000" dirty="0" smtClean="0"/>
              <a:t>, MD </a:t>
            </a:r>
            <a:r>
              <a:rPr lang="el-GR" altLang="el-GR" sz="2000" dirty="0" err="1" smtClean="0"/>
              <a:t>and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>
                <a:hlinkClick r:id="rId12"/>
              </a:rPr>
              <a:t>Peter</a:t>
            </a:r>
            <a:r>
              <a:rPr lang="el-GR" altLang="el-GR" sz="2000" dirty="0" smtClean="0">
                <a:hlinkClick r:id="rId12"/>
              </a:rPr>
              <a:t> </a:t>
            </a:r>
            <a:r>
              <a:rPr lang="el-GR" altLang="el-GR" sz="2000" dirty="0" err="1" smtClean="0">
                <a:hlinkClick r:id="rId12"/>
              </a:rPr>
              <a:t>Hastreiter</a:t>
            </a:r>
            <a:r>
              <a:rPr lang="el-GR" altLang="el-GR" sz="2000" dirty="0" smtClean="0"/>
              <a:t>, </a:t>
            </a:r>
            <a:r>
              <a:rPr lang="el-GR" altLang="el-GR" sz="2000" dirty="0" err="1" smtClean="0"/>
              <a:t>PhD</a:t>
            </a:r>
            <a:r>
              <a:rPr lang="el-GR" altLang="el-GR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smtClean="0"/>
              <a:t>CT </a:t>
            </a:r>
            <a:r>
              <a:rPr lang="el-GR" altLang="el-GR" sz="2000" dirty="0" err="1" smtClean="0"/>
              <a:t>and</a:t>
            </a:r>
            <a:r>
              <a:rPr lang="el-GR" altLang="el-GR" sz="2000" dirty="0" smtClean="0"/>
              <a:t> MR </a:t>
            </a:r>
            <a:r>
              <a:rPr lang="el-GR" altLang="el-GR" sz="2000" dirty="0" err="1" smtClean="0"/>
              <a:t>Colonography</a:t>
            </a:r>
            <a:r>
              <a:rPr lang="el-GR" altLang="el-GR" sz="2000" dirty="0" smtClean="0"/>
              <a:t>: </a:t>
            </a:r>
            <a:r>
              <a:rPr lang="el-GR" altLang="el-GR" sz="2000" dirty="0" err="1" smtClean="0"/>
              <a:t>Scanning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Techniques</a:t>
            </a:r>
            <a:r>
              <a:rPr lang="el-GR" altLang="el-GR" sz="2000" dirty="0" smtClean="0"/>
              <a:t>, </a:t>
            </a:r>
            <a:r>
              <a:rPr lang="el-GR" altLang="el-GR" sz="2000" dirty="0" err="1" smtClean="0"/>
              <a:t>Postprocessing</a:t>
            </a:r>
            <a:r>
              <a:rPr lang="el-GR" altLang="el-GR" sz="2000" dirty="0" smtClean="0"/>
              <a:t>, </a:t>
            </a:r>
            <a:r>
              <a:rPr lang="el-GR" altLang="el-GR" sz="2000" dirty="0" err="1" smtClean="0"/>
              <a:t>and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Emphasis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on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Polyp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Detection</a:t>
            </a:r>
            <a:r>
              <a:rPr lang="en-US" altLang="el-GR" sz="2000" b="1" dirty="0" smtClean="0"/>
              <a:t> </a:t>
            </a:r>
            <a:r>
              <a:rPr lang="el-GR" altLang="el-GR" sz="2000" dirty="0" err="1" smtClean="0">
                <a:hlinkClick r:id="rId13"/>
              </a:rPr>
              <a:t>Remy</a:t>
            </a:r>
            <a:r>
              <a:rPr lang="el-GR" altLang="el-GR" sz="2000" dirty="0" smtClean="0">
                <a:hlinkClick r:id="rId13"/>
              </a:rPr>
              <a:t> W. F. </a:t>
            </a:r>
            <a:r>
              <a:rPr lang="el-GR" altLang="el-GR" sz="2000" dirty="0" err="1" smtClean="0">
                <a:hlinkClick r:id="rId13"/>
              </a:rPr>
              <a:t>Geenen</a:t>
            </a:r>
            <a:r>
              <a:rPr lang="el-GR" altLang="el-GR" sz="2000" dirty="0" smtClean="0"/>
              <a:t>, MD, </a:t>
            </a:r>
            <a:r>
              <a:rPr lang="el-GR" altLang="el-GR" sz="2000" dirty="0" err="1" smtClean="0">
                <a:hlinkClick r:id="rId14"/>
              </a:rPr>
              <a:t>Shahid</a:t>
            </a:r>
            <a:r>
              <a:rPr lang="el-GR" altLang="el-GR" sz="2000" dirty="0" smtClean="0">
                <a:hlinkClick r:id="rId14"/>
              </a:rPr>
              <a:t> M. </a:t>
            </a:r>
            <a:r>
              <a:rPr lang="el-GR" altLang="el-GR" sz="2000" dirty="0" err="1" smtClean="0">
                <a:hlinkClick r:id="rId14"/>
              </a:rPr>
              <a:t>Hussain</a:t>
            </a:r>
            <a:r>
              <a:rPr lang="el-GR" altLang="el-GR" sz="2000" dirty="0" smtClean="0"/>
              <a:t>, MD, </a:t>
            </a:r>
            <a:r>
              <a:rPr lang="el-GR" altLang="el-GR" sz="2000" dirty="0" err="1" smtClean="0"/>
              <a:t>PhD</a:t>
            </a:r>
            <a:r>
              <a:rPr lang="el-GR" altLang="el-GR" sz="2000" dirty="0" smtClean="0"/>
              <a:t>, </a:t>
            </a:r>
            <a:r>
              <a:rPr lang="el-GR" altLang="el-GR" sz="2000" dirty="0" err="1" smtClean="0">
                <a:hlinkClick r:id="rId15"/>
              </a:rPr>
              <a:t>Filippo</a:t>
            </a:r>
            <a:r>
              <a:rPr lang="el-GR" altLang="el-GR" sz="2000" dirty="0" smtClean="0">
                <a:hlinkClick r:id="rId15"/>
              </a:rPr>
              <a:t> </a:t>
            </a:r>
            <a:r>
              <a:rPr lang="el-GR" altLang="el-GR" sz="2000" dirty="0" err="1" smtClean="0">
                <a:hlinkClick r:id="rId15"/>
              </a:rPr>
              <a:t>Cademartiri</a:t>
            </a:r>
            <a:r>
              <a:rPr lang="el-GR" altLang="el-GR" sz="2000" dirty="0" smtClean="0"/>
              <a:t>, MD, </a:t>
            </a:r>
            <a:r>
              <a:rPr lang="el-GR" altLang="el-GR" sz="2000" dirty="0" err="1" smtClean="0">
                <a:hlinkClick r:id="rId16"/>
              </a:rPr>
              <a:t>Jan</a:t>
            </a:r>
            <a:r>
              <a:rPr lang="el-GR" altLang="el-GR" sz="2000" dirty="0" smtClean="0">
                <a:hlinkClick r:id="rId16"/>
              </a:rPr>
              <a:t>-</a:t>
            </a:r>
            <a:r>
              <a:rPr lang="el-GR" altLang="el-GR" sz="2000" dirty="0" err="1" smtClean="0">
                <a:hlinkClick r:id="rId16"/>
              </a:rPr>
              <a:t>Werner</a:t>
            </a:r>
            <a:r>
              <a:rPr lang="el-GR" altLang="el-GR" sz="2000" dirty="0" smtClean="0">
                <a:hlinkClick r:id="rId16"/>
              </a:rPr>
              <a:t> </a:t>
            </a:r>
            <a:r>
              <a:rPr lang="el-GR" altLang="el-GR" sz="2000" dirty="0" err="1" smtClean="0">
                <a:hlinkClick r:id="rId16"/>
              </a:rPr>
              <a:t>Poley</a:t>
            </a:r>
            <a:r>
              <a:rPr lang="el-GR" altLang="el-GR" sz="2000" dirty="0" smtClean="0"/>
              <a:t>, MD,</a:t>
            </a:r>
            <a:r>
              <a:rPr lang="en-US" altLang="el-GR" sz="2000" dirty="0" smtClean="0"/>
              <a:t> </a:t>
            </a:r>
            <a:r>
              <a:rPr lang="el-GR" altLang="el-GR" sz="2000" dirty="0" err="1" smtClean="0">
                <a:hlinkClick r:id="rId17"/>
              </a:rPr>
              <a:t>Peter</a:t>
            </a:r>
            <a:r>
              <a:rPr lang="el-GR" altLang="el-GR" sz="2000" dirty="0" smtClean="0">
                <a:hlinkClick r:id="rId17"/>
              </a:rPr>
              <a:t> D. </a:t>
            </a:r>
            <a:r>
              <a:rPr lang="el-GR" altLang="el-GR" sz="2000" dirty="0" err="1" smtClean="0">
                <a:hlinkClick r:id="rId17"/>
              </a:rPr>
              <a:t>Siersema</a:t>
            </a:r>
            <a:r>
              <a:rPr lang="el-GR" altLang="el-GR" sz="2000" dirty="0" smtClean="0"/>
              <a:t>, MD, </a:t>
            </a:r>
            <a:r>
              <a:rPr lang="el-GR" altLang="el-GR" sz="2000" dirty="0" err="1" smtClean="0"/>
              <a:t>PhD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and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 </a:t>
            </a:r>
            <a:r>
              <a:rPr lang="el-GR" altLang="el-GR" sz="2000" dirty="0" err="1" smtClean="0">
                <a:hlinkClick r:id="rId18"/>
              </a:rPr>
              <a:t>Gabriel</a:t>
            </a:r>
            <a:r>
              <a:rPr lang="el-GR" altLang="el-GR" sz="2000" dirty="0" smtClean="0">
                <a:hlinkClick r:id="rId18"/>
              </a:rPr>
              <a:t> P. </a:t>
            </a:r>
            <a:r>
              <a:rPr lang="el-GR" altLang="el-GR" sz="2000" dirty="0" err="1" smtClean="0">
                <a:hlinkClick r:id="rId18"/>
              </a:rPr>
              <a:t>Krestin</a:t>
            </a:r>
            <a:r>
              <a:rPr lang="el-GR" altLang="el-GR" sz="2000" dirty="0" smtClean="0"/>
              <a:t>, MD, </a:t>
            </a:r>
            <a:r>
              <a:rPr lang="el-GR" altLang="el-GR" sz="2000" dirty="0" err="1" smtClean="0"/>
              <a:t>PhD</a:t>
            </a:r>
            <a:r>
              <a:rPr lang="el-GR" altLang="el-GR" sz="2000" dirty="0" smtClean="0"/>
              <a:t> </a:t>
            </a:r>
            <a:endParaRPr lang="en-US" alt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000" dirty="0" err="1" smtClean="0">
                <a:hlinkClick r:id="rId19"/>
              </a:rPr>
              <a:t>Multi</a:t>
            </a:r>
            <a:r>
              <a:rPr lang="el-GR" altLang="el-GR" sz="2000" dirty="0" smtClean="0">
                <a:hlinkClick r:id="rId19"/>
              </a:rPr>
              <a:t>-</a:t>
            </a:r>
            <a:r>
              <a:rPr lang="el-GR" altLang="el-GR" sz="2000" dirty="0" err="1" smtClean="0">
                <a:hlinkClick r:id="rId19"/>
              </a:rPr>
              <a:t>Detector</a:t>
            </a:r>
            <a:r>
              <a:rPr lang="el-GR" altLang="el-GR" sz="2000" dirty="0" smtClean="0">
                <a:hlinkClick r:id="rId19"/>
              </a:rPr>
              <a:t> </a:t>
            </a:r>
            <a:r>
              <a:rPr lang="el-GR" altLang="el-GR" sz="2000" dirty="0" err="1" smtClean="0">
                <a:hlinkClick r:id="rId19"/>
              </a:rPr>
              <a:t>Row</a:t>
            </a:r>
            <a:r>
              <a:rPr lang="el-GR" altLang="el-GR" sz="2000" dirty="0" smtClean="0">
                <a:hlinkClick r:id="rId19"/>
              </a:rPr>
              <a:t> CT </a:t>
            </a:r>
            <a:r>
              <a:rPr lang="el-GR" altLang="el-GR" sz="2000" dirty="0" err="1" smtClean="0">
                <a:hlinkClick r:id="rId19"/>
              </a:rPr>
              <a:t>and</a:t>
            </a:r>
            <a:r>
              <a:rPr lang="el-GR" altLang="el-GR" sz="2000" dirty="0" smtClean="0">
                <a:hlinkClick r:id="rId19"/>
              </a:rPr>
              <a:t> </a:t>
            </a:r>
            <a:r>
              <a:rPr lang="el-GR" altLang="el-GR" sz="2000" dirty="0" err="1" smtClean="0">
                <a:hlinkClick r:id="rId19"/>
              </a:rPr>
              <a:t>Postprocessing</a:t>
            </a:r>
            <a:r>
              <a:rPr lang="el-GR" altLang="el-GR" sz="2000" dirty="0" smtClean="0">
                <a:hlinkClick r:id="rId19"/>
              </a:rPr>
              <a:t> </a:t>
            </a:r>
            <a:r>
              <a:rPr lang="el-GR" altLang="el-GR" sz="2000" dirty="0" err="1" smtClean="0">
                <a:hlinkClick r:id="rId19"/>
              </a:rPr>
              <a:t>Techniques</a:t>
            </a:r>
            <a:r>
              <a:rPr lang="el-GR" altLang="el-GR" sz="2000" dirty="0" smtClean="0">
                <a:hlinkClick r:id="rId19"/>
              </a:rPr>
              <a:t> </a:t>
            </a:r>
            <a:r>
              <a:rPr lang="el-GR" altLang="el-GR" sz="2000" dirty="0" err="1" smtClean="0">
                <a:hlinkClick r:id="rId19"/>
              </a:rPr>
              <a:t>in</a:t>
            </a:r>
            <a:r>
              <a:rPr lang="el-GR" altLang="el-GR" sz="2000" dirty="0" smtClean="0">
                <a:hlinkClick r:id="rId19"/>
              </a:rPr>
              <a:t> </a:t>
            </a:r>
            <a:r>
              <a:rPr lang="el-GR" altLang="el-GR" sz="2000" dirty="0" err="1" smtClean="0">
                <a:hlinkClick r:id="rId19"/>
              </a:rPr>
              <a:t>the</a:t>
            </a:r>
            <a:r>
              <a:rPr lang="el-GR" altLang="el-GR" sz="2000" dirty="0" smtClean="0">
                <a:hlinkClick r:id="rId19"/>
              </a:rPr>
              <a:t> </a:t>
            </a:r>
            <a:r>
              <a:rPr lang="el-GR" altLang="el-GR" sz="2000" dirty="0" smtClean="0"/>
              <a:t>radiographics.rsnajnls.org/cgi/content/abstract/25/6/1639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647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«Ιατρική Απεικόνιση ΙΙΙ (Θ).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Μετεπεξεργασία εικόνας στην Υπολογιστική  Τομογραφία».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288032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Συγκλίνουσα προβολή - προοπτική</a:t>
            </a:r>
          </a:p>
          <a:p>
            <a:pPr>
              <a:lnSpc>
                <a:spcPct val="100000"/>
              </a:lnSpc>
            </a:pPr>
            <a:r>
              <a:rPr lang="el-GR" altLang="el-GR" dirty="0" smtClean="0"/>
              <a:t>Τα αντικείμενα προβάλλονται σε ένα σημείο πίσω από το προβολικό επίπεδο</a:t>
            </a:r>
            <a:endParaRPr lang="en-GB" altLang="el-GR" dirty="0" smtClean="0"/>
          </a:p>
          <a:p>
            <a:pPr>
              <a:lnSpc>
                <a:spcPct val="100000"/>
              </a:lnSpc>
            </a:pPr>
            <a:r>
              <a:rPr lang="el-GR" altLang="el-GR" dirty="0" smtClean="0"/>
              <a:t>Προκαλεί παραμόρφωση</a:t>
            </a:r>
            <a:r>
              <a:rPr lang="en-GB" altLang="el-GR" dirty="0" smtClean="0"/>
              <a:t> (</a:t>
            </a:r>
            <a:r>
              <a:rPr lang="el-GR" altLang="el-GR" dirty="0" smtClean="0"/>
              <a:t>τα πλησίον αντικείμενα φαίνονται μεγαλύτερα</a:t>
            </a:r>
            <a:r>
              <a:rPr lang="en-GB" altLang="el-GR" dirty="0" smtClean="0"/>
              <a:t>), </a:t>
            </a:r>
            <a:r>
              <a:rPr lang="el-GR" altLang="el-GR" dirty="0" smtClean="0"/>
              <a:t>μοιάζει με την πραγματικότητα</a:t>
            </a:r>
            <a:endParaRPr lang="en-GB" altLang="el-GR" dirty="0" smtClean="0"/>
          </a:p>
          <a:p>
            <a:pPr>
              <a:lnSpc>
                <a:spcPct val="100000"/>
              </a:lnSpc>
            </a:pPr>
            <a:r>
              <a:rPr lang="el-GR" altLang="el-GR" dirty="0" smtClean="0"/>
              <a:t>Δεν επιτρέπει ακριβείς άμεσες μετρήσεις</a:t>
            </a:r>
            <a:endParaRPr lang="en-GB" alt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Παράλληλη </a:t>
            </a:r>
            <a:r>
              <a:rPr lang="en-US" dirty="0" err="1" smtClean="0"/>
              <a:t>vs</a:t>
            </a:r>
            <a:r>
              <a:rPr lang="el-GR" dirty="0" smtClean="0"/>
              <a:t> προοπτική προβολή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109570" name="Picture 2" descr="https://upload.wikimedia.org/wikibooks/en/a/a2/ParaPerspProjIll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36" y="2348880"/>
            <a:ext cx="8892480" cy="2619105"/>
          </a:xfrm>
          <a:prstGeom prst="rect">
            <a:avLst/>
          </a:prstGeom>
          <a:noFill/>
          <a:ln>
            <a:solidFill>
              <a:srgbClr val="E9DE8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51920" y="5157192"/>
            <a:ext cx="158417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en.wikibooks.org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218</TotalTime>
  <Words>3223</Words>
  <Application>Microsoft Office PowerPoint</Application>
  <PresentationFormat>On-screen Show (4:3)</PresentationFormat>
  <Paragraphs>468</Paragraphs>
  <Slides>77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exo-opistho_simeiomata</vt:lpstr>
      <vt:lpstr>OC_template_updated</vt:lpstr>
      <vt:lpstr>Ιατρική Απεικόνιση ΙΙΙ (Θ)</vt:lpstr>
      <vt:lpstr>Μετεπεξεργασία εικόνας  στην Υπολογιστική Τομογραφία</vt:lpstr>
      <vt:lpstr>Ισοτροπική απεικόνιση (voxels)</vt:lpstr>
      <vt:lpstr>Προβολική εικόνα - View projections</vt:lpstr>
      <vt:lpstr>Slide 4</vt:lpstr>
      <vt:lpstr>Slide 5</vt:lpstr>
      <vt:lpstr>Slide 6</vt:lpstr>
      <vt:lpstr>Slide 7</vt:lpstr>
      <vt:lpstr>Παράλληλη vs προοπτική προβολή</vt:lpstr>
      <vt:lpstr>Slide 9</vt:lpstr>
      <vt:lpstr>2D εργαλεία- cine</vt:lpstr>
      <vt:lpstr>2D εργαλεία - Πολυεπίπεδες ανασυνθέσεις  MPRs  </vt:lpstr>
      <vt:lpstr>2D εργαλεία - MPRs</vt:lpstr>
      <vt:lpstr>2D εργαλεία - thick MPRs</vt:lpstr>
      <vt:lpstr>Slide 14</vt:lpstr>
      <vt:lpstr>2D εργαλεία – cMPRs</vt:lpstr>
      <vt:lpstr>2D εργαλεία – cMPRs</vt:lpstr>
      <vt:lpstr>2D εργαλεία  Αθροιστική προβολή Ray sum projection</vt:lpstr>
      <vt:lpstr>Artifacts</vt:lpstr>
      <vt:lpstr>3D εργαλεία</vt:lpstr>
      <vt:lpstr>MIP</vt:lpstr>
      <vt:lpstr>MIP - minIP</vt:lpstr>
      <vt:lpstr>MIPs</vt:lpstr>
      <vt:lpstr>Slide 23</vt:lpstr>
      <vt:lpstr>thin-slab MIPs </vt:lpstr>
      <vt:lpstr>thin-slab MIPs</vt:lpstr>
      <vt:lpstr>Slide 26</vt:lpstr>
      <vt:lpstr>Minimum Intensity Projection minIP</vt:lpstr>
      <vt:lpstr>minIP</vt:lpstr>
      <vt:lpstr>Slide 29</vt:lpstr>
      <vt:lpstr>ΜΙΡ &amp; minIP</vt:lpstr>
      <vt:lpstr>Surface Shaded Display, SSD</vt:lpstr>
      <vt:lpstr>Surface Shaded Display (SSD)</vt:lpstr>
      <vt:lpstr>Slide 33</vt:lpstr>
      <vt:lpstr>SSD</vt:lpstr>
      <vt:lpstr>Shaded Surface Display (SSD)</vt:lpstr>
      <vt:lpstr>Segmentation - κατάτμηση 1/2</vt:lpstr>
      <vt:lpstr>Segmentation - κατάτμηση 2/2</vt:lpstr>
      <vt:lpstr>Επιλογή κατωφλίου</vt:lpstr>
      <vt:lpstr>Low threshold</vt:lpstr>
      <vt:lpstr>High threshold</vt:lpstr>
      <vt:lpstr>Εργαλεία κατάτμησης - Segmentation tools</vt:lpstr>
      <vt:lpstr>Editing </vt:lpstr>
      <vt:lpstr>Extracting geometry from medical images</vt:lpstr>
      <vt:lpstr>Editing</vt:lpstr>
      <vt:lpstr>Region growing</vt:lpstr>
      <vt:lpstr>Dilatation / erosion</vt:lpstr>
      <vt:lpstr>Slide 47</vt:lpstr>
      <vt:lpstr>Watershed algorithms</vt:lpstr>
      <vt:lpstr>Εφαρμογές</vt:lpstr>
      <vt:lpstr>Volume rendering techniques (VRT)</vt:lpstr>
      <vt:lpstr>Slide 51</vt:lpstr>
      <vt:lpstr>VRT controls 1/2</vt:lpstr>
      <vt:lpstr>VRT controls 2/2</vt:lpstr>
      <vt:lpstr>Slide 54</vt:lpstr>
      <vt:lpstr>Artefacts 1/2</vt:lpstr>
      <vt:lpstr>Artefacts 2/2</vt:lpstr>
      <vt:lpstr>VRT Applications</vt:lpstr>
      <vt:lpstr>Slide 58</vt:lpstr>
      <vt:lpstr>VRT Εφαρμογές </vt:lpstr>
      <vt:lpstr>Volume Intensity Projection - VIP</vt:lpstr>
      <vt:lpstr>Three-dimensional VR</vt:lpstr>
      <vt:lpstr>3D-volume rendering, VRs</vt:lpstr>
      <vt:lpstr>Slide 63</vt:lpstr>
      <vt:lpstr>VR artifacts</vt:lpstr>
      <vt:lpstr>Automated bone removal Automated volume analysis</vt:lpstr>
      <vt:lpstr>Virtual endoscopy – Εικονική ενδοσκόπηση</vt:lpstr>
      <vt:lpstr>Virtual endoscopy</vt:lpstr>
      <vt:lpstr>Slide 68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Ιατρική Απεικόνιση ΙΙΙ (Θ)</dc:title>
  <dc:creator>opencourses@teiath.gr</dc:creator>
  <cp:lastModifiedBy>Georgia</cp:lastModifiedBy>
  <cp:revision>17</cp:revision>
  <dcterms:created xsi:type="dcterms:W3CDTF">2015-12-02T12:07:21Z</dcterms:created>
  <dcterms:modified xsi:type="dcterms:W3CDTF">2015-12-08T20:43:26Z</dcterms:modified>
</cp:coreProperties>
</file>