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9" r:id="rId1"/>
    <p:sldMasterId id="2147483696" r:id="rId2"/>
    <p:sldMasterId id="2147483684" r:id="rId3"/>
    <p:sldMasterId id="2147483708" r:id="rId4"/>
  </p:sldMasterIdLst>
  <p:notesMasterIdLst>
    <p:notesMasterId r:id="rId32"/>
  </p:notesMasterIdLst>
  <p:handoutMasterIdLst>
    <p:handoutMasterId r:id="rId33"/>
  </p:handoutMasterIdLst>
  <p:sldIdLst>
    <p:sldId id="256" r:id="rId5"/>
    <p:sldId id="269" r:id="rId6"/>
    <p:sldId id="270" r:id="rId7"/>
    <p:sldId id="271" r:id="rId8"/>
    <p:sldId id="274" r:id="rId9"/>
    <p:sldId id="275" r:id="rId10"/>
    <p:sldId id="277" r:id="rId11"/>
    <p:sldId id="287" r:id="rId12"/>
    <p:sldId id="272" r:id="rId13"/>
    <p:sldId id="273" r:id="rId14"/>
    <p:sldId id="276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57" r:id="rId25"/>
    <p:sldId id="262" r:id="rId26"/>
    <p:sldId id="264" r:id="rId27"/>
    <p:sldId id="267" r:id="rId28"/>
    <p:sldId id="268" r:id="rId29"/>
    <p:sldId id="266" r:id="rId30"/>
    <p:sldId id="261" r:id="rId31"/>
  </p:sldIdLst>
  <p:sldSz cx="9144000" cy="6858000" type="screen4x3"/>
  <p:notesSz cx="7104063" cy="10234613"/>
  <p:custDataLst>
    <p:tags r:id="rId34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C89E"/>
    <a:srgbClr val="404F21"/>
    <a:srgbClr val="004A82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>
        <p:scale>
          <a:sx n="114" d="100"/>
          <a:sy n="114" d="100"/>
        </p:scale>
        <p:origin x="-172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2/7/2015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2/7/2015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11319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6799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6086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light-lines-colors-powerpoint-backgrounds-light-lines-colors-design.jp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2538"/>
            <a:ext cx="9174051" cy="688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2"/>
          <p:cNvSpPr/>
          <p:nvPr userDrawn="1"/>
        </p:nvSpPr>
        <p:spPr>
          <a:xfrm>
            <a:off x="251520" y="-22538"/>
            <a:ext cx="8712968" cy="6880538"/>
          </a:xfrm>
          <a:prstGeom prst="roundRect">
            <a:avLst>
              <a:gd name="adj" fmla="val 242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10" name="Rectangle 3"/>
          <p:cNvSpPr/>
          <p:nvPr userDrawn="1"/>
        </p:nvSpPr>
        <p:spPr>
          <a:xfrm>
            <a:off x="0" y="0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8" name="Rectangle 3"/>
          <p:cNvSpPr/>
          <p:nvPr userDrawn="1"/>
        </p:nvSpPr>
        <p:spPr>
          <a:xfrm>
            <a:off x="0" y="-22538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9087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5040560"/>
          </a:xfrm>
        </p:spPr>
        <p:txBody>
          <a:bodyPr>
            <a:normAutofit/>
          </a:bodyPr>
          <a:lstStyle>
            <a:lvl1pPr>
              <a:lnSpc>
                <a:spcPct val="112000"/>
              </a:lnSpc>
              <a:spcBef>
                <a:spcPts val="1200"/>
              </a:spcBef>
              <a:defRPr sz="2400">
                <a:solidFill>
                  <a:schemeClr val="tx1"/>
                </a:solidFill>
              </a:defRPr>
            </a:lvl1pPr>
            <a:lvl2pPr marL="742950" indent="-382588">
              <a:lnSpc>
                <a:spcPct val="112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</a:defRPr>
            </a:lvl2pPr>
            <a:lvl3pPr>
              <a:lnSpc>
                <a:spcPct val="112000"/>
              </a:lnSpc>
              <a:spcBef>
                <a:spcPts val="1200"/>
              </a:spcBef>
              <a:defRPr sz="2400">
                <a:solidFill>
                  <a:schemeClr val="tx1"/>
                </a:solidFill>
              </a:defRPr>
            </a:lvl3pPr>
            <a:lvl4pPr>
              <a:lnSpc>
                <a:spcPct val="112000"/>
              </a:lnSpc>
              <a:spcBef>
                <a:spcPts val="1200"/>
              </a:spcBef>
              <a:defRPr sz="2400">
                <a:solidFill>
                  <a:schemeClr val="tx1"/>
                </a:solidFill>
              </a:defRPr>
            </a:lvl4pPr>
            <a:lvl5pPr>
              <a:lnSpc>
                <a:spcPct val="112000"/>
              </a:lnSpc>
              <a:spcBef>
                <a:spcPts val="1200"/>
              </a:spcBef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33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9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45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F847-EEAA-44CE-BFC9-E9E1A83AF3AD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89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78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57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50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16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3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08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62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wave-green-background-backgrounds-wallpapers-wave-green-background-slide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"/>
            <a:ext cx="9144000" cy="686133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" name="Content Placeholder 9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71056"/>
          </a:xfrm>
          <a:gradFill flip="none" rotWithShape="1">
            <a:gsLst>
              <a:gs pos="0">
                <a:srgbClr val="E2E2E2">
                  <a:alpha val="0"/>
                </a:srgbClr>
              </a:gs>
              <a:gs pos="8000">
                <a:srgbClr val="F5F5F5">
                  <a:alpha val="63000"/>
                </a:srgbClr>
              </a:gs>
              <a:gs pos="22000">
                <a:schemeClr val="bg1"/>
              </a:gs>
            </a:gsLst>
            <a:lin ang="16200000" scaled="1"/>
            <a:tileRect/>
          </a:gradFill>
        </p:spPr>
        <p:txBody>
          <a:bodyPr>
            <a:normAutofit/>
          </a:bodyPr>
          <a:lstStyle>
            <a:lvl1pPr marL="442913" indent="-342900">
              <a:lnSpc>
                <a:spcPct val="114000"/>
              </a:lnSpc>
              <a:spcBef>
                <a:spcPts val="1200"/>
              </a:spcBef>
              <a:buClr>
                <a:srgbClr val="404F21"/>
              </a:buClr>
              <a:defRPr sz="2200"/>
            </a:lvl1pPr>
            <a:lvl2pPr marL="803275" indent="-442913">
              <a:buClr>
                <a:srgbClr val="404F21"/>
              </a:buClr>
              <a:buFont typeface="Courier New" panose="02070309020205020404" pitchFamily="49" charset="0"/>
              <a:buChar char="o"/>
              <a:defRPr sz="2200"/>
            </a:lvl2pPr>
          </a:lstStyle>
          <a:p>
            <a:pPr lvl="0"/>
            <a:r>
              <a:rPr lang="el-GR" sz="2400" smtClean="0"/>
              <a:t>Στυλ υποδείγματος κειμένου</a:t>
            </a:r>
          </a:p>
          <a:p>
            <a:pPr lvl="1"/>
            <a:r>
              <a:rPr lang="el-GR" sz="2400" smtClean="0"/>
              <a:t>Δεύτερου επιπέδου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301006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404F2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0464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6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9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32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66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12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23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90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033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527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6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0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4000" b="1" dirty="0" smtClean="0">
                <a:solidFill>
                  <a:schemeClr val="tx1"/>
                </a:solidFill>
                <a:latin typeface="+mn-lt"/>
              </a:rPr>
              <a:t>Κοσμητολογία ΙΙ (Θ)</a:t>
            </a:r>
            <a:endParaRPr lang="el-G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08823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sz="2600" b="1" dirty="0" smtClean="0"/>
              <a:t>Ενότητα </a:t>
            </a:r>
            <a:r>
              <a:rPr lang="el-GR" sz="2600" b="1" dirty="0"/>
              <a:t>1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l-GR" sz="2600" dirty="0" smtClean="0"/>
              <a:t>Κρέμες</a:t>
            </a:r>
            <a:r>
              <a:rPr lang="en-US" sz="2600" dirty="0" smtClean="0"/>
              <a:t> (</a:t>
            </a:r>
            <a:r>
              <a:rPr lang="el-GR" sz="2600" dirty="0" smtClean="0"/>
              <a:t>α’ μέρος</a:t>
            </a:r>
            <a:r>
              <a:rPr lang="en-US" sz="2600" dirty="0" smtClean="0"/>
              <a:t>)</a:t>
            </a:r>
            <a:endParaRPr lang="el-GR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Δρ. Αθανασία Βαρβαρέσου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Αναπληρώτρια Καθηγήτρια Κοσμητολογίας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Αισθητικής και Κοσμητολογίας</a:t>
            </a: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352928" cy="504056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l-GR" altLang="el-GR" dirty="0" smtClean="0"/>
              <a:t>Ένα καλό γαλάκτωμα καθαρισμού πρέπει</a:t>
            </a:r>
            <a:r>
              <a:rPr lang="en-US" altLang="el-GR" dirty="0" smtClean="0"/>
              <a:t>:</a:t>
            </a:r>
            <a:endParaRPr lang="el-GR" altLang="el-GR" dirty="0" smtClean="0"/>
          </a:p>
          <a:p>
            <a:r>
              <a:rPr lang="en-US" altLang="el-GR" dirty="0" smtClean="0"/>
              <a:t>W/O </a:t>
            </a:r>
            <a:r>
              <a:rPr lang="el-GR" altLang="el-GR" dirty="0" smtClean="0"/>
              <a:t>ή Ο/</a:t>
            </a:r>
            <a:r>
              <a:rPr lang="en-US" altLang="el-GR" dirty="0" smtClean="0"/>
              <a:t>W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r>
              <a:rPr lang="el-GR" altLang="el-GR" dirty="0"/>
              <a:t>Μ</a:t>
            </a:r>
            <a:r>
              <a:rPr lang="el-GR" altLang="el-GR" dirty="0" smtClean="0"/>
              <a:t>ικρό ιξώδες.</a:t>
            </a:r>
          </a:p>
          <a:p>
            <a:r>
              <a:rPr lang="el-GR" altLang="el-GR" dirty="0" smtClean="0"/>
              <a:t>Υψηλή περιεκτικότητα ελαιωδών ουσιών.</a:t>
            </a:r>
          </a:p>
          <a:p>
            <a:r>
              <a:rPr lang="el-GR" altLang="el-GR" dirty="0" smtClean="0"/>
              <a:t>Αρκετό νερό.</a:t>
            </a:r>
          </a:p>
          <a:p>
            <a:r>
              <a:rPr lang="el-GR" altLang="el-GR" dirty="0" smtClean="0"/>
              <a:t>Καλή λίπανση.</a:t>
            </a:r>
          </a:p>
          <a:p>
            <a:r>
              <a:rPr lang="el-GR" altLang="el-GR" dirty="0" smtClean="0"/>
              <a:t>Όχι υπερβολική λιπαρότητα.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0" y="116632"/>
            <a:ext cx="8748464" cy="1152128"/>
          </a:xfrm>
        </p:spPr>
        <p:txBody>
          <a:bodyPr>
            <a:normAutofit fontScale="90000"/>
          </a:bodyPr>
          <a:lstStyle/>
          <a:p>
            <a:r>
              <a:rPr lang="el-GR" sz="3800" dirty="0">
                <a:solidFill>
                  <a:prstClr val="black"/>
                </a:solidFill>
              </a:rPr>
              <a:t>Γαλακτωματοποιημένες λοσιόν </a:t>
            </a:r>
            <a:r>
              <a:rPr lang="el-GR" sz="3800" dirty="0" smtClean="0">
                <a:solidFill>
                  <a:prstClr val="black"/>
                </a:solidFill>
              </a:rPr>
              <a:t>καθαρισμού</a:t>
            </a:r>
            <a:r>
              <a:rPr lang="en-US" sz="3800" dirty="0" smtClean="0">
                <a:solidFill>
                  <a:prstClr val="black"/>
                </a:solidFill>
              </a:rPr>
              <a:t> </a:t>
            </a:r>
            <a:r>
              <a:rPr lang="el-GR" sz="3100" b="0" dirty="0">
                <a:solidFill>
                  <a:prstClr val="black"/>
                </a:solidFill>
              </a:rPr>
              <a:t>2</a:t>
            </a:r>
            <a:r>
              <a:rPr lang="en-US" sz="3100" b="0" dirty="0" smtClean="0">
                <a:solidFill>
                  <a:prstClr val="black"/>
                </a:solidFill>
              </a:rPr>
              <a:t>/2</a:t>
            </a:r>
            <a:endParaRPr lang="el-GR" sz="3100" b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108012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b="1" dirty="0" smtClean="0"/>
              <a:t>Μη γαλακτωματοποιημένες λοσιον καθαρισμού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352928" cy="4752528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Επιφανειοδραστικές ουσίες, διαλυτοποίηση του λιποδιαλυτού ρύπου με μικύλλα.</a:t>
            </a:r>
          </a:p>
          <a:p>
            <a:pPr lvl="1"/>
            <a:r>
              <a:rPr lang="el-GR" altLang="el-GR" dirty="0" smtClean="0"/>
              <a:t>Συνθετικές ανιονικές και αμφοτερικές</a:t>
            </a:r>
          </a:p>
          <a:p>
            <a:pPr lvl="1"/>
            <a:r>
              <a:rPr lang="el-GR" altLang="el-GR" dirty="0" smtClean="0"/>
              <a:t>Πολλές φορές και απορρυπαντική δράση και ανακατεύονται με το νερό για να αφρίσουν</a:t>
            </a:r>
          </a:p>
          <a:p>
            <a:pPr eaLnBrk="1" hangingPunct="1"/>
            <a:r>
              <a:rPr lang="el-GR" altLang="el-GR" dirty="0" smtClean="0"/>
              <a:t>Αντισηπτικές ουσίες.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0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Κρέμες νύχτας και μασάζ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 smtClean="0"/>
              <a:t>Εύκολο άπλωμα.</a:t>
            </a:r>
          </a:p>
          <a:p>
            <a:r>
              <a:rPr lang="el-GR" altLang="el-GR" dirty="0" smtClean="0"/>
              <a:t>Να μην απορροφώνται αμέσως.</a:t>
            </a:r>
          </a:p>
          <a:p>
            <a:r>
              <a:rPr lang="el-GR" altLang="el-GR" dirty="0" smtClean="0"/>
              <a:t>Συνεχές στρώμα.</a:t>
            </a:r>
          </a:p>
          <a:p>
            <a:r>
              <a:rPr lang="el-GR" altLang="el-GR" dirty="0" smtClean="0"/>
              <a:t>Αδιαπέραστο στρώμα.</a:t>
            </a:r>
          </a:p>
          <a:p>
            <a:r>
              <a:rPr lang="el-GR" altLang="el-GR" dirty="0" smtClean="0"/>
              <a:t>Υψηλή περιεκτικότητα σε λάδια.</a:t>
            </a:r>
          </a:p>
          <a:p>
            <a:r>
              <a:rPr lang="el-GR" altLang="el-GR" dirty="0" smtClean="0"/>
              <a:t>Μαλάξεις.</a:t>
            </a:r>
          </a:p>
          <a:p>
            <a:r>
              <a:rPr lang="el-GR" altLang="el-GR" dirty="0" smtClean="0"/>
              <a:t>Παλιά </a:t>
            </a:r>
            <a:r>
              <a:rPr lang="en-US" altLang="el-GR" dirty="0" smtClean="0"/>
              <a:t>W/O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r>
              <a:rPr lang="el-GR" altLang="el-GR" dirty="0"/>
              <a:t>Μ</a:t>
            </a:r>
            <a:r>
              <a:rPr lang="el-GR" altLang="el-GR" dirty="0" smtClean="0"/>
              <a:t>αλακτικές και υδατικές κρέμες.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90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Αφυδάτωση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5040560"/>
          </a:xfrm>
        </p:spPr>
        <p:txBody>
          <a:bodyPr/>
          <a:lstStyle/>
          <a:p>
            <a:r>
              <a:rPr lang="el-GR" altLang="el-GR" dirty="0" smtClean="0"/>
              <a:t>Κερατίνη στιβάδα = Νεκρά κερατινοποιημένα κύτταρα, λιπίδια, υγρασία 10-20 %.</a:t>
            </a:r>
          </a:p>
          <a:p>
            <a:r>
              <a:rPr lang="el-GR" altLang="el-GR" dirty="0" smtClean="0"/>
              <a:t>Από τη βασική στιβάδα (70 % υγρασία) η υγρασία διοχετεύεται στην κερατίνη.</a:t>
            </a:r>
          </a:p>
          <a:p>
            <a:r>
              <a:rPr lang="el-GR" altLang="el-GR" dirty="0" smtClean="0"/>
              <a:t>Από την κερατίνη η υγρασία δι</a:t>
            </a:r>
            <a:r>
              <a:rPr lang="el-GR" altLang="el-GR" dirty="0"/>
              <a:t>ο</a:t>
            </a:r>
            <a:r>
              <a:rPr lang="el-GR" altLang="el-GR" dirty="0" smtClean="0"/>
              <a:t>χετεύεται στο περιβάλλον 0.2-1 </a:t>
            </a:r>
            <a:r>
              <a:rPr lang="en-US" altLang="el-GR" dirty="0" smtClean="0"/>
              <a:t>mg/cm</a:t>
            </a:r>
            <a:r>
              <a:rPr lang="en-US" altLang="el-GR" baseline="30000" dirty="0" smtClean="0"/>
              <a:t>2</a:t>
            </a:r>
            <a:r>
              <a:rPr lang="en-US" altLang="el-GR" dirty="0" smtClean="0"/>
              <a:t>/hr.</a:t>
            </a:r>
          </a:p>
          <a:p>
            <a:r>
              <a:rPr lang="el-GR" altLang="el-GR" dirty="0"/>
              <a:t>Α</a:t>
            </a:r>
            <a:r>
              <a:rPr lang="el-GR" altLang="el-GR" dirty="0" smtClean="0"/>
              <a:t>φυδατωμένο δέρμα</a:t>
            </a:r>
            <a:r>
              <a:rPr lang="en-US" altLang="el-GR" dirty="0" smtClean="0"/>
              <a:t>: </a:t>
            </a:r>
            <a:r>
              <a:rPr lang="el-GR" altLang="el-GR" dirty="0"/>
              <a:t>Τ</a:t>
            </a:r>
            <a:r>
              <a:rPr lang="el-GR" altLang="el-GR" dirty="0" smtClean="0"/>
              <a:t>αχύτητα αφυδάτωσης μεγαλύτερη ταχύτητας ενυδάτωσης, περιεκτικότητα κερατίνης σε νερό &lt; 10 %</a:t>
            </a:r>
            <a:r>
              <a:rPr lang="el-GR" altLang="el-GR" dirty="0"/>
              <a:t>.</a:t>
            </a:r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98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Αίτια αφυδάτωσης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b="1" dirty="0" smtClean="0"/>
              <a:t>Κλιματολογικές συνθήκες</a:t>
            </a:r>
          </a:p>
          <a:p>
            <a:pPr lvl="1"/>
            <a:r>
              <a:rPr lang="el-GR" altLang="el-GR" dirty="0" smtClean="0"/>
              <a:t>Ξηρός και ψυχρός καιρός, χαμηλή σχετική υγρασία, ηλιακή ακτινοβολία.</a:t>
            </a:r>
          </a:p>
          <a:p>
            <a:pPr lvl="1"/>
            <a:r>
              <a:rPr lang="el-GR" altLang="el-GR" dirty="0" smtClean="0"/>
              <a:t>Αύξηση ταχύτητας αφυδάτωσης.</a:t>
            </a:r>
          </a:p>
          <a:p>
            <a:r>
              <a:rPr lang="el-GR" altLang="el-GR" b="1" dirty="0" smtClean="0"/>
              <a:t>Συνήθειες</a:t>
            </a:r>
          </a:p>
          <a:p>
            <a:pPr lvl="1"/>
            <a:r>
              <a:rPr lang="el-GR" altLang="el-GR" dirty="0" smtClean="0"/>
              <a:t>Υπερβολική χρήση απορρυπαντικών, χρόνιες δερματικές παθήσεις.</a:t>
            </a:r>
          </a:p>
          <a:p>
            <a:pPr lvl="1"/>
            <a:r>
              <a:rPr lang="el-GR" altLang="el-GR" dirty="0" smtClean="0"/>
              <a:t>Μείωση ταχύτητας ενυδάτωσης.</a:t>
            </a:r>
          </a:p>
          <a:p>
            <a:pPr>
              <a:buFont typeface="Arial" charset="0"/>
              <a:buNone/>
            </a:pPr>
            <a:r>
              <a:rPr lang="el-GR" altLang="el-GR" dirty="0" smtClean="0"/>
              <a:t> 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7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Μαλακτικές ουσίες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 smtClean="0"/>
              <a:t>Δημιουργούν στρώμα στην επιδερμίδα.</a:t>
            </a:r>
          </a:p>
          <a:p>
            <a:r>
              <a:rPr lang="el-GR" altLang="el-GR" dirty="0" smtClean="0"/>
              <a:t>Δημιουργούν στρώμα στην επιδερμίδα και μεταφέρουν νερό από την ατμόσφαιρα στην κερατίνη = υγραντικές.</a:t>
            </a:r>
          </a:p>
          <a:p>
            <a:r>
              <a:rPr lang="el-GR" altLang="el-GR" dirty="0" smtClean="0"/>
              <a:t>Μαλακτικές = φυτικά και ζωικά λίπη, λάδια, λιπαρές αλκοόλες, υδρογονάνθρακες.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11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8604448" cy="1224136"/>
          </a:xfrm>
        </p:spPr>
        <p:txBody>
          <a:bodyPr>
            <a:normAutofit fontScale="90000"/>
          </a:bodyPr>
          <a:lstStyle/>
          <a:p>
            <a:r>
              <a:rPr lang="el-GR" altLang="el-GR" sz="4000" b="1" dirty="0" smtClean="0"/>
              <a:t>Όξινος μανδύας </a:t>
            </a:r>
            <a:r>
              <a:rPr lang="en-US" altLang="el-GR" sz="4000" b="1" dirty="0" smtClean="0"/>
              <a:t>pH = 4.5-6.0</a:t>
            </a:r>
            <a:r>
              <a:rPr lang="en-US" altLang="el-GR" sz="3600" b="1" dirty="0" smtClean="0"/>
              <a:t/>
            </a:r>
            <a:br>
              <a:rPr lang="en-US" altLang="el-GR" sz="3600" b="1" dirty="0" smtClean="0"/>
            </a:br>
            <a:r>
              <a:rPr lang="el-GR" altLang="el-GR" sz="2900" b="0" dirty="0" smtClean="0"/>
              <a:t>Περιοχή του σώματος, φύλο, υγεία δέρματος, θερμοκρασία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352928" cy="4824536"/>
          </a:xfrm>
        </p:spPr>
        <p:txBody>
          <a:bodyPr/>
          <a:lstStyle/>
          <a:p>
            <a:r>
              <a:rPr lang="el-GR" altLang="el-GR" dirty="0" smtClean="0"/>
              <a:t>Λιπίδια που προέρχονται από το σμήγμα.</a:t>
            </a:r>
          </a:p>
          <a:p>
            <a:r>
              <a:rPr lang="el-GR" altLang="el-GR" dirty="0" smtClean="0"/>
              <a:t>Ελεύθερα λιπαρά οξέα 25%, Γλυκερίδια 35 %, υδρογονάνθρακες 7 %, στεροειδή 4%, κεριά 20 %, άλλες ουσίες 9 %.</a:t>
            </a:r>
          </a:p>
          <a:p>
            <a:r>
              <a:rPr lang="el-GR" altLang="el-GR" dirty="0" smtClean="0"/>
              <a:t>Ελεύθερα λιπαρά οξέα= προέρχονται από γλυκερίδια και κεριά μετά από υδρόλυση.</a:t>
            </a:r>
          </a:p>
          <a:p>
            <a:r>
              <a:rPr lang="el-GR" altLang="el-GR" dirty="0" smtClean="0"/>
              <a:t>Υδρογονάνθρακες = σκουαλένιο.</a:t>
            </a:r>
          </a:p>
          <a:p>
            <a:r>
              <a:rPr lang="el-GR" altLang="el-GR" dirty="0" smtClean="0"/>
              <a:t>Στεροειδή = χοληστερόλη και εστέρες.</a:t>
            </a:r>
          </a:p>
          <a:p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55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352928" cy="2736304"/>
          </a:xfrm>
        </p:spPr>
        <p:txBody>
          <a:bodyPr>
            <a:normAutofit/>
          </a:bodyPr>
          <a:lstStyle/>
          <a:p>
            <a:pPr algn="l">
              <a:spcBef>
                <a:spcPts val="2400"/>
              </a:spcBef>
            </a:pPr>
            <a:r>
              <a:rPr lang="el-GR" sz="3200" dirty="0" smtClean="0">
                <a:sym typeface="Wingdings"/>
              </a:rPr>
              <a:t> </a:t>
            </a:r>
            <a:r>
              <a:rPr lang="el-GR" sz="3200" dirty="0" smtClean="0"/>
              <a:t>Οξύτητα </a:t>
            </a:r>
            <a:r>
              <a:rPr lang="el-GR" sz="3200" dirty="0"/>
              <a:t>δερματικού </a:t>
            </a:r>
            <a:r>
              <a:rPr lang="el-GR" sz="3200" dirty="0" smtClean="0"/>
              <a:t>μανδύα</a:t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>
                <a:sym typeface="Wingdings"/>
              </a:rPr>
              <a:t> </a:t>
            </a:r>
            <a:r>
              <a:rPr lang="el-GR" sz="3200" dirty="0" smtClean="0"/>
              <a:t>Εύκολη </a:t>
            </a:r>
            <a:r>
              <a:rPr lang="el-GR" sz="3200" dirty="0"/>
              <a:t>απομάκρυνση δερματικού </a:t>
            </a:r>
            <a:r>
              <a:rPr lang="el-GR" sz="3200" dirty="0" smtClean="0"/>
              <a:t>μανδύα</a:t>
            </a:r>
            <a:endParaRPr lang="el-GR" sz="3200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30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b="1" dirty="0" smtClean="0"/>
              <a:t>Φυσικός συντελεστής ενυδάτωσης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 smtClean="0"/>
              <a:t>Βρίσκεται μέσα στην κερατίνη, υγροσκοπικές ιδιότητες.</a:t>
            </a:r>
          </a:p>
          <a:p>
            <a:pPr marL="355600" indent="0">
              <a:buFont typeface="Arial" charset="0"/>
              <a:buNone/>
            </a:pPr>
            <a:r>
              <a:rPr lang="el-GR" altLang="el-GR" dirty="0" smtClean="0"/>
              <a:t>Αμινοξέα (40 %), </a:t>
            </a:r>
            <a:r>
              <a:rPr lang="el-GR" altLang="el-GR" b="1" dirty="0" smtClean="0"/>
              <a:t>πυρρολιδινοκαρβοξυλικό οξύ (</a:t>
            </a:r>
            <a:r>
              <a:rPr lang="en-US" altLang="el-GR" b="1" dirty="0" smtClean="0"/>
              <a:t>PCA 12 %), </a:t>
            </a:r>
            <a:r>
              <a:rPr lang="el-GR" altLang="el-GR" b="1" dirty="0" smtClean="0"/>
              <a:t>Γαλακτικές ενώσεις (12 %), Ουρία (7 %), </a:t>
            </a:r>
            <a:r>
              <a:rPr lang="el-GR" altLang="el-GR" dirty="0" smtClean="0"/>
              <a:t>Σάκχαρα, Οργανικά οξέα, πεπτίδια, Ανόργανα ιόντα (18. 5 %).</a:t>
            </a:r>
          </a:p>
          <a:p>
            <a:pPr marL="355600" indent="0">
              <a:buFont typeface="Arial" charset="0"/>
              <a:buNone/>
            </a:pPr>
            <a:r>
              <a:rPr lang="el-GR" altLang="el-GR" dirty="0" smtClean="0"/>
              <a:t>Υγραντικές ουσίες.</a:t>
            </a:r>
          </a:p>
          <a:p>
            <a:pPr marL="355600" indent="0">
              <a:buFont typeface="Arial" charset="0"/>
              <a:buNone/>
            </a:pPr>
            <a:r>
              <a:rPr lang="en-US" altLang="el-GR" dirty="0" smtClean="0"/>
              <a:t>PCA-Na, </a:t>
            </a:r>
            <a:r>
              <a:rPr lang="el-GR" altLang="el-GR" dirty="0" smtClean="0"/>
              <a:t>γαλακτικά</a:t>
            </a:r>
            <a:r>
              <a:rPr lang="en-US" altLang="el-GR" dirty="0" smtClean="0"/>
              <a:t> </a:t>
            </a:r>
            <a:r>
              <a:rPr lang="el-GR" altLang="el-GR" dirty="0" smtClean="0"/>
              <a:t>παράγωγα, ουρία, γλυκερίνη, σορβιτόλη και προπυλενογλυκόλη.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4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Εξαφανιζόμενες κρέμες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altLang="el-GR" dirty="0" smtClean="0"/>
              <a:t>Λεπτό ματ στρώμα.</a:t>
            </a:r>
          </a:p>
          <a:p>
            <a:r>
              <a:rPr lang="el-GR" altLang="el-GR" dirty="0" smtClean="0"/>
              <a:t>Στεατικό οξύ</a:t>
            </a:r>
            <a:r>
              <a:rPr lang="en-US" altLang="el-GR" dirty="0" smtClean="0"/>
              <a:t>:</a:t>
            </a:r>
          </a:p>
          <a:p>
            <a:pPr marL="355600" lvl="1" indent="0">
              <a:buNone/>
            </a:pPr>
            <a:r>
              <a:rPr lang="el-GR" altLang="el-GR" dirty="0" smtClean="0"/>
              <a:t>Τήκεται σε υψηλότερη θερμοκρασία από το ανθρώπινο σώμα και όταν ψύχεται σχηματίζει κρυστάλλους αόρατους.</a:t>
            </a:r>
          </a:p>
          <a:p>
            <a:r>
              <a:rPr lang="el-GR" altLang="el-GR" dirty="0" smtClean="0"/>
              <a:t>Γαλακτωματοποιητές</a:t>
            </a:r>
            <a:r>
              <a:rPr lang="en-US" altLang="el-GR" dirty="0" smtClean="0"/>
              <a:t>:</a:t>
            </a:r>
            <a:r>
              <a:rPr lang="el-GR" altLang="el-GR" dirty="0" smtClean="0"/>
              <a:t> Ιονικοί και μη ιονικοί</a:t>
            </a:r>
            <a:r>
              <a:rPr lang="en-US" altLang="el-GR" dirty="0" smtClean="0"/>
              <a:t>:</a:t>
            </a:r>
          </a:p>
          <a:p>
            <a:pPr lvl="1"/>
            <a:r>
              <a:rPr lang="el-GR" altLang="el-GR" dirty="0" smtClean="0"/>
              <a:t>Ιονικοί</a:t>
            </a:r>
            <a:r>
              <a:rPr lang="en-US" altLang="el-GR" dirty="0" smtClean="0"/>
              <a:t>: </a:t>
            </a:r>
            <a:endParaRPr lang="el-GR" altLang="el-GR" dirty="0" smtClean="0"/>
          </a:p>
          <a:p>
            <a:pPr lvl="2">
              <a:buFont typeface="Wingdings" pitchFamily="2" charset="2"/>
              <a:buChar char="ü"/>
            </a:pPr>
            <a:r>
              <a:rPr lang="el-GR" altLang="el-GR" dirty="0" smtClean="0"/>
              <a:t>Στεατικά άλατα με ΝαΟΗ, ΚΟΗ, ΝΗ</a:t>
            </a:r>
            <a:r>
              <a:rPr lang="el-GR" altLang="el-GR" baseline="-25000" dirty="0" smtClean="0"/>
              <a:t>4</a:t>
            </a:r>
            <a:r>
              <a:rPr lang="el-GR" altLang="el-GR" dirty="0" smtClean="0"/>
              <a:t>ΟΗ, Ν (</a:t>
            </a:r>
            <a:r>
              <a:rPr lang="en-US" altLang="el-GR" dirty="0" smtClean="0"/>
              <a:t>C</a:t>
            </a:r>
            <a:r>
              <a:rPr lang="el-GR" altLang="el-GR" dirty="0" smtClean="0"/>
              <a:t>Η</a:t>
            </a:r>
            <a:r>
              <a:rPr lang="el-GR" altLang="el-GR" baseline="-25000" dirty="0" smtClean="0"/>
              <a:t>2</a:t>
            </a:r>
            <a:r>
              <a:rPr lang="en-US" altLang="el-GR" dirty="0" smtClean="0"/>
              <a:t>C</a:t>
            </a:r>
            <a:r>
              <a:rPr lang="el-GR" altLang="el-GR" dirty="0" smtClean="0"/>
              <a:t>Η</a:t>
            </a:r>
            <a:r>
              <a:rPr lang="el-GR" altLang="el-GR" baseline="-25000" dirty="0" smtClean="0"/>
              <a:t>2</a:t>
            </a:r>
            <a:r>
              <a:rPr lang="el-GR" altLang="el-GR" dirty="0" smtClean="0"/>
              <a:t>ΟΗ)</a:t>
            </a:r>
            <a:r>
              <a:rPr lang="el-GR" altLang="el-GR" baseline="-25000" dirty="0" smtClean="0"/>
              <a:t>3</a:t>
            </a:r>
            <a:r>
              <a:rPr lang="en-US" altLang="el-GR" baseline="-25000" dirty="0" smtClean="0"/>
              <a:t>, </a:t>
            </a:r>
            <a:endParaRPr lang="el-GR" altLang="el-GR" dirty="0" smtClean="0"/>
          </a:p>
          <a:p>
            <a:pPr lvl="2">
              <a:buFont typeface="Wingdings" pitchFamily="2" charset="2"/>
              <a:buChar char="ü"/>
            </a:pPr>
            <a:r>
              <a:rPr lang="el-GR" altLang="el-GR" dirty="0" smtClean="0"/>
              <a:t>Βόρακας με:</a:t>
            </a:r>
          </a:p>
          <a:p>
            <a:pPr lvl="3">
              <a:buFont typeface="Calibri" panose="020F0502020204030204" pitchFamily="34" charset="0"/>
              <a:buChar char="‒"/>
            </a:pPr>
            <a:r>
              <a:rPr lang="el-GR" altLang="el-GR" dirty="0" smtClean="0"/>
              <a:t>ΝαΟΗ </a:t>
            </a:r>
            <a:r>
              <a:rPr lang="en-US" altLang="el-GR" dirty="0" smtClean="0"/>
              <a:t> </a:t>
            </a:r>
            <a:r>
              <a:rPr lang="el-GR" altLang="el-GR" dirty="0" smtClean="0"/>
              <a:t>(σκληρές κρέμες),</a:t>
            </a:r>
          </a:p>
          <a:p>
            <a:pPr lvl="3">
              <a:buFont typeface="Calibri" panose="020F0502020204030204" pitchFamily="34" charset="0"/>
              <a:buChar char="‒"/>
            </a:pPr>
            <a:r>
              <a:rPr lang="el-GR" altLang="el-GR" dirty="0" smtClean="0"/>
              <a:t>ΚΟΗ (μαλακές και στιλπνές κρέμες),</a:t>
            </a:r>
          </a:p>
          <a:p>
            <a:pPr lvl="3">
              <a:buFont typeface="Calibri" panose="020F0502020204030204" pitchFamily="34" charset="0"/>
              <a:buChar char="‒"/>
            </a:pPr>
            <a:r>
              <a:rPr lang="el-GR" altLang="el-GR" dirty="0" smtClean="0"/>
              <a:t>Αμίνες  (μαλακές κρέμες, στιλπνές, σταθερές).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6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b="1" dirty="0" smtClean="0"/>
              <a:t>Κρέμα: </a:t>
            </a:r>
            <a:r>
              <a:rPr lang="el-GR" altLang="el-GR" dirty="0" smtClean="0"/>
              <a:t>Γαλάκτωμα </a:t>
            </a:r>
            <a:r>
              <a:rPr lang="el-GR" altLang="el-GR" dirty="0"/>
              <a:t>που δεν ρέει σε θερμοκρασία </a:t>
            </a:r>
            <a:r>
              <a:rPr lang="el-GR" altLang="el-GR" dirty="0" smtClean="0"/>
              <a:t>περιβάλλοντος.</a:t>
            </a:r>
            <a:endParaRPr lang="en-US" altLang="el-GR" dirty="0" smtClean="0"/>
          </a:p>
          <a:p>
            <a:pPr eaLnBrk="1" hangingPunct="1"/>
            <a:r>
              <a:rPr lang="el-GR" altLang="el-GR" dirty="0" smtClean="0"/>
              <a:t>Ταξινόμηση ανάλογα με:</a:t>
            </a:r>
          </a:p>
          <a:p>
            <a:pPr lvl="1"/>
            <a:r>
              <a:rPr lang="el-GR" altLang="el-GR" dirty="0" smtClean="0"/>
              <a:t>Τύπο δέρματος, </a:t>
            </a:r>
          </a:p>
          <a:p>
            <a:pPr lvl="1"/>
            <a:r>
              <a:rPr lang="el-GR" altLang="el-GR" dirty="0" smtClean="0"/>
              <a:t>Δραστικά συστατικά, </a:t>
            </a:r>
          </a:p>
          <a:p>
            <a:pPr lvl="1"/>
            <a:r>
              <a:rPr lang="el-GR" altLang="el-GR" dirty="0" smtClean="0"/>
              <a:t>Εξωτερική φάση, </a:t>
            </a:r>
          </a:p>
          <a:p>
            <a:pPr lvl="1"/>
            <a:r>
              <a:rPr lang="el-GR" altLang="el-GR" dirty="0" smtClean="0"/>
              <a:t>Τρόπο δράσης.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Κρέμα </a:t>
            </a:r>
            <a:r>
              <a:rPr lang="el-GR" sz="3000" b="0" dirty="0" smtClean="0"/>
              <a:t>1/3</a:t>
            </a:r>
            <a:endParaRPr lang="el-GR" sz="3000" b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75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Στεατίνη ή στεατικό οξύ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 smtClean="0"/>
              <a:t>Μίγμα κορεσμένων λιπαρών οξέων (στεατικού, παλμιτικού, μυριστικού) και ακόρεστου (ελαϊκού).</a:t>
            </a:r>
          </a:p>
          <a:p>
            <a:pPr marL="698500">
              <a:buFont typeface="Courier New" panose="02070309020205020404" pitchFamily="49" charset="0"/>
              <a:buChar char="o"/>
            </a:pPr>
            <a:r>
              <a:rPr lang="el-GR" altLang="el-GR" dirty="0" smtClean="0"/>
              <a:t>Διαφορετική ανοχή στη θέρμανση, σταθερότητα , τάγγιση, μαλακότητα, στιλπνότητα.</a:t>
            </a:r>
          </a:p>
          <a:p>
            <a:pPr marL="698500">
              <a:buFont typeface="Courier New" panose="02070309020205020404" pitchFamily="49" charset="0"/>
              <a:buChar char="o"/>
            </a:pPr>
            <a:r>
              <a:rPr lang="el-GR" altLang="el-GR" dirty="0" smtClean="0"/>
              <a:t>Τριπλής πίεσης ΧΧΧ.</a:t>
            </a:r>
          </a:p>
          <a:p>
            <a:pPr marL="698500">
              <a:buFont typeface="Courier New" panose="02070309020205020404" pitchFamily="49" charset="0"/>
              <a:buChar char="o"/>
            </a:pPr>
            <a:r>
              <a:rPr lang="el-GR" altLang="el-GR" dirty="0" smtClean="0"/>
              <a:t>Διαδοχική πίεση για την απομάκρυνση ελαϊκού.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45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Αθανασία Βαρβαρέσου 2014. </a:t>
            </a:r>
            <a:r>
              <a:rPr lang="el-GR" sz="2000" dirty="0"/>
              <a:t>Αθανασία Βαρβαρέσου . </a:t>
            </a:r>
            <a:r>
              <a:rPr lang="el-GR" sz="2000" dirty="0" smtClean="0"/>
              <a:t>«Κοσμητολογία ΙΙ </a:t>
            </a:r>
            <a:r>
              <a:rPr lang="en-US" sz="2000" dirty="0" smtClean="0"/>
              <a:t>(</a:t>
            </a:r>
            <a:r>
              <a:rPr lang="el-GR" sz="2000" dirty="0"/>
              <a:t>Θ</a:t>
            </a:r>
            <a:r>
              <a:rPr lang="en-US" sz="2000" dirty="0" smtClean="0"/>
              <a:t>)</a:t>
            </a:r>
            <a:r>
              <a:rPr lang="el-GR" sz="2000" dirty="0" smtClean="0"/>
              <a:t>. Ενότητα 1</a:t>
            </a:r>
            <a:r>
              <a:rPr lang="en-US" sz="2000" dirty="0" smtClean="0"/>
              <a:t>:</a:t>
            </a:r>
            <a:r>
              <a:rPr lang="el-GR" sz="2000" dirty="0" smtClean="0"/>
              <a:t> Κρέμες (α’ μέρος)».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33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2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Κρέμα </a:t>
            </a:r>
            <a:r>
              <a:rPr lang="el-GR" sz="3000" b="0" dirty="0" smtClean="0">
                <a:solidFill>
                  <a:prstClr val="black"/>
                </a:solidFill>
              </a:rPr>
              <a:t>2/3</a:t>
            </a:r>
            <a:endParaRPr lang="el-GR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Ψυχρή κρέμα</a:t>
            </a:r>
          </a:p>
          <a:p>
            <a:pPr lvl="1"/>
            <a:r>
              <a:rPr lang="el-GR" altLang="el-GR" dirty="0" smtClean="0"/>
              <a:t>Κερί μελισσών, ελαιόλαδο, νερό.</a:t>
            </a:r>
          </a:p>
          <a:p>
            <a:pPr lvl="1"/>
            <a:r>
              <a:rPr lang="el-GR" altLang="el-GR" dirty="0" smtClean="0"/>
              <a:t>Κερί μελισσών, βόρακας, ελαιόλαδο, νερό.</a:t>
            </a:r>
          </a:p>
          <a:p>
            <a:pPr lvl="1"/>
            <a:r>
              <a:rPr lang="el-GR" altLang="el-GR" dirty="0" smtClean="0"/>
              <a:t>Εξάτμιση νερού.</a:t>
            </a:r>
            <a:endParaRPr lang="en-US" altLang="el-GR" dirty="0" smtClean="0"/>
          </a:p>
          <a:p>
            <a:pPr eaLnBrk="1" hangingPunct="1"/>
            <a:r>
              <a:rPr lang="el-GR" altLang="el-GR" b="1" dirty="0" smtClean="0"/>
              <a:t>Κρέμες καθαρισμού</a:t>
            </a:r>
          </a:p>
          <a:p>
            <a:pPr lvl="1"/>
            <a:r>
              <a:rPr lang="el-GR" altLang="el-GR" dirty="0" smtClean="0"/>
              <a:t>Υδατοδιαλυτός, </a:t>
            </a:r>
          </a:p>
          <a:p>
            <a:pPr lvl="1"/>
            <a:r>
              <a:rPr lang="el-GR" altLang="el-GR" dirty="0" smtClean="0"/>
              <a:t>Λιποδιαλυτός, </a:t>
            </a:r>
          </a:p>
          <a:p>
            <a:pPr lvl="1"/>
            <a:r>
              <a:rPr lang="el-GR" altLang="el-GR" dirty="0" smtClean="0"/>
              <a:t>Αδιάλυτος ρύπος.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02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Κρέμα </a:t>
            </a:r>
            <a:r>
              <a:rPr lang="el-GR" sz="3000" b="0" dirty="0" smtClean="0">
                <a:solidFill>
                  <a:prstClr val="black"/>
                </a:solidFill>
              </a:rPr>
              <a:t>3/3</a:t>
            </a:r>
            <a:endParaRPr lang="el-GR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Λιποδιαλυτός</a:t>
            </a:r>
            <a:r>
              <a:rPr lang="en-US" altLang="el-GR" b="1" dirty="0" smtClean="0"/>
              <a:t>: </a:t>
            </a:r>
            <a:r>
              <a:rPr lang="el-GR" altLang="el-GR" dirty="0" smtClean="0"/>
              <a:t>Διαλύεται στη λιπαρή/ή και διαλυτοποιείται στην υδατική.</a:t>
            </a:r>
          </a:p>
          <a:p>
            <a:pPr eaLnBrk="1" hangingPunct="1"/>
            <a:r>
              <a:rPr lang="el-GR" altLang="el-GR" b="1" dirty="0" smtClean="0"/>
              <a:t>Υδατοδιαλυτός</a:t>
            </a:r>
            <a:r>
              <a:rPr lang="en-US" altLang="el-GR" b="1" dirty="0" smtClean="0"/>
              <a:t>: </a:t>
            </a:r>
            <a:r>
              <a:rPr lang="el-GR" altLang="el-GR" dirty="0" smtClean="0"/>
              <a:t>Διαλύεται στην υδατική ή /και γαλακτωματοποιείται στη λιπαρή.</a:t>
            </a:r>
          </a:p>
          <a:p>
            <a:pPr eaLnBrk="1" hangingPunct="1"/>
            <a:r>
              <a:rPr lang="el-GR" altLang="el-GR" b="1" dirty="0" smtClean="0"/>
              <a:t>Αδιάλυτος</a:t>
            </a:r>
            <a:r>
              <a:rPr lang="en-US" altLang="el-GR" b="1" dirty="0" smtClean="0"/>
              <a:t>: </a:t>
            </a:r>
            <a:r>
              <a:rPr lang="el-GR" altLang="el-GR" dirty="0" smtClean="0"/>
              <a:t>Εναιωρηματοποιείται στη λιπαρή ή στην υδατική.</a:t>
            </a:r>
          </a:p>
          <a:p>
            <a:pPr marL="538163" indent="-182563" eaLnBrk="1" hangingPunct="1">
              <a:buFont typeface="Arial" charset="0"/>
              <a:buNone/>
            </a:pPr>
            <a:r>
              <a:rPr lang="el-GR" altLang="el-GR" b="1" dirty="0" smtClean="0"/>
              <a:t>Παραφινέλαιο</a:t>
            </a:r>
            <a:r>
              <a:rPr lang="en-US" altLang="el-GR" b="1" dirty="0" smtClean="0"/>
              <a:t>: </a:t>
            </a:r>
            <a:r>
              <a:rPr lang="el-GR" altLang="el-GR" dirty="0" smtClean="0"/>
              <a:t>Διαλύει το λποδιαλυτό ρύπο.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38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Εκπλυνόμενες</a:t>
            </a:r>
            <a:r>
              <a:rPr lang="el-GR" altLang="el-GR" dirty="0" smtClean="0"/>
              <a:t> κρέμες καθαρισμού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Ένυδρες </a:t>
            </a:r>
          </a:p>
          <a:p>
            <a:pPr marL="355600" indent="0" eaLnBrk="1" hangingPunct="1">
              <a:spcBef>
                <a:spcPts val="300"/>
              </a:spcBef>
              <a:buFont typeface="Arial" charset="0"/>
              <a:buNone/>
            </a:pPr>
            <a:r>
              <a:rPr lang="el-GR" altLang="el-GR" dirty="0" smtClean="0"/>
              <a:t>Γαλακτώματα Ο/</a:t>
            </a:r>
            <a:r>
              <a:rPr lang="en-US" altLang="el-GR" dirty="0" smtClean="0"/>
              <a:t>W </a:t>
            </a:r>
            <a:r>
              <a:rPr lang="el-GR" altLang="el-GR" dirty="0" smtClean="0"/>
              <a:t>με επιφανειοδραστικές ουσίες με απορρυπαντική δράση (ανιονικές).</a:t>
            </a:r>
          </a:p>
          <a:p>
            <a:pPr eaLnBrk="1" hangingPunct="1"/>
            <a:r>
              <a:rPr lang="el-GR" altLang="el-GR" b="1" dirty="0" smtClean="0"/>
              <a:t>Άνυδρες</a:t>
            </a:r>
          </a:p>
          <a:p>
            <a:pPr lvl="1"/>
            <a:r>
              <a:rPr lang="el-GR" altLang="el-GR" dirty="0" smtClean="0"/>
              <a:t>Λάδια και γαλακτωματοποιητές.</a:t>
            </a:r>
          </a:p>
          <a:p>
            <a:pPr lvl="1"/>
            <a:r>
              <a:rPr lang="el-GR" altLang="el-GR" dirty="0" smtClean="0"/>
              <a:t>Προστίθεται νερό και σχηματίζεται γαλάκτωμα </a:t>
            </a:r>
            <a:r>
              <a:rPr lang="en-US" altLang="el-GR" dirty="0" smtClean="0"/>
              <a:t>W/O </a:t>
            </a:r>
            <a:r>
              <a:rPr lang="el-GR" altLang="el-GR" dirty="0" smtClean="0"/>
              <a:t>που στη συνέχεια αναστρέφεται και σχηματίζεται </a:t>
            </a:r>
            <a:r>
              <a:rPr lang="en-US" altLang="el-GR" dirty="0" smtClean="0"/>
              <a:t>O/W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lvl="1"/>
            <a:r>
              <a:rPr lang="el-GR" altLang="el-GR" dirty="0" smtClean="0"/>
              <a:t>Ξεπλένονται και παρασύρονται ο λιποδιαλυτός και ο υδατοδιαλυτός ρύπος.</a:t>
            </a:r>
            <a:endParaRPr lang="en-US" altLang="el-GR" dirty="0" smtClean="0"/>
          </a:p>
          <a:p>
            <a:pPr marL="0" indent="0" eaLnBrk="1" hangingPunct="1">
              <a:buFont typeface="Arial" charset="0"/>
              <a:buNone/>
            </a:pPr>
            <a:endParaRPr lang="el-GR" altLang="el-GR" dirty="0" smtClean="0"/>
          </a:p>
          <a:p>
            <a:pPr eaLnBrk="1" hangingPunct="1">
              <a:buFont typeface="Arial" charset="0"/>
              <a:buNone/>
            </a:pPr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43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Όξινες κρέμες </a:t>
            </a:r>
            <a:r>
              <a:rPr lang="el-GR" altLang="el-GR" dirty="0" smtClean="0"/>
              <a:t>καθαρισμού</a:t>
            </a:r>
            <a:r>
              <a:rPr lang="en-US" altLang="el-GR" dirty="0" smtClean="0"/>
              <a:t> </a:t>
            </a:r>
            <a:r>
              <a:rPr lang="en-US" altLang="el-GR" sz="3000" b="0" dirty="0" smtClean="0">
                <a:solidFill>
                  <a:prstClr val="black"/>
                </a:solidFill>
              </a:rPr>
              <a:t>1</a:t>
            </a:r>
            <a:r>
              <a:rPr lang="el-GR" sz="3000" b="0" dirty="0" smtClean="0">
                <a:solidFill>
                  <a:prstClr val="black"/>
                </a:solidFill>
              </a:rPr>
              <a:t>/</a:t>
            </a:r>
            <a:r>
              <a:rPr lang="en-US" sz="3000" b="0" dirty="0" smtClean="0">
                <a:solidFill>
                  <a:prstClr val="black"/>
                </a:solidFill>
              </a:rPr>
              <a:t>2</a:t>
            </a:r>
            <a:endParaRPr lang="el-GR" altLang="el-GR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Κιτρικό οξύ, γαλακτικό οξύ </a:t>
            </a:r>
          </a:p>
          <a:p>
            <a:pPr marL="355600" indent="0" eaLnBrk="1" hangingPunct="1">
              <a:spcBef>
                <a:spcPts val="300"/>
              </a:spcBef>
              <a:buFont typeface="Arial" charset="0"/>
              <a:buNone/>
            </a:pPr>
            <a:r>
              <a:rPr lang="en-US" altLang="el-GR" dirty="0" smtClean="0"/>
              <a:t>pH </a:t>
            </a:r>
            <a:r>
              <a:rPr lang="el-GR" altLang="el-GR" dirty="0" smtClean="0"/>
              <a:t>προσώπου 4.5 έως 6.</a:t>
            </a:r>
          </a:p>
          <a:p>
            <a:pPr eaLnBrk="1" hangingPunct="1"/>
            <a:r>
              <a:rPr lang="el-GR" altLang="el-GR" b="1" dirty="0" smtClean="0"/>
              <a:t>Αντισηπτικές ουσίες</a:t>
            </a:r>
          </a:p>
          <a:p>
            <a:pPr marL="355600" indent="0" eaLnBrk="1" hangingPunct="1">
              <a:spcBef>
                <a:spcPts val="300"/>
              </a:spcBef>
              <a:buFont typeface="Arial" charset="0"/>
              <a:buNone/>
            </a:pPr>
            <a:r>
              <a:rPr lang="el-GR" altLang="el-GR" dirty="0" smtClean="0"/>
              <a:t>Κετριμίδιο, χλωρεξιδίνη.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00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Όξινες κρέμες </a:t>
            </a:r>
            <a:r>
              <a:rPr lang="el-GR" altLang="el-GR" dirty="0" smtClean="0"/>
              <a:t>καθαρισμού</a:t>
            </a:r>
            <a:r>
              <a:rPr lang="en-US" altLang="el-GR" dirty="0" smtClean="0"/>
              <a:t> </a:t>
            </a:r>
            <a:r>
              <a:rPr lang="en-US" altLang="el-GR" sz="3000" b="0" dirty="0" smtClean="0">
                <a:solidFill>
                  <a:prstClr val="black"/>
                </a:solidFill>
              </a:rPr>
              <a:t>2</a:t>
            </a:r>
            <a:r>
              <a:rPr lang="el-GR" sz="3000" b="0" dirty="0" smtClean="0">
                <a:solidFill>
                  <a:prstClr val="black"/>
                </a:solidFill>
              </a:rPr>
              <a:t>/</a:t>
            </a:r>
            <a:r>
              <a:rPr lang="en-US" sz="3000" b="0" dirty="0">
                <a:solidFill>
                  <a:prstClr val="black"/>
                </a:solidFill>
              </a:rPr>
              <a:t>2</a:t>
            </a:r>
            <a:endParaRPr lang="el-GR" altLang="el-GR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l-GR" dirty="0" smtClean="0"/>
              <a:t>pH </a:t>
            </a:r>
            <a:r>
              <a:rPr lang="el-GR" altLang="el-GR" dirty="0" smtClean="0"/>
              <a:t>προσώπου 4.5-6.</a:t>
            </a:r>
          </a:p>
          <a:p>
            <a:pPr eaLnBrk="1" hangingPunct="1"/>
            <a:r>
              <a:rPr lang="el-GR" altLang="el-GR" dirty="0" smtClean="0"/>
              <a:t>Προστίθενται κιτρικό οξύ, γαλακτικό οξύ.</a:t>
            </a:r>
          </a:p>
          <a:p>
            <a:pPr eaLnBrk="1" hangingPunct="1"/>
            <a:r>
              <a:rPr lang="el-GR" altLang="el-GR" dirty="0" smtClean="0"/>
              <a:t>Προστίθενται αντισηπτικές ουσίες π.χ. κετριμίδιο.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95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Υγροποιούμενες κρέμες καθαρισμού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 smtClean="0"/>
              <a:t>Ημιδιαφανή παρασκευάσματα που τήκονται στη θερμοκρασία του σώματος.</a:t>
            </a:r>
          </a:p>
          <a:p>
            <a:r>
              <a:rPr lang="el-GR" altLang="el-GR" dirty="0" smtClean="0"/>
              <a:t>Αποτελούνται από βαζελίνη, ελαιώδεις ουσίες, κεριά, μαλακτικές ουσίες.</a:t>
            </a:r>
          </a:p>
          <a:p>
            <a:r>
              <a:rPr lang="el-GR" altLang="el-GR" dirty="0" smtClean="0"/>
              <a:t>Ελαιώδεις ουσίες</a:t>
            </a:r>
            <a:r>
              <a:rPr lang="en-US" altLang="el-GR" dirty="0" smtClean="0"/>
              <a:t>: </a:t>
            </a:r>
            <a:r>
              <a:rPr lang="el-GR" altLang="el-GR" dirty="0" smtClean="0"/>
              <a:t>παραφινέλαιο, ισοπροπυλικοί εστέρες.</a:t>
            </a:r>
          </a:p>
          <a:p>
            <a:r>
              <a:rPr lang="el-GR" altLang="el-GR" dirty="0" smtClean="0"/>
              <a:t>Κεριά</a:t>
            </a:r>
            <a:r>
              <a:rPr lang="en-US" altLang="el-GR" dirty="0" smtClean="0"/>
              <a:t>: </a:t>
            </a:r>
            <a:r>
              <a:rPr lang="el-GR" altLang="el-GR" dirty="0" smtClean="0"/>
              <a:t>οζοκηρίτης, παραφίνη.</a:t>
            </a:r>
          </a:p>
          <a:p>
            <a:r>
              <a:rPr lang="el-GR" altLang="el-GR" dirty="0" smtClean="0"/>
              <a:t>Μαλακτικές ουσίες</a:t>
            </a:r>
            <a:r>
              <a:rPr lang="en-US" altLang="el-GR" dirty="0" smtClean="0"/>
              <a:t>: </a:t>
            </a:r>
            <a:r>
              <a:rPr lang="el-GR" altLang="el-GR" dirty="0" smtClean="0"/>
              <a:t>λανολίνη, </a:t>
            </a:r>
            <a:r>
              <a:rPr lang="el-GR" altLang="el-GR" dirty="0"/>
              <a:t>κ</a:t>
            </a:r>
            <a:r>
              <a:rPr lang="el-GR" altLang="el-GR" dirty="0" smtClean="0"/>
              <a:t>ητυλική αλκοόλη.</a:t>
            </a:r>
          </a:p>
          <a:p>
            <a:r>
              <a:rPr lang="el-GR" altLang="el-GR" dirty="0" smtClean="0"/>
              <a:t>Οξείδιο του ψευδαργύρου, διοξείδιο του τιτανίου και στεατικό μαγνήσιο 2%.</a:t>
            </a:r>
          </a:p>
          <a:p>
            <a:r>
              <a:rPr lang="el-GR" altLang="el-GR" dirty="0" smtClean="0"/>
              <a:t>Κυρίως για ξηρά δέρματα.</a:t>
            </a:r>
          </a:p>
          <a:p>
            <a:pPr>
              <a:buNone/>
            </a:pPr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5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16632"/>
            <a:ext cx="8748464" cy="1152128"/>
          </a:xfrm>
        </p:spPr>
        <p:txBody>
          <a:bodyPr>
            <a:normAutofit fontScale="90000"/>
          </a:bodyPr>
          <a:lstStyle/>
          <a:p>
            <a:r>
              <a:rPr lang="el-GR" sz="3800" dirty="0">
                <a:solidFill>
                  <a:prstClr val="black"/>
                </a:solidFill>
              </a:rPr>
              <a:t>Γαλακτωματοποιημένες λοσιόν </a:t>
            </a:r>
            <a:r>
              <a:rPr lang="el-GR" sz="3800" dirty="0" smtClean="0">
                <a:solidFill>
                  <a:prstClr val="black"/>
                </a:solidFill>
              </a:rPr>
              <a:t>καθαρισμού</a:t>
            </a:r>
            <a:r>
              <a:rPr lang="en-US" sz="3800" dirty="0" smtClean="0">
                <a:solidFill>
                  <a:prstClr val="black"/>
                </a:solidFill>
              </a:rPr>
              <a:t> </a:t>
            </a:r>
            <a:r>
              <a:rPr lang="en-US" sz="3100" b="0" dirty="0" smtClean="0">
                <a:solidFill>
                  <a:prstClr val="black"/>
                </a:solidFill>
              </a:rPr>
              <a:t>1/2</a:t>
            </a:r>
            <a:endParaRPr lang="el-GR" sz="3100" b="0" dirty="0">
              <a:solidFill>
                <a:prstClr val="black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352928" cy="5040560"/>
          </a:xfrm>
        </p:spPr>
        <p:txBody>
          <a:bodyPr/>
          <a:lstStyle/>
          <a:p>
            <a:pPr eaLnBrk="1" hangingPunct="1"/>
            <a:r>
              <a:rPr lang="el-GR" altLang="el-GR" b="1" dirty="0" smtClean="0"/>
              <a:t>Λοσιόν καθαρισμού</a:t>
            </a:r>
          </a:p>
          <a:p>
            <a:pPr marL="355600" indent="0" eaLnBrk="1" hangingPunct="1">
              <a:spcBef>
                <a:spcPts val="300"/>
              </a:spcBef>
              <a:buFont typeface="Arial" charset="0"/>
              <a:buNone/>
            </a:pPr>
            <a:r>
              <a:rPr lang="el-GR" altLang="el-GR" dirty="0" smtClean="0"/>
              <a:t>Γαλακτωματωποιημένες λοσιόν και υδατικά ή υδαταλκοολικά διαλύματα.</a:t>
            </a:r>
          </a:p>
          <a:p>
            <a:pPr eaLnBrk="1" hangingPunct="1"/>
            <a:r>
              <a:rPr lang="el-GR" altLang="el-GR" b="1" dirty="0" smtClean="0"/>
              <a:t>Γαλακτωματοποιημένες λοσιόν καθαρισμού</a:t>
            </a:r>
          </a:p>
          <a:p>
            <a:pPr lvl="1"/>
            <a:r>
              <a:rPr lang="el-GR" altLang="el-GR" dirty="0" smtClean="0"/>
              <a:t>Ρέουν με απλή πίεση και ελαφρά κλίση του δοχείου.</a:t>
            </a:r>
          </a:p>
          <a:p>
            <a:pPr lvl="1"/>
            <a:r>
              <a:rPr lang="el-GR" altLang="el-GR" dirty="0" smtClean="0"/>
              <a:t>Έχουν μικρό ιξώδες για να διαβρέχουν και να απλώνονται στο δέρμα.</a:t>
            </a:r>
          </a:p>
          <a:p>
            <a:pPr lvl="1"/>
            <a:r>
              <a:rPr lang="el-GR" altLang="el-GR" dirty="0" smtClean="0"/>
              <a:t>Οικονομικά.</a:t>
            </a:r>
          </a:p>
          <a:p>
            <a:pPr lvl="1"/>
            <a:r>
              <a:rPr lang="el-GR" altLang="el-GR" dirty="0" smtClean="0"/>
              <a:t>Απομακρύνονται εύκολα.</a:t>
            </a:r>
            <a:endParaRPr lang="el-GR" altLang="el-GR" b="1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54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late1">
  <a:themeElements>
    <a:clrScheme name="Προσαρμοσμένο 2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112</TotalTime>
  <Words>1386</Words>
  <Application>Microsoft Office PowerPoint</Application>
  <PresentationFormat>Προβολή στην οθόνη (4:3)</PresentationFormat>
  <Paragraphs>208</Paragraphs>
  <Slides>27</Slides>
  <Notes>10</Notes>
  <HiddenSlides>0</HiddenSlides>
  <MMClips>0</MMClips>
  <ScaleCrop>false</ScaleCrop>
  <HeadingPairs>
    <vt:vector size="4" baseType="variant">
      <vt:variant>
        <vt:lpstr>Θέμα</vt:lpstr>
      </vt:variant>
      <vt:variant>
        <vt:i4>4</vt:i4>
      </vt:variant>
      <vt:variant>
        <vt:lpstr>Τίτλοι διαφανειών</vt:lpstr>
      </vt:variant>
      <vt:variant>
        <vt:i4>27</vt:i4>
      </vt:variant>
    </vt:vector>
  </HeadingPairs>
  <TitlesOfParts>
    <vt:vector size="31" baseType="lpstr">
      <vt:lpstr>template</vt:lpstr>
      <vt:lpstr>1_temlate1</vt:lpstr>
      <vt:lpstr>temlate1</vt:lpstr>
      <vt:lpstr>OC_template_updated</vt:lpstr>
      <vt:lpstr>Κοσμητολογία ΙΙ (Θ)</vt:lpstr>
      <vt:lpstr>Κρέμα 1/3</vt:lpstr>
      <vt:lpstr>Κρέμα 2/3</vt:lpstr>
      <vt:lpstr>Κρέμα 3/3</vt:lpstr>
      <vt:lpstr>Εκπλυνόμενες κρέμες καθαρισμού</vt:lpstr>
      <vt:lpstr>Όξινες κρέμες καθαρισμού 1/2</vt:lpstr>
      <vt:lpstr>Όξινες κρέμες καθαρισμού 2/2</vt:lpstr>
      <vt:lpstr>Υγροποιούμενες κρέμες καθαρισμού</vt:lpstr>
      <vt:lpstr>Γαλακτωματοποιημένες λοσιόν καθαρισμού 1/2</vt:lpstr>
      <vt:lpstr>Γαλακτωματοποιημένες λοσιόν καθαρισμού 2/2</vt:lpstr>
      <vt:lpstr>Μη γαλακτωματοποιημένες λοσιον καθαρισμού</vt:lpstr>
      <vt:lpstr>Κρέμες νύχτας και μασάζ</vt:lpstr>
      <vt:lpstr>Αφυδάτωση</vt:lpstr>
      <vt:lpstr>Αίτια αφυδάτωσης</vt:lpstr>
      <vt:lpstr>Μαλακτικές ουσίες</vt:lpstr>
      <vt:lpstr>Όξινος μανδύας pH = 4.5-6.0 Περιοχή του σώματος, φύλο, υγεία δέρματος, θερμοκρασία</vt:lpstr>
      <vt:lpstr> Οξύτητα δερματικού μανδύα   Εύκολη απομάκρυνση δερματικού μανδύα</vt:lpstr>
      <vt:lpstr>Φυσικός συντελεστής ενυδάτωσης</vt:lpstr>
      <vt:lpstr>Εξαφανιζόμενες κρέμες</vt:lpstr>
      <vt:lpstr>Στεατίνη ή στεατικό οξύ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Κοσμητολογία ΙΙ (Θ)</dc:title>
  <dc:creator>opencourses@teiath.gr</dc:creator>
  <cp:lastModifiedBy>natasakar new</cp:lastModifiedBy>
  <cp:revision>16</cp:revision>
  <dcterms:created xsi:type="dcterms:W3CDTF">2015-05-06T09:42:21Z</dcterms:created>
  <dcterms:modified xsi:type="dcterms:W3CDTF">2015-07-02T11:12:11Z</dcterms:modified>
</cp:coreProperties>
</file>