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0"/>
  </p:notesMasterIdLst>
  <p:handoutMasterIdLst>
    <p:handoutMasterId r:id="rId41"/>
  </p:handoutMasterIdLst>
  <p:sldIdLst>
    <p:sldId id="256" r:id="rId2"/>
    <p:sldId id="260" r:id="rId3"/>
    <p:sldId id="261" r:id="rId4"/>
    <p:sldId id="262" r:id="rId5"/>
    <p:sldId id="264" r:id="rId6"/>
    <p:sldId id="265" r:id="rId7"/>
    <p:sldId id="268" r:id="rId8"/>
    <p:sldId id="271" r:id="rId9"/>
    <p:sldId id="272" r:id="rId10"/>
    <p:sldId id="275"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09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35E28AC-3673-4D5D-9E9B-6B7798E4168B}"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350834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29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F944693-93DE-41EF-9017-94B4F41315F0}" type="slidenum">
              <a:rPr lang="el-GR" altLang="el-GR">
                <a:latin typeface="Calibri" pitchFamily="34" charset="0"/>
              </a:rPr>
              <a:pPr fontAlgn="base">
                <a:spcBef>
                  <a:spcPct val="0"/>
                </a:spcBef>
                <a:spcAft>
                  <a:spcPct val="0"/>
                </a:spcAft>
              </a:pPr>
              <a:t>10</a:t>
            </a:fld>
            <a:endParaRPr lang="el-GR" altLang="el-GR">
              <a:latin typeface="Calibri" pitchFamily="34" charset="0"/>
            </a:endParaRPr>
          </a:p>
        </p:txBody>
      </p:sp>
    </p:spTree>
    <p:extLst>
      <p:ext uri="{BB962C8B-B14F-4D97-AF65-F5344CB8AC3E}">
        <p14:creationId xmlns:p14="http://schemas.microsoft.com/office/powerpoint/2010/main" val="77785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39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97A3794-5126-4479-B9C3-1D2D582B5DA7}"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220169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49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92597D0-04AE-4F5A-A142-910E803E17EA}" type="slidenum">
              <a:rPr lang="el-GR" altLang="el-GR">
                <a:latin typeface="Calibri" pitchFamily="34" charset="0"/>
              </a:rPr>
              <a:pPr fontAlgn="base">
                <a:spcBef>
                  <a:spcPct val="0"/>
                </a:spcBef>
                <a:spcAft>
                  <a:spcPct val="0"/>
                </a:spcAft>
              </a:pPr>
              <a:t>12</a:t>
            </a:fld>
            <a:endParaRPr lang="el-GR" altLang="el-GR">
              <a:latin typeface="Calibri" pitchFamily="34" charset="0"/>
            </a:endParaRPr>
          </a:p>
        </p:txBody>
      </p:sp>
    </p:spTree>
    <p:extLst>
      <p:ext uri="{BB962C8B-B14F-4D97-AF65-F5344CB8AC3E}">
        <p14:creationId xmlns:p14="http://schemas.microsoft.com/office/powerpoint/2010/main" val="262596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60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A9B456D-8BC2-45FB-BFA2-EB5B631DE38A}" type="slidenum">
              <a:rPr lang="el-GR" altLang="el-GR">
                <a:latin typeface="Calibri" pitchFamily="34" charset="0"/>
              </a:rPr>
              <a:pPr fontAlgn="base">
                <a:spcBef>
                  <a:spcPct val="0"/>
                </a:spcBef>
                <a:spcAft>
                  <a:spcPct val="0"/>
                </a:spcAft>
              </a:pPr>
              <a:t>13</a:t>
            </a:fld>
            <a:endParaRPr lang="el-GR" altLang="el-GR">
              <a:latin typeface="Calibri" pitchFamily="34" charset="0"/>
            </a:endParaRPr>
          </a:p>
        </p:txBody>
      </p:sp>
    </p:spTree>
    <p:extLst>
      <p:ext uri="{BB962C8B-B14F-4D97-AF65-F5344CB8AC3E}">
        <p14:creationId xmlns:p14="http://schemas.microsoft.com/office/powerpoint/2010/main" val="233353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70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EFC0D81-D3B2-418E-BF7E-34BD571E13C4}" type="slidenum">
              <a:rPr lang="el-GR" altLang="el-GR">
                <a:latin typeface="Calibri" pitchFamily="34" charset="0"/>
              </a:rPr>
              <a:pPr fontAlgn="base">
                <a:spcBef>
                  <a:spcPct val="0"/>
                </a:spcBef>
                <a:spcAft>
                  <a:spcPct val="0"/>
                </a:spcAft>
              </a:pPr>
              <a:t>14</a:t>
            </a:fld>
            <a:endParaRPr lang="el-GR" altLang="el-GR">
              <a:latin typeface="Calibri" pitchFamily="34" charset="0"/>
            </a:endParaRPr>
          </a:p>
        </p:txBody>
      </p:sp>
    </p:spTree>
    <p:extLst>
      <p:ext uri="{BB962C8B-B14F-4D97-AF65-F5344CB8AC3E}">
        <p14:creationId xmlns:p14="http://schemas.microsoft.com/office/powerpoint/2010/main" val="180016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80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8EEF199-3C76-470D-8F78-BFEF5E04C86A}" type="slidenum">
              <a:rPr lang="el-GR" altLang="el-GR">
                <a:latin typeface="Calibri" pitchFamily="34" charset="0"/>
              </a:rPr>
              <a:pPr fontAlgn="base">
                <a:spcBef>
                  <a:spcPct val="0"/>
                </a:spcBef>
                <a:spcAft>
                  <a:spcPct val="0"/>
                </a:spcAft>
              </a:pPr>
              <a:t>15</a:t>
            </a:fld>
            <a:endParaRPr lang="el-GR" altLang="el-GR">
              <a:latin typeface="Calibri" pitchFamily="34" charset="0"/>
            </a:endParaRPr>
          </a:p>
        </p:txBody>
      </p:sp>
    </p:spTree>
    <p:extLst>
      <p:ext uri="{BB962C8B-B14F-4D97-AF65-F5344CB8AC3E}">
        <p14:creationId xmlns:p14="http://schemas.microsoft.com/office/powerpoint/2010/main" val="2303618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90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1FB4073-18E2-4491-A722-09E3EDAC65D8}"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369044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01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3B76291-495B-407E-94C9-4A5C3DCC50D3}" type="slidenum">
              <a:rPr lang="el-GR" altLang="el-GR">
                <a:latin typeface="Calibri" pitchFamily="34" charset="0"/>
              </a:rPr>
              <a:pPr fontAlgn="base">
                <a:spcBef>
                  <a:spcPct val="0"/>
                </a:spcBef>
                <a:spcAft>
                  <a:spcPct val="0"/>
                </a:spcAft>
              </a:pPr>
              <a:t>17</a:t>
            </a:fld>
            <a:endParaRPr lang="el-GR" altLang="el-GR">
              <a:latin typeface="Calibri" pitchFamily="34" charset="0"/>
            </a:endParaRPr>
          </a:p>
        </p:txBody>
      </p:sp>
    </p:spTree>
    <p:extLst>
      <p:ext uri="{BB962C8B-B14F-4D97-AF65-F5344CB8AC3E}">
        <p14:creationId xmlns:p14="http://schemas.microsoft.com/office/powerpoint/2010/main" val="232634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11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D130822-AA4A-4F8D-9FDB-CE7932CEE2F5}" type="slidenum">
              <a:rPr lang="el-GR" altLang="el-GR">
                <a:latin typeface="Calibri" pitchFamily="34" charset="0"/>
              </a:rPr>
              <a:pPr fontAlgn="base">
                <a:spcBef>
                  <a:spcPct val="0"/>
                </a:spcBef>
                <a:spcAft>
                  <a:spcPct val="0"/>
                </a:spcAft>
              </a:pPr>
              <a:t>18</a:t>
            </a:fld>
            <a:endParaRPr lang="el-GR" altLang="el-GR">
              <a:latin typeface="Calibri" pitchFamily="34" charset="0"/>
            </a:endParaRPr>
          </a:p>
        </p:txBody>
      </p:sp>
    </p:spTree>
    <p:extLst>
      <p:ext uri="{BB962C8B-B14F-4D97-AF65-F5344CB8AC3E}">
        <p14:creationId xmlns:p14="http://schemas.microsoft.com/office/powerpoint/2010/main" val="407461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55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D01774C-DFF0-45E9-8009-328F3EB74983}"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1477224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21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8E07A28-E464-4905-97FD-3234FF78F62B}" type="slidenum">
              <a:rPr lang="el-GR" altLang="el-GR">
                <a:latin typeface="Calibri" pitchFamily="34" charset="0"/>
              </a:rPr>
              <a:pPr fontAlgn="base">
                <a:spcBef>
                  <a:spcPct val="0"/>
                </a:spcBef>
                <a:spcAft>
                  <a:spcPct val="0"/>
                </a:spcAft>
              </a:pPr>
              <a:t>19</a:t>
            </a:fld>
            <a:endParaRPr lang="el-GR" altLang="el-GR">
              <a:latin typeface="Calibri" pitchFamily="34" charset="0"/>
            </a:endParaRPr>
          </a:p>
        </p:txBody>
      </p:sp>
    </p:spTree>
    <p:extLst>
      <p:ext uri="{BB962C8B-B14F-4D97-AF65-F5344CB8AC3E}">
        <p14:creationId xmlns:p14="http://schemas.microsoft.com/office/powerpoint/2010/main" val="251295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31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084CEF8-A93F-4226-9A99-04478CA00DBF}" type="slidenum">
              <a:rPr lang="el-GR" altLang="el-GR">
                <a:latin typeface="Calibri" pitchFamily="34" charset="0"/>
              </a:rPr>
              <a:pPr fontAlgn="base">
                <a:spcBef>
                  <a:spcPct val="0"/>
                </a:spcBef>
                <a:spcAft>
                  <a:spcPct val="0"/>
                </a:spcAft>
              </a:pPr>
              <a:t>20</a:t>
            </a:fld>
            <a:endParaRPr lang="el-GR" altLang="el-GR">
              <a:latin typeface="Calibri" pitchFamily="34" charset="0"/>
            </a:endParaRPr>
          </a:p>
        </p:txBody>
      </p:sp>
    </p:spTree>
    <p:extLst>
      <p:ext uri="{BB962C8B-B14F-4D97-AF65-F5344CB8AC3E}">
        <p14:creationId xmlns:p14="http://schemas.microsoft.com/office/powerpoint/2010/main" val="228532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42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2425B55-CE92-4B31-BE2D-8066261DA02D}" type="slidenum">
              <a:rPr lang="el-GR" altLang="el-GR">
                <a:latin typeface="Calibri" pitchFamily="34" charset="0"/>
              </a:rPr>
              <a:pPr fontAlgn="base">
                <a:spcBef>
                  <a:spcPct val="0"/>
                </a:spcBef>
                <a:spcAft>
                  <a:spcPct val="0"/>
                </a:spcAft>
              </a:pPr>
              <a:t>21</a:t>
            </a:fld>
            <a:endParaRPr lang="el-GR" altLang="el-GR">
              <a:latin typeface="Calibri" pitchFamily="34" charset="0"/>
            </a:endParaRPr>
          </a:p>
        </p:txBody>
      </p:sp>
    </p:spTree>
    <p:extLst>
      <p:ext uri="{BB962C8B-B14F-4D97-AF65-F5344CB8AC3E}">
        <p14:creationId xmlns:p14="http://schemas.microsoft.com/office/powerpoint/2010/main" val="3798445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52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19FB780-6F9B-4159-9CE5-8D2DBC3FD9A2}" type="slidenum">
              <a:rPr lang="el-GR" altLang="el-GR">
                <a:latin typeface="Calibri" pitchFamily="34" charset="0"/>
              </a:rPr>
              <a:pPr fontAlgn="base">
                <a:spcBef>
                  <a:spcPct val="0"/>
                </a:spcBef>
                <a:spcAft>
                  <a:spcPct val="0"/>
                </a:spcAft>
              </a:pPr>
              <a:t>22</a:t>
            </a:fld>
            <a:endParaRPr lang="el-GR" altLang="el-GR">
              <a:latin typeface="Calibri" pitchFamily="34" charset="0"/>
            </a:endParaRPr>
          </a:p>
        </p:txBody>
      </p:sp>
    </p:spTree>
    <p:extLst>
      <p:ext uri="{BB962C8B-B14F-4D97-AF65-F5344CB8AC3E}">
        <p14:creationId xmlns:p14="http://schemas.microsoft.com/office/powerpoint/2010/main" val="1109822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62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505BF7F-EF13-43C3-8EF4-5E377505DF74}" type="slidenum">
              <a:rPr lang="el-GR" altLang="el-GR">
                <a:latin typeface="Calibri" pitchFamily="34" charset="0"/>
              </a:rPr>
              <a:pPr fontAlgn="base">
                <a:spcBef>
                  <a:spcPct val="0"/>
                </a:spcBef>
                <a:spcAft>
                  <a:spcPct val="0"/>
                </a:spcAft>
              </a:pPr>
              <a:t>23</a:t>
            </a:fld>
            <a:endParaRPr lang="el-GR" altLang="el-GR">
              <a:latin typeface="Calibri" pitchFamily="34" charset="0"/>
            </a:endParaRPr>
          </a:p>
        </p:txBody>
      </p:sp>
    </p:spTree>
    <p:extLst>
      <p:ext uri="{BB962C8B-B14F-4D97-AF65-F5344CB8AC3E}">
        <p14:creationId xmlns:p14="http://schemas.microsoft.com/office/powerpoint/2010/main" val="1717191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72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03EE416-4F43-43CA-BD03-48BBE35F0217}" type="slidenum">
              <a:rPr lang="el-GR" altLang="el-GR">
                <a:latin typeface="Calibri" pitchFamily="34" charset="0"/>
              </a:rPr>
              <a:pPr fontAlgn="base">
                <a:spcBef>
                  <a:spcPct val="0"/>
                </a:spcBef>
                <a:spcAft>
                  <a:spcPct val="0"/>
                </a:spcAft>
              </a:pPr>
              <a:t>24</a:t>
            </a:fld>
            <a:endParaRPr lang="el-GR" altLang="el-GR">
              <a:latin typeface="Calibri" pitchFamily="34" charset="0"/>
            </a:endParaRPr>
          </a:p>
        </p:txBody>
      </p:sp>
    </p:spTree>
    <p:extLst>
      <p:ext uri="{BB962C8B-B14F-4D97-AF65-F5344CB8AC3E}">
        <p14:creationId xmlns:p14="http://schemas.microsoft.com/office/powerpoint/2010/main" val="219044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83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21B7809-BB69-4D82-B0BD-FFB1451AA5DD}" type="slidenum">
              <a:rPr lang="el-GR" altLang="el-GR">
                <a:latin typeface="Calibri" pitchFamily="34" charset="0"/>
              </a:rPr>
              <a:pPr fontAlgn="base">
                <a:spcBef>
                  <a:spcPct val="0"/>
                </a:spcBef>
                <a:spcAft>
                  <a:spcPct val="0"/>
                </a:spcAft>
              </a:pPr>
              <a:t>25</a:t>
            </a:fld>
            <a:endParaRPr lang="el-GR" altLang="el-GR">
              <a:latin typeface="Calibri" pitchFamily="34" charset="0"/>
            </a:endParaRPr>
          </a:p>
        </p:txBody>
      </p:sp>
    </p:spTree>
    <p:extLst>
      <p:ext uri="{BB962C8B-B14F-4D97-AF65-F5344CB8AC3E}">
        <p14:creationId xmlns:p14="http://schemas.microsoft.com/office/powerpoint/2010/main" val="4166990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93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541ECF7-4776-425D-9BC1-8A01985FF1D2}" type="slidenum">
              <a:rPr lang="el-GR" altLang="el-GR">
                <a:latin typeface="Calibri" pitchFamily="34" charset="0"/>
              </a:rPr>
              <a:pPr fontAlgn="base">
                <a:spcBef>
                  <a:spcPct val="0"/>
                </a:spcBef>
                <a:spcAft>
                  <a:spcPct val="0"/>
                </a:spcAft>
              </a:pPr>
              <a:t>26</a:t>
            </a:fld>
            <a:endParaRPr lang="el-GR" altLang="el-GR">
              <a:latin typeface="Calibri" pitchFamily="34" charset="0"/>
            </a:endParaRPr>
          </a:p>
        </p:txBody>
      </p:sp>
    </p:spTree>
    <p:extLst>
      <p:ext uri="{BB962C8B-B14F-4D97-AF65-F5344CB8AC3E}">
        <p14:creationId xmlns:p14="http://schemas.microsoft.com/office/powerpoint/2010/main" val="2114092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03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BD2ED1C-F564-4573-A13B-86F73E91E85A}" type="slidenum">
              <a:rPr lang="el-GR" altLang="el-GR">
                <a:latin typeface="Calibri" pitchFamily="34" charset="0"/>
              </a:rPr>
              <a:pPr fontAlgn="base">
                <a:spcBef>
                  <a:spcPct val="0"/>
                </a:spcBef>
                <a:spcAft>
                  <a:spcPct val="0"/>
                </a:spcAft>
              </a:pPr>
              <a:t>27</a:t>
            </a:fld>
            <a:endParaRPr lang="el-GR" altLang="el-GR">
              <a:latin typeface="Calibri" pitchFamily="34" charset="0"/>
            </a:endParaRPr>
          </a:p>
        </p:txBody>
      </p:sp>
    </p:spTree>
    <p:extLst>
      <p:ext uri="{BB962C8B-B14F-4D97-AF65-F5344CB8AC3E}">
        <p14:creationId xmlns:p14="http://schemas.microsoft.com/office/powerpoint/2010/main" val="1449365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13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C1E85E5-343C-470E-A19E-5C319AAA6F61}" type="slidenum">
              <a:rPr lang="el-GR" altLang="el-GR">
                <a:latin typeface="Calibri" pitchFamily="34" charset="0"/>
              </a:rPr>
              <a:pPr fontAlgn="base">
                <a:spcBef>
                  <a:spcPct val="0"/>
                </a:spcBef>
                <a:spcAft>
                  <a:spcPct val="0"/>
                </a:spcAft>
              </a:pPr>
              <a:t>28</a:t>
            </a:fld>
            <a:endParaRPr lang="el-GR" altLang="el-GR">
              <a:latin typeface="Calibri" pitchFamily="34" charset="0"/>
            </a:endParaRPr>
          </a:p>
        </p:txBody>
      </p:sp>
    </p:spTree>
    <p:extLst>
      <p:ext uri="{BB962C8B-B14F-4D97-AF65-F5344CB8AC3E}">
        <p14:creationId xmlns:p14="http://schemas.microsoft.com/office/powerpoint/2010/main" val="377167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5BE6193-9806-47BE-B346-B22F404835B0}"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3403302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24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D6B81BC-69FD-4D4E-AD51-9C8B23B7EB22}" type="slidenum">
              <a:rPr lang="el-GR" altLang="el-GR">
                <a:latin typeface="Calibri" pitchFamily="34" charset="0"/>
              </a:rPr>
              <a:pPr fontAlgn="base">
                <a:spcBef>
                  <a:spcPct val="0"/>
                </a:spcBef>
                <a:spcAft>
                  <a:spcPct val="0"/>
                </a:spcAft>
              </a:pPr>
              <a:t>29</a:t>
            </a:fld>
            <a:endParaRPr lang="el-GR" altLang="el-GR">
              <a:latin typeface="Calibri" pitchFamily="34" charset="0"/>
            </a:endParaRPr>
          </a:p>
        </p:txBody>
      </p:sp>
    </p:spTree>
    <p:extLst>
      <p:ext uri="{BB962C8B-B14F-4D97-AF65-F5344CB8AC3E}">
        <p14:creationId xmlns:p14="http://schemas.microsoft.com/office/powerpoint/2010/main" val="3820189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57DF82F-8E6E-4042-906D-34F6AF359EB1}"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122531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3012326-070B-4BE3-BC5B-BE7DBD596D3E}"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269170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77D04E5-100E-41F1-9A74-1FFA046ED516}"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292445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37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1A85688-259C-4052-A071-7BA5E5AD1208}"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242622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68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58A1AB5-6BED-46BB-9185-08FDA053837E}"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392489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78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F4333F5-33CF-47D0-859D-D243C08740D8}"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247934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Autofit/>
          </a:bodyPr>
          <a:lstStyle/>
          <a:p>
            <a:r>
              <a:rPr lang="el-GR" sz="2700" b="1" dirty="0" smtClean="0"/>
              <a:t>Ενότητα 7</a:t>
            </a:r>
            <a:r>
              <a:rPr lang="el-GR" sz="2700" dirty="0" smtClean="0"/>
              <a:t>:</a:t>
            </a:r>
            <a:r>
              <a:rPr lang="en-US" sz="2700" dirty="0" smtClean="0"/>
              <a:t> </a:t>
            </a:r>
            <a:r>
              <a:rPr lang="el-GR" sz="2700" dirty="0"/>
              <a:t>Διοικητικές μεταβολές και μεταφορές τεκμηρίων </a:t>
            </a:r>
            <a:endParaRPr lang="el-GR" sz="2700" dirty="0" smtClean="0"/>
          </a:p>
          <a:p>
            <a:endParaRPr lang="en-US" sz="2700" dirty="0" smtClean="0"/>
          </a:p>
          <a:p>
            <a:r>
              <a:rPr lang="el-GR" sz="2700" dirty="0"/>
              <a:t>Γιώργος Γιαννακόπουλος</a:t>
            </a:r>
          </a:p>
          <a:p>
            <a:r>
              <a:rPr lang="el-GR" sz="2700" dirty="0"/>
              <a:t>Τμήμα</a:t>
            </a:r>
            <a:r>
              <a:rPr lang="en-US" sz="2700" dirty="0"/>
              <a:t> </a:t>
            </a:r>
            <a:r>
              <a:rPr lang="el-GR" sz="2700" dirty="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98812880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Μαξιμαλιστική αντίληψη</a:t>
            </a:r>
            <a:endParaRPr lang="el-GR"/>
          </a:p>
        </p:txBody>
      </p:sp>
      <p:sp>
        <p:nvSpPr>
          <p:cNvPr id="24578" name="1 - Θέση περιεχομένου"/>
          <p:cNvSpPr>
            <a:spLocks noGrp="1"/>
          </p:cNvSpPr>
          <p:nvPr>
            <p:ph idx="1"/>
          </p:nvPr>
        </p:nvSpPr>
        <p:spPr/>
        <p:txBody>
          <a:bodyPr>
            <a:normAutofit/>
          </a:bodyPr>
          <a:lstStyle/>
          <a:p>
            <a:r>
              <a:rPr lang="el-GR" altLang="el-GR" sz="2800" smtClean="0"/>
              <a:t>Στον αντίποδα βρίσκεται η λεγόμενη </a:t>
            </a:r>
            <a:r>
              <a:rPr lang="el-GR" altLang="el-GR" sz="2800" i="1" smtClean="0"/>
              <a:t>μαξιμαλιστική </a:t>
            </a:r>
            <a:r>
              <a:rPr lang="el-GR" altLang="el-GR" sz="2800" smtClean="0"/>
              <a:t>προσέγγιση.</a:t>
            </a:r>
          </a:p>
          <a:p>
            <a:r>
              <a:rPr lang="el-GR" altLang="el-GR" sz="2800" smtClean="0"/>
              <a:t>Η μαξιμαλιστική προσέγγιση δημιουργεί κάποτε δύσχρηστα υπερμεγέθη αρχειακά σύνολα και ενέχει τον κίνδυνο να ανατρέψει την ουσία του αρχειακού δεσμού, περιλαμβάνοντας σε ένα αρχειακό σύνολο τεκμήρια πολλών υπηρεσιών.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600904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Επιλογή μινιμαλιστικής ή μαξιμαλιστικής προσέγγισης</a:t>
            </a:r>
            <a:endParaRPr lang="el-GR"/>
          </a:p>
        </p:txBody>
      </p:sp>
      <p:sp>
        <p:nvSpPr>
          <p:cNvPr id="2" name="1 - Θέση περιεχομένου"/>
          <p:cNvSpPr>
            <a:spLocks noGrp="1"/>
          </p:cNvSpPr>
          <p:nvPr>
            <p:ph idx="1"/>
          </p:nvPr>
        </p:nvSpPr>
        <p:spPr/>
        <p:txBody>
          <a:bodyPr>
            <a:normAutofit/>
          </a:bodyPr>
          <a:lstStyle/>
          <a:p>
            <a:pPr>
              <a:lnSpc>
                <a:spcPct val="114000"/>
              </a:lnSpc>
              <a:defRPr/>
            </a:pPr>
            <a:r>
              <a:rPr lang="el-GR" sz="2400" dirty="0" smtClean="0"/>
              <a:t>Είναι προφανές πως τόσο η μια όσο και η άλλη προσέγγιση εμφανίζουν αδυναμίες που ο </a:t>
            </a:r>
            <a:r>
              <a:rPr lang="el-GR" sz="2400" dirty="0" err="1" smtClean="0"/>
              <a:t>αρχειονόμος</a:t>
            </a:r>
            <a:r>
              <a:rPr lang="el-GR" sz="2400" dirty="0" smtClean="0"/>
              <a:t> καλείται να καλύψει εφαρμόζοντας τες με μετριοπάθεια και συνοδεύοντας τες με συμπληρωματικά μέτρα. </a:t>
            </a:r>
          </a:p>
          <a:p>
            <a:pPr>
              <a:lnSpc>
                <a:spcPct val="114000"/>
              </a:lnSpc>
              <a:defRPr/>
            </a:pPr>
            <a:r>
              <a:rPr lang="el-GR" sz="2400" dirty="0" smtClean="0"/>
              <a:t>Πέρα από τον πραγματισμό, το στοιχείο που καθορίζει την επιλογή της μιας ή της άλλης προσέγγισης είναι ο ίδιος ο οργανισμός, η αποστολή του, η διάρθρωση του, η διοικητική του παράδοση και η </a:t>
            </a:r>
            <a:r>
              <a:rPr lang="el-GR" sz="2400" dirty="0" err="1" smtClean="0"/>
              <a:t>οργανωσιακή</a:t>
            </a:r>
            <a:r>
              <a:rPr lang="el-GR" sz="2400" dirty="0" smtClean="0"/>
              <a:t> του κουλτούρα. </a:t>
            </a:r>
          </a:p>
          <a:p>
            <a:pPr>
              <a:lnSpc>
                <a:spcPct val="114000"/>
              </a:lnSpc>
              <a:defRPr/>
            </a:pPr>
            <a:r>
              <a:rPr lang="el-GR" sz="2400" dirty="0" smtClean="0"/>
              <a:t>Η επιλογή της μινιμαλιστικής ή της μαξιμαλιστικής προσέγγισης αντανακλά πρωτίστως τον τρόπο διοίκησης ενός οργανισμού.</a:t>
            </a:r>
          </a:p>
          <a:p>
            <a:pPr>
              <a:lnSpc>
                <a:spcPct val="114000"/>
              </a:lnSpc>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075109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pPr fontAlgn="auto">
              <a:spcAft>
                <a:spcPts val="0"/>
              </a:spcAft>
              <a:defRPr/>
            </a:pPr>
            <a:r>
              <a:rPr lang="el-GR" smtClean="0"/>
              <a:t>Διοικητικές μεταβολές και μεταφορές τεκμηρίων</a:t>
            </a:r>
            <a:endParaRPr lang="el-GR"/>
          </a:p>
        </p:txBody>
      </p:sp>
    </p:spTree>
    <p:extLst>
      <p:ext uri="{BB962C8B-B14F-4D97-AF65-F5344CB8AC3E}">
        <p14:creationId xmlns:p14="http://schemas.microsoft.com/office/powerpoint/2010/main" val="2198403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Μεταβολές οργανισμών</a:t>
            </a:r>
            <a:endParaRPr lang="el-GR"/>
          </a:p>
        </p:txBody>
      </p:sp>
      <p:sp>
        <p:nvSpPr>
          <p:cNvPr id="28674" name="1 - Θέση περιεχομένου"/>
          <p:cNvSpPr>
            <a:spLocks noGrp="1"/>
          </p:cNvSpPr>
          <p:nvPr>
            <p:ph idx="1"/>
          </p:nvPr>
        </p:nvSpPr>
        <p:spPr/>
        <p:txBody>
          <a:bodyPr>
            <a:normAutofit/>
          </a:bodyPr>
          <a:lstStyle/>
          <a:p>
            <a:r>
              <a:rPr lang="el-GR" altLang="el-GR" sz="2800" dirty="0" smtClean="0"/>
              <a:t>Μια δεύτερη δυσκολία στη διάκριση των αρχειακών συνόλων προέρχεται από το γεγονός πως οι οργανισμοί-παραγωγοί δεν παραμένουν αμετάβλητοι στο χρόνο και τα όρια τους συνεχώς μετακινούνται.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480556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Συγκεκριμένα…</a:t>
            </a:r>
            <a:endParaRPr lang="el-GR"/>
          </a:p>
        </p:txBody>
      </p:sp>
      <p:sp>
        <p:nvSpPr>
          <p:cNvPr id="29698" name="1 - Θέση περιεχομένου"/>
          <p:cNvSpPr>
            <a:spLocks noGrp="1"/>
          </p:cNvSpPr>
          <p:nvPr>
            <p:ph idx="1"/>
          </p:nvPr>
        </p:nvSpPr>
        <p:spPr/>
        <p:txBody>
          <a:bodyPr>
            <a:normAutofit/>
          </a:bodyPr>
          <a:lstStyle/>
          <a:p>
            <a:r>
              <a:rPr lang="el-GR" altLang="el-GR" sz="2800" dirty="0" smtClean="0"/>
              <a:t>Οι αρμοδιότητες των υπηρεσιών τροποποιούνται, εμπλουτίζονται ή περιορίζονται, το διοικητικό τους καθεστώς αναβαθμίζεται ή υποβαθμίζεται κατά περίπτωση, ενώ τέλος η ιεραρχία και τα οργανογράμματα είναι ιδιαιτέρως ασταθή. </a:t>
            </a:r>
          </a:p>
          <a:p>
            <a:r>
              <a:rPr lang="el-GR" altLang="el-GR" sz="2800" dirty="0" smtClean="0"/>
              <a:t>Ακόμα και ήσσονες αλλαγές στη «γραμμή πλεύσης» της διοίκησης προκαλούν από απλές μετονομασίες υπηρεσιών μέχρι αναδιοργανώσεις, διαιρέσεις, συγχωνεύσεις, διαλύσεις ή δημιουργία νέων υπηρεσιών.</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167180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Μεταφορές τεκμηρίων λόγω </a:t>
            </a:r>
            <a:r>
              <a:rPr lang="el-GR" dirty="0" err="1" smtClean="0"/>
              <a:t>οργανωσιακών</a:t>
            </a:r>
            <a:r>
              <a:rPr lang="el-GR" dirty="0" smtClean="0"/>
              <a:t> μεταβολών</a:t>
            </a:r>
            <a:endParaRPr lang="el-GR" dirty="0"/>
          </a:p>
        </p:txBody>
      </p:sp>
      <p:sp>
        <p:nvSpPr>
          <p:cNvPr id="30722" name="1 - Θέση περιεχομένου"/>
          <p:cNvSpPr>
            <a:spLocks noGrp="1"/>
          </p:cNvSpPr>
          <p:nvPr>
            <p:ph idx="1"/>
          </p:nvPr>
        </p:nvSpPr>
        <p:spPr>
          <a:xfrm>
            <a:off x="446856" y="1556792"/>
            <a:ext cx="8229600" cy="5040560"/>
          </a:xfrm>
        </p:spPr>
        <p:txBody>
          <a:bodyPr>
            <a:normAutofit/>
          </a:bodyPr>
          <a:lstStyle/>
          <a:p>
            <a:r>
              <a:rPr lang="el-GR" altLang="el-GR" sz="2800" dirty="0" smtClean="0"/>
              <a:t>Το πρόβλημα οξύνεται, στο βαθμό που οι διοικητικές μεταβολές επιφέρουν ανάλογες μεταφορές τεκμηρίων. </a:t>
            </a:r>
          </a:p>
          <a:p>
            <a:r>
              <a:rPr lang="el-GR" altLang="el-GR" sz="2800" dirty="0" smtClean="0"/>
              <a:t>Το εύρος του προβλήματος είναι πολύ μεγαλύτερο, αν αναλογιστούμε πως οι μεταφορές τεκμηρίων δε γίνονται πάντα με τις προβλεπόμενες διαδικασίες και πως συχνά τα τεκμήρια αλλάζουν θέση «λαθραία», ακολουθώντας το προσωπικό και στις απλούστερες μετακινήσεις του.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142184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Ερώτημα</a:t>
            </a:r>
            <a:endParaRPr lang="el-GR"/>
          </a:p>
        </p:txBody>
      </p:sp>
      <p:sp>
        <p:nvSpPr>
          <p:cNvPr id="31746" name="1 - Θέση περιεχομένου"/>
          <p:cNvSpPr>
            <a:spLocks noGrp="1"/>
          </p:cNvSpPr>
          <p:nvPr>
            <p:ph idx="1"/>
          </p:nvPr>
        </p:nvSpPr>
        <p:spPr/>
        <p:txBody>
          <a:bodyPr>
            <a:normAutofit/>
          </a:bodyPr>
          <a:lstStyle/>
          <a:p>
            <a:r>
              <a:rPr lang="el-GR" altLang="el-GR" sz="2800" dirty="0" smtClean="0"/>
              <a:t>Μήπως λοιπόν η έντονη κινητικότητα των εγγράφων και του περιβάλλοντος παραγωγής τους αίρει την αρχή του αρχειακού δεσμού ή τέλος πάντων αποκλείει την εφαρμογή της στη συγκεκριμένη περίπτωση;</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066964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Μία αντίληψη…</a:t>
            </a:r>
            <a:endParaRPr lang="el-GR"/>
          </a:p>
        </p:txBody>
      </p:sp>
      <p:sp>
        <p:nvSpPr>
          <p:cNvPr id="32770" name="1 - Θέση περιεχομένου"/>
          <p:cNvSpPr>
            <a:spLocks noGrp="1"/>
          </p:cNvSpPr>
          <p:nvPr>
            <p:ph idx="1"/>
          </p:nvPr>
        </p:nvSpPr>
        <p:spPr/>
        <p:txBody>
          <a:bodyPr>
            <a:normAutofit/>
          </a:bodyPr>
          <a:lstStyle/>
          <a:p>
            <a:r>
              <a:rPr lang="el-GR" altLang="el-GR" sz="2800" dirty="0" smtClean="0"/>
              <a:t>Ορισμένοι θεωρητικοί της </a:t>
            </a:r>
            <a:r>
              <a:rPr lang="el-GR" altLang="el-GR" sz="2800" dirty="0" err="1" smtClean="0"/>
              <a:t>αρχειονομίας</a:t>
            </a:r>
            <a:r>
              <a:rPr lang="el-GR" altLang="el-GR" sz="2800" dirty="0" smtClean="0"/>
              <a:t> υποστήριξαν πως δεν έπρεπε να επιμείνουμε στην εφαρμογή του αρχειακού δεσμού. </a:t>
            </a:r>
          </a:p>
          <a:p>
            <a:r>
              <a:rPr lang="el-GR" altLang="el-GR" sz="2800" dirty="0" smtClean="0"/>
              <a:t>Κατ' αυτούς η προσπάθεια να παρακολουθήσουμε τη διοικητική μετεξέλιξη του οργανισμού θα σήμαινε να καταστρέψουμε τη λειτουργική και χρονική αλληλουχία των εγγράφων.</a:t>
            </a:r>
          </a:p>
          <a:p>
            <a:r>
              <a:rPr lang="el-GR" altLang="el-GR" sz="2800" dirty="0" smtClean="0"/>
              <a:t>Πρότειναν λοιπόν να αποσυνδέσουμε τα τεκμήρια από το διοικητικό τους περιβάλλον και να τα οργανώσουμε όχι πλέον βάσει της προέλευσης τους αλλά με χρονολογικά ή λειτουργικά κριτήρια.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864410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Ωστόσο…</a:t>
            </a:r>
            <a:endParaRPr lang="el-GR"/>
          </a:p>
        </p:txBody>
      </p:sp>
      <p:sp>
        <p:nvSpPr>
          <p:cNvPr id="33794" name="1 - Θέση περιεχομένου"/>
          <p:cNvSpPr>
            <a:spLocks noGrp="1"/>
          </p:cNvSpPr>
          <p:nvPr>
            <p:ph idx="1"/>
          </p:nvPr>
        </p:nvSpPr>
        <p:spPr/>
        <p:txBody>
          <a:bodyPr>
            <a:normAutofit/>
          </a:bodyPr>
          <a:lstStyle/>
          <a:p>
            <a:r>
              <a:rPr lang="el-GR" altLang="el-GR" sz="2800" smtClean="0"/>
              <a:t>Η εφαρμογή του αρχειακού δεσμού, όσο επώδυνη και αν εμφανίζεται, είναι από αρχειακή άποψη η δέουσα. </a:t>
            </a:r>
          </a:p>
          <a:p>
            <a:r>
              <a:rPr lang="el-GR" altLang="el-GR" sz="2800" smtClean="0"/>
              <a:t>Στην πραγματικότητα το καίριο ερώτημα είναι αν τα τεκμήρια θα οργανωθούν με βάση την προέλευση τους ή όχι. </a:t>
            </a:r>
          </a:p>
          <a:p>
            <a:r>
              <a:rPr lang="el-GR" altLang="el-GR" sz="2800" smtClean="0"/>
              <a:t>Οποιαδήποτε άλλα κριτήρια, με όσο καλές προθέσεις και αν προτείνονται, δεν έχουν τίποτα άλλο ως αποτέλεσμα παρά να επανεισάγουν από πλάγιους δρόμους τις θεματικές συλλογές τεκμηρίων.</a:t>
            </a:r>
          </a:p>
          <a:p>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81496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 σύνολο</a:t>
            </a:r>
            <a:endParaRPr lang="el-GR"/>
          </a:p>
        </p:txBody>
      </p:sp>
      <p:sp>
        <p:nvSpPr>
          <p:cNvPr id="34818" name="1 - Θέση περιεχομένου"/>
          <p:cNvSpPr>
            <a:spLocks noGrp="1"/>
          </p:cNvSpPr>
          <p:nvPr>
            <p:ph idx="1"/>
          </p:nvPr>
        </p:nvSpPr>
        <p:spPr/>
        <p:txBody>
          <a:bodyPr>
            <a:normAutofit/>
          </a:bodyPr>
          <a:lstStyle/>
          <a:p>
            <a:r>
              <a:rPr lang="el-GR" altLang="el-GR" sz="2800" smtClean="0"/>
              <a:t>Το αρχειακό σύνολο δεν αναιρείται από τις μεταφορές των τεκμηρίων που έρχονται απλώς να τεκμηριώσουν τις διοικητικές αλλαγές από τις οποίες προέκυψαν.</a:t>
            </a:r>
          </a:p>
          <a:p>
            <a:r>
              <a:rPr lang="el-GR" altLang="el-GR" sz="2800" smtClean="0"/>
              <a:t>Το πρακτικό πρόβλημα ωστόσο παραμένει. </a:t>
            </a:r>
          </a:p>
          <a:p>
            <a:r>
              <a:rPr lang="el-GR" altLang="el-GR" sz="2800" smtClean="0"/>
              <a:t>Στις περίπλοκες περιπτώσεις διοικητικών μεταβολών και μεταφορών τεκμηρίων που βρίσκονται τα όρια του κάθε αρχειακού συνόλου;</a:t>
            </a:r>
          </a:p>
          <a:p>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472273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Μικρή ανασκόπηση…</a:t>
            </a:r>
            <a:endParaRPr lang="el-GR"/>
          </a:p>
        </p:txBody>
      </p:sp>
    </p:spTree>
    <p:extLst>
      <p:ext uri="{BB962C8B-B14F-4D97-AF65-F5344CB8AC3E}">
        <p14:creationId xmlns:p14="http://schemas.microsoft.com/office/powerpoint/2010/main" val="1458989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Ανοικτό και κλειστό αρχειακό σύνολο</a:t>
            </a:r>
            <a:endParaRPr lang="el-GR"/>
          </a:p>
        </p:txBody>
      </p:sp>
      <p:sp>
        <p:nvSpPr>
          <p:cNvPr id="2" name="1 - Θέση περιεχομένου"/>
          <p:cNvSpPr>
            <a:spLocks noGrp="1"/>
          </p:cNvSpPr>
          <p:nvPr>
            <p:ph idx="1"/>
          </p:nvPr>
        </p:nvSpPr>
        <p:spPr/>
        <p:txBody>
          <a:bodyPr>
            <a:noAutofit/>
          </a:bodyPr>
          <a:lstStyle/>
          <a:p>
            <a:pPr>
              <a:defRPr/>
            </a:pPr>
            <a:r>
              <a:rPr lang="el-GR" sz="2600" dirty="0" smtClean="0"/>
              <a:t>Απαραίτητη για τη διαχείριση συναφών περιπτώσεων είναι η χρήση των εννοιών ανοικτό και κλειστό αρχειακό σύνολο.</a:t>
            </a:r>
          </a:p>
          <a:p>
            <a:pPr>
              <a:defRPr/>
            </a:pPr>
            <a:r>
              <a:rPr lang="el-GR" sz="2600" cap="small" dirty="0" smtClean="0"/>
              <a:t>ΚΛΕΙΣΤΟ </a:t>
            </a:r>
            <a:r>
              <a:rPr lang="el-GR" sz="2600" dirty="0" smtClean="0"/>
              <a:t>ονομάζεται το αρχειακό σύνολο, του οποίου ο παραγωγός έχει τερματίσει τις δραστηριότητες (είτε πρόκειται για θάνατο φυσικού προσώπου είτε για κατάργηση / διάλυση νομικού προσώπου) και τη συνεπαγόμενη παραγωγή τεκμηρίων. </a:t>
            </a:r>
          </a:p>
          <a:p>
            <a:pPr>
              <a:defRPr/>
            </a:pPr>
            <a:r>
              <a:rPr lang="el-GR" sz="2600" dirty="0" smtClean="0"/>
              <a:t>Αντιθέτως ένα αρχειακό σύνολο μπορεί να παραμείνει επί αιώνες </a:t>
            </a:r>
            <a:r>
              <a:rPr lang="el-GR" sz="2600" cap="small" dirty="0" smtClean="0"/>
              <a:t>ανοιχτο, </a:t>
            </a:r>
            <a:r>
              <a:rPr lang="el-GR" sz="2600" dirty="0" smtClean="0"/>
              <a:t>εφ' όσον οι δραστηριότητες του οργανισμού-παραγωγού συνεχίζονται.</a:t>
            </a:r>
          </a:p>
          <a:p>
            <a:pPr>
              <a:defRPr/>
            </a:pP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395751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Διατύπωση κανόνων</a:t>
            </a:r>
            <a:endParaRPr lang="el-GR"/>
          </a:p>
        </p:txBody>
      </p:sp>
      <p:sp>
        <p:nvSpPr>
          <p:cNvPr id="36866" name="1 - Θέση περιεχομένου"/>
          <p:cNvSpPr>
            <a:spLocks noGrp="1"/>
          </p:cNvSpPr>
          <p:nvPr>
            <p:ph idx="1"/>
          </p:nvPr>
        </p:nvSpPr>
        <p:spPr/>
        <p:txBody>
          <a:bodyPr>
            <a:normAutofit/>
          </a:bodyPr>
          <a:lstStyle/>
          <a:p>
            <a:r>
              <a:rPr lang="el-GR" altLang="el-GR" sz="2800" dirty="0" smtClean="0"/>
              <a:t>Χρησιμοποιώντας αυτές τις δύο έννοιες, είναι δυνατό να προτείνουμε ένα σύνολο κανόνων, προκειμένου να αντιμετωπιστούν συστηματικά οι βασικότερες τουλάχιστον από τις περιπτώσεις των διοικητικών μεταβολών.</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393620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1</a:t>
            </a:r>
            <a:r>
              <a:rPr lang="el-GR" baseline="30000" smtClean="0"/>
              <a:t>ος</a:t>
            </a:r>
            <a:r>
              <a:rPr lang="el-GR" smtClean="0"/>
              <a:t> κανόνας</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Εάν ένας παραγωγός αλλάξει το όνομα του διατηρώντας αμετάβλητες τις αρμοδιότητες του, τότε το αρχειακό σύνολο παραμένει ανοιχτό με τη νέα όμως ονομασία. </a:t>
            </a:r>
          </a:p>
          <a:p>
            <a:pPr>
              <a:defRPr/>
            </a:pPr>
            <a:r>
              <a:rPr lang="el-GR" sz="2400" dirty="0" smtClean="0"/>
              <a:t>Η απλή μετονομασία με κανέναν τρόπο δε συνιστά επαρκή λόγο, για να «κλείσουμε» το αρχειακό σύνολο. </a:t>
            </a:r>
          </a:p>
          <a:p>
            <a:pPr>
              <a:defRPr/>
            </a:pPr>
            <a:r>
              <a:rPr lang="el-GR" sz="2400" dirty="0" smtClean="0"/>
              <a:t>Αντίθετα μια τέτοια κίνηση θα ενείχε τον κίνδυνο να </a:t>
            </a:r>
            <a:r>
              <a:rPr lang="el-GR" sz="2400" dirty="0" err="1" smtClean="0"/>
              <a:t>κατατμήσουμε</a:t>
            </a:r>
            <a:r>
              <a:rPr lang="el-GR" sz="2400" dirty="0" smtClean="0"/>
              <a:t> σε διάφορα αρχειακά σύνολα τα τεκμήρια που έχουν παραχθεί από τον έναν και αυτό οργανισμό. </a:t>
            </a:r>
          </a:p>
          <a:p>
            <a:pPr>
              <a:defRPr/>
            </a:pPr>
            <a:r>
              <a:rPr lang="el-GR" sz="2400" dirty="0" smtClean="0"/>
              <a:t>Στην προκειμένη περίπτωση θα αρκούσε να σημειώσει κανείς την παλαιά ονομασία και να δημιουργήσει τις απαιτούμενες παραπομπές προς τη νεότερη.</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065773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2</a:t>
            </a:r>
            <a:r>
              <a:rPr lang="el-GR" baseline="30000" smtClean="0"/>
              <a:t>ος</a:t>
            </a:r>
            <a:r>
              <a:rPr lang="el-GR" smtClean="0"/>
              <a:t> κανόνας</a:t>
            </a:r>
            <a:endParaRPr lang="el-GR"/>
          </a:p>
        </p:txBody>
      </p:sp>
      <p:sp>
        <p:nvSpPr>
          <p:cNvPr id="38914" name="1 - Θέση περιεχομένου"/>
          <p:cNvSpPr>
            <a:spLocks noGrp="1"/>
          </p:cNvSpPr>
          <p:nvPr>
            <p:ph idx="1"/>
          </p:nvPr>
        </p:nvSpPr>
        <p:spPr/>
        <p:txBody>
          <a:bodyPr>
            <a:normAutofit/>
          </a:bodyPr>
          <a:lstStyle/>
          <a:p>
            <a:r>
              <a:rPr lang="el-GR" altLang="el-GR" sz="2400" dirty="0" smtClean="0"/>
              <a:t>Εάν ένας οργανισμός μεταβάλει ουσιωδώς τις αρμοδιότητες του, διατηρώντας αναλλοίωτο το όνομα του, τότε το αρχειακό σύνολο παραμένει ανοιχτό. </a:t>
            </a:r>
          </a:p>
          <a:p>
            <a:r>
              <a:rPr lang="el-GR" altLang="el-GR" sz="2400" dirty="0" smtClean="0"/>
              <a:t>Μια αλλαγή αρμοδιοτήτων δεν καταργεί τη διοικητική συνέχεια ενός οργανισμού, όπως ακριβώς τα διάφορα επαγγέλματα που ασκεί ένας ιδιώτης δε δικαιολογούν τη δημιουργία διαφορετικών αρχειακών συνόλων. </a:t>
            </a:r>
          </a:p>
          <a:p>
            <a:r>
              <a:rPr lang="el-GR" altLang="el-GR" sz="2400" dirty="0" smtClean="0"/>
              <a:t>Εξάλλου η διατήρηση του ονόματος υποδηλώνει συχνά πως οι μεταβολές δεν είναι σημαντικές. </a:t>
            </a:r>
          </a:p>
          <a:p>
            <a:r>
              <a:rPr lang="el-GR" altLang="el-GR" sz="2400" dirty="0" smtClean="0"/>
              <a:t>Η αλλαγή αρμοδιοτήτων θα σημειωθεί βέβαια στο αργότερα στην περιγραφή.</a:t>
            </a:r>
          </a:p>
          <a:p>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65247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3</a:t>
            </a:r>
            <a:r>
              <a:rPr lang="el-GR" baseline="30000" dirty="0" smtClean="0"/>
              <a:t>ος</a:t>
            </a:r>
            <a:r>
              <a:rPr lang="el-GR" dirty="0" smtClean="0"/>
              <a:t> κανόνας </a:t>
            </a:r>
            <a:r>
              <a:rPr lang="el-GR" sz="2800" b="0" dirty="0" smtClean="0"/>
              <a:t>1/2</a:t>
            </a:r>
            <a:endParaRPr lang="el-GR" sz="2800" b="0" dirty="0"/>
          </a:p>
        </p:txBody>
      </p:sp>
      <p:sp>
        <p:nvSpPr>
          <p:cNvPr id="39938" name="1 - Θέση περιεχομένου"/>
          <p:cNvSpPr>
            <a:spLocks noGrp="1"/>
          </p:cNvSpPr>
          <p:nvPr>
            <p:ph idx="1"/>
          </p:nvPr>
        </p:nvSpPr>
        <p:spPr/>
        <p:txBody>
          <a:bodyPr>
            <a:normAutofit/>
          </a:bodyPr>
          <a:lstStyle/>
          <a:p>
            <a:r>
              <a:rPr lang="el-GR" altLang="el-GR" sz="2800" dirty="0" smtClean="0"/>
              <a:t>Εάν παρά τις διάφορες μεταβολές τεκμηρίων ένα αρχειακό σύνολο διατηρεί την ταυτότητα και ιδιαιτερότητα του, πρέπει να εκληφθεί ως το αρχειακό σύνολο του οργανισμού που το παρήγαγε, έστω και αν έχει κατατεθεί στην αρχειακή υπηρεσία από έναν άλλο οργανισμό, έστω δηλαδή και αν βρίσκεται εντός άλλου αρχειακού συνόλου. </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820805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3</a:t>
            </a:r>
            <a:r>
              <a:rPr lang="el-GR" baseline="30000" dirty="0" smtClean="0"/>
              <a:t>ος</a:t>
            </a:r>
            <a:r>
              <a:rPr lang="el-GR" dirty="0" smtClean="0"/>
              <a:t> κανόνας </a:t>
            </a:r>
            <a:r>
              <a:rPr lang="el-GR" sz="2800" b="0" dirty="0" smtClean="0">
                <a:solidFill>
                  <a:prstClr val="black"/>
                </a:solidFill>
              </a:rPr>
              <a:t>2/2</a:t>
            </a:r>
            <a:endParaRPr lang="el-GR" dirty="0"/>
          </a:p>
        </p:txBody>
      </p:sp>
      <p:sp>
        <p:nvSpPr>
          <p:cNvPr id="40962" name="1 - Θέση περιεχομένου"/>
          <p:cNvSpPr>
            <a:spLocks noGrp="1"/>
          </p:cNvSpPr>
          <p:nvPr>
            <p:ph idx="1"/>
          </p:nvPr>
        </p:nvSpPr>
        <p:spPr/>
        <p:txBody>
          <a:bodyPr>
            <a:normAutofit/>
          </a:bodyPr>
          <a:lstStyle/>
          <a:p>
            <a:r>
              <a:rPr lang="el-GR" altLang="el-GR" sz="2800" smtClean="0"/>
              <a:t>Η παραπάνω οδηγία αφορά σε οργανισμούς ή ιδιώτες που κάποια στιγμή έγιναν κάτοχοι αλλότριων αρχείων, χωρίς ωστόσο να τα χρησιμοποιήσουν στις καθημερινές τους δραστηριότητες. </a:t>
            </a:r>
          </a:p>
          <a:p>
            <a:r>
              <a:rPr lang="el-GR" altLang="el-GR" sz="2800" smtClean="0"/>
              <a:t>Εμφανέστερη αυτών των περιπτώσεων είναι η πρόσκτηση κλειστών αρχειακών συνόλων από υπηρεσίες (απλή φύλαξη ή αποθήκευση αρχείων) ή ιδιώτες (συλλογή αρχειακών τεκμηρίων).</a:t>
            </a:r>
          </a:p>
          <a:p>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039928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4</a:t>
            </a:r>
            <a:r>
              <a:rPr lang="el-GR" baseline="30000" smtClean="0"/>
              <a:t>ος</a:t>
            </a:r>
            <a:r>
              <a:rPr lang="el-GR" smtClean="0"/>
              <a:t> κανόνας</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Στην περίπτωση που κατά τις μεταφορές τεκμηρίων τα τεκμήρια ενός οργανισμού έχουν συγχωνευθεί κατά τρόπο ανεπανόρθωτο με τα τεκμήρια ενός άλλου οργανισμού, πρέπει να θεωρήσουμε πως ανήκουν στο αρχειακό σύνολο του δεύτερου οργανισμού. </a:t>
            </a:r>
          </a:p>
          <a:p>
            <a:pPr>
              <a:defRPr/>
            </a:pPr>
            <a:r>
              <a:rPr lang="el-GR" sz="2400" dirty="0" smtClean="0"/>
              <a:t>Το γεγονός θα σημειωθεί αργότερα στην περιγραφή. </a:t>
            </a:r>
          </a:p>
          <a:p>
            <a:pPr>
              <a:defRPr/>
            </a:pPr>
            <a:r>
              <a:rPr lang="el-GR" sz="2400" dirty="0" smtClean="0"/>
              <a:t>Σ' αυτή τη βασική οδηγία, που λειτουργεί ως αντίποδας του προηγούμενου κανόνα, πρέπει να καταφεύγει ο </a:t>
            </a:r>
            <a:r>
              <a:rPr lang="el-GR" sz="2400" dirty="0" err="1" smtClean="0"/>
              <a:t>αρχειονόμος</a:t>
            </a:r>
            <a:r>
              <a:rPr lang="el-GR" sz="2400" dirty="0" smtClean="0"/>
              <a:t>, μόνο όπου η διάκριση των αρχειακών συνόλων καθίσταται αδύνατη από ιδιαίτερους παράγοντες, όπως έλλειψη πληροφοριών, καταστροφή αρχειακού υλικού κλπ.</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656866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5</a:t>
            </a:r>
            <a:r>
              <a:rPr lang="el-GR" baseline="30000" smtClean="0"/>
              <a:t>ος</a:t>
            </a:r>
            <a:r>
              <a:rPr lang="el-GR" smtClean="0"/>
              <a:t> κανόνας</a:t>
            </a:r>
            <a:endParaRPr lang="el-GR"/>
          </a:p>
        </p:txBody>
      </p:sp>
      <p:sp>
        <p:nvSpPr>
          <p:cNvPr id="43010" name="1 - Θέση περιεχομένου"/>
          <p:cNvSpPr>
            <a:spLocks noGrp="1"/>
          </p:cNvSpPr>
          <p:nvPr>
            <p:ph idx="1"/>
          </p:nvPr>
        </p:nvSpPr>
        <p:spPr/>
        <p:txBody>
          <a:bodyPr>
            <a:normAutofit/>
          </a:bodyPr>
          <a:lstStyle/>
          <a:p>
            <a:r>
              <a:rPr lang="el-GR" altLang="el-GR" sz="2800" dirty="0" smtClean="0"/>
              <a:t>Αν ένας καινούριος οργανισμός δημιουργήθηκε, για να ασκήσει τις αρμοδιότητες ενός κατηργημένου οργανισμού, και υπάρχει μια αναμφισβήτητη συνέχεια αρμοδιοτήτων ανάμεσα στους δύο, τότε το αρχειακό σύνολο παραμένει ανοιχτό παίρνοντας το όνομα του δεύτερου οργανισμού. </a:t>
            </a:r>
          </a:p>
          <a:p>
            <a:r>
              <a:rPr lang="el-GR" altLang="el-GR" sz="2800" dirty="0" smtClean="0"/>
              <a:t>Στην πραγματικότητα σ' αυτές τις περιπτώσεις πρόκειται για απλή μετονομασία του οργανισμού, η οποία πρέπει να αντανακλάται και στην επωνυμία του ενός και μόνου αρχειακού συνόλου.</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434145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6</a:t>
            </a:r>
            <a:r>
              <a:rPr lang="el-GR" baseline="30000" smtClean="0"/>
              <a:t>ος</a:t>
            </a:r>
            <a:r>
              <a:rPr lang="el-GR" smtClean="0"/>
              <a:t> κανόνας</a:t>
            </a:r>
            <a:endParaRPr lang="el-GR"/>
          </a:p>
        </p:txBody>
      </p:sp>
      <p:sp>
        <p:nvSpPr>
          <p:cNvPr id="44034" name="1 - Θέση περιεχομένου"/>
          <p:cNvSpPr>
            <a:spLocks noGrp="1"/>
          </p:cNvSpPr>
          <p:nvPr>
            <p:ph idx="1"/>
          </p:nvPr>
        </p:nvSpPr>
        <p:spPr/>
        <p:txBody>
          <a:bodyPr>
            <a:normAutofit/>
          </a:bodyPr>
          <a:lstStyle/>
          <a:p>
            <a:r>
              <a:rPr lang="el-GR" altLang="el-GR" sz="2800" smtClean="0"/>
              <a:t>Στην περίπτωση μεταφοράς αρμοδιοτήτων, τα ανενεργά τεκμήρια που αφορούν στις συγκεκριμένες αρμοδιότητες ανήκουν στο αρχειακό σύνολο του οργανισμού που ασκούσε τις αρμοδιότητες πριν τη μεταφορά. </a:t>
            </a:r>
          </a:p>
          <a:p>
            <a:r>
              <a:rPr lang="el-GR" altLang="el-GR" sz="2800" smtClean="0"/>
              <a:t>Αντιθέτως τα αντίστοιχα ενεργά και ημιενεργά τεκμήρια, στο βαθμό που έχουν ενταχθεί στις δραστηριότητες του νέου οργανισμού, πρέπει να αποδοθούν στο αρχειακό του σύνολο. </a:t>
            </a:r>
          </a:p>
          <a:p>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259398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7</a:t>
            </a:r>
            <a:r>
              <a:rPr lang="el-GR" baseline="30000" smtClean="0"/>
              <a:t>ος</a:t>
            </a:r>
            <a:r>
              <a:rPr lang="el-GR" smtClean="0"/>
              <a:t> κανόνας	</a:t>
            </a:r>
            <a:endParaRPr lang="el-GR"/>
          </a:p>
        </p:txBody>
      </p:sp>
      <p:sp>
        <p:nvSpPr>
          <p:cNvPr id="45058" name="1 - Θέση περιεχομένου"/>
          <p:cNvSpPr>
            <a:spLocks noGrp="1"/>
          </p:cNvSpPr>
          <p:nvPr>
            <p:ph idx="1"/>
          </p:nvPr>
        </p:nvSpPr>
        <p:spPr/>
        <p:txBody>
          <a:bodyPr>
            <a:normAutofit/>
          </a:bodyPr>
          <a:lstStyle/>
          <a:p>
            <a:r>
              <a:rPr lang="el-GR" altLang="el-GR" sz="2800" smtClean="0"/>
              <a:t>Εάν ένας οργανισμός καλείται να ασκήσει αρμοδιότητες ενός ή πολλών κατηργημένων οργανισμών, τα ανενεργά τεκμήρια του ή των κατηργημένων οργανισμών συνιστούν ίδια κλειστά αρχειακά σύνολα. </a:t>
            </a:r>
          </a:p>
          <a:p>
            <a:r>
              <a:rPr lang="el-GR" altLang="el-GR" sz="2800" smtClean="0"/>
              <a:t>Τα τεκμήρια του ή των κατηργημένων οργανισμών που χρησιμοποιούνται διοικητικά από τον οργανισμό, ο οποίος ασκεί εφεξής τις εν λόγω αρμοδιότητες, ανήκουν στο αρχειακό του σύνολο.</a:t>
            </a:r>
          </a:p>
          <a:p>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833856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Αρχειακά τεκμήρια</a:t>
            </a:r>
            <a:endParaRPr lang="el-GR"/>
          </a:p>
        </p:txBody>
      </p:sp>
      <p:sp>
        <p:nvSpPr>
          <p:cNvPr id="10242" name="1 - Θέση περιεχομένου"/>
          <p:cNvSpPr>
            <a:spLocks noGrp="1"/>
          </p:cNvSpPr>
          <p:nvPr>
            <p:ph idx="1"/>
          </p:nvPr>
        </p:nvSpPr>
        <p:spPr/>
        <p:txBody>
          <a:bodyPr/>
          <a:lstStyle/>
          <a:p>
            <a:r>
              <a:rPr lang="el-GR" altLang="el-GR" sz="2800" smtClean="0"/>
              <a:t>Οι πληροφορίες που έχουν παραχθεί ή ληφθεί από ένα φυσικό ή νομικό πρόσωπο στο πλαίσιο των δραστηριοτήτων του και έχουν καταχωρισθεί σε ορισμένο υλικό.</a:t>
            </a:r>
          </a:p>
          <a:p>
            <a:r>
              <a:rPr lang="el-GR" altLang="el-GR" sz="2800" smtClean="0"/>
              <a:t>Ο άνθρωπος δημιουργεί πληροφορίες αρχειακού χαρακτήρα, είτε για να επικοινωνήσει με τους γύρω του είτε για να πετύχει συγκεκριμένους στόχους.</a:t>
            </a:r>
          </a:p>
          <a:p>
            <a:r>
              <a:rPr lang="el-GR" altLang="el-GR" sz="2800" smtClean="0"/>
              <a:t>Ο αρχειονόμος είναι ο «τεχνικός» που επιφορτίζεται με τη διαχείριση αυτών των πληροφοριών.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209395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Επιλογή απόφασης</a:t>
            </a:r>
            <a:endParaRPr lang="el-GR"/>
          </a:p>
        </p:txBody>
      </p:sp>
      <p:sp>
        <p:nvSpPr>
          <p:cNvPr id="46082" name="1 - Θέση περιεχομένου"/>
          <p:cNvSpPr>
            <a:spLocks noGrp="1"/>
          </p:cNvSpPr>
          <p:nvPr>
            <p:ph idx="1"/>
          </p:nvPr>
        </p:nvSpPr>
        <p:spPr/>
        <p:txBody>
          <a:bodyPr>
            <a:normAutofit/>
          </a:bodyPr>
          <a:lstStyle/>
          <a:p>
            <a:r>
              <a:rPr lang="el-GR" altLang="el-GR" sz="2800" dirty="0" smtClean="0"/>
              <a:t>Ο </a:t>
            </a:r>
            <a:r>
              <a:rPr lang="el-GR" altLang="el-GR" sz="2800" dirty="0" err="1" smtClean="0"/>
              <a:t>αρχειονόμος</a:t>
            </a:r>
            <a:r>
              <a:rPr lang="el-GR" altLang="el-GR" sz="2800" dirty="0" smtClean="0"/>
              <a:t> πρέπει να εφαρμόζει τους παραπάνω κανόνες γνωρίζοντας πως η οριοθέτηση των αρχειακών συνόλων είναι μέρος μόνο της λύσης του προβλήματος. </a:t>
            </a:r>
          </a:p>
          <a:p>
            <a:r>
              <a:rPr lang="el-GR" altLang="el-GR" sz="2800" dirty="0" smtClean="0"/>
              <a:t>Παράλληλα προς τη λήψη αυτής ή εκείνης της απόφασης είναι απαραίτητο κατά την αρχειακή περιγραφή να σημειώνονται η διοικητική ιστορία του οργανισμού-παραγωγού (ή αντίστοιχα το βιογραφικό σημείωμα του φυσικού προσώπου) και οι μεταβολές στην νομή και κυριότητα των τεκμηρίων.</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116442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13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Tree>
    <p:extLst>
      <p:ext uri="{BB962C8B-B14F-4D97-AF65-F5344CB8AC3E}">
        <p14:creationId xmlns:p14="http://schemas.microsoft.com/office/powerpoint/2010/main" val="2715929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7: Διοικητικές μεταβολές και μεταφορές </a:t>
            </a:r>
            <a:r>
              <a:rPr lang="el-GR" sz="2000" dirty="0" smtClean="0"/>
              <a:t>τεκμηρίων».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908044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216392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691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906498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1341737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074692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Αρχείο</a:t>
            </a:r>
            <a:endParaRPr lang="el-GR"/>
          </a:p>
        </p:txBody>
      </p:sp>
      <p:sp>
        <p:nvSpPr>
          <p:cNvPr id="11266" name="1 - Θέση περιεχομένου"/>
          <p:cNvSpPr>
            <a:spLocks noGrp="1"/>
          </p:cNvSpPr>
          <p:nvPr>
            <p:ph idx="1"/>
          </p:nvPr>
        </p:nvSpPr>
        <p:spPr/>
        <p:txBody>
          <a:bodyPr>
            <a:normAutofit fontScale="85000" lnSpcReduction="10000"/>
          </a:bodyPr>
          <a:lstStyle/>
          <a:p>
            <a:r>
              <a:rPr lang="el-GR" altLang="el-GR" smtClean="0"/>
              <a:t>Είναι το σύνολο των τεκμηρίων, ανεξαρτήτως χρονολογίας, σχήματος και ύλης που έχει δεχθεί ή παραγάγει οποιοδήποτε φυσικό ή νομικό πρόσωπο, οποιοσδήποτε οργανισμός, δημόσιος ή ιδιωτικός, στο πλαίσιο των δραστηριοτήτων του.</a:t>
            </a:r>
          </a:p>
          <a:p>
            <a:r>
              <a:rPr lang="el-GR" altLang="el-GR" smtClean="0"/>
              <a:t>Πρωτογενείς ιδιότητες:</a:t>
            </a:r>
          </a:p>
          <a:p>
            <a:pPr lvl="1"/>
            <a:r>
              <a:rPr lang="el-GR" altLang="el-GR" smtClean="0"/>
              <a:t>Τα τεκμήρια είναι οργανικά προϊόντα.</a:t>
            </a:r>
          </a:p>
          <a:p>
            <a:pPr lvl="1"/>
            <a:r>
              <a:rPr lang="el-GR" altLang="el-GR" smtClean="0"/>
              <a:t>Τα τεκμήρια είναι φυσικά προϊόντα.</a:t>
            </a:r>
          </a:p>
          <a:p>
            <a:pPr lvl="1"/>
            <a:r>
              <a:rPr lang="el-GR" altLang="el-GR" smtClean="0"/>
              <a:t>Τα τεκμήρια είναι μοναδικά.</a:t>
            </a:r>
          </a:p>
          <a:p>
            <a:pPr lvl="1"/>
            <a:r>
              <a:rPr lang="el-GR" altLang="el-GR" smtClean="0"/>
              <a:t>Το αρχείο υφίσταται μόνο ως σύνολο.</a:t>
            </a:r>
          </a:p>
          <a:p>
            <a:pPr lvl="1"/>
            <a:r>
              <a:rPr lang="el-GR" altLang="el-GR" smtClean="0"/>
              <a:t>Τα αρχείο εξελίσσεται σε μάρτυρα των δραστηριοτήτων.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202816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Συλλογή τεκμηρίων</a:t>
            </a:r>
            <a:endParaRPr lang="el-GR"/>
          </a:p>
        </p:txBody>
      </p:sp>
      <p:sp>
        <p:nvSpPr>
          <p:cNvPr id="13314" name="1 - Θέση περιεχομένου"/>
          <p:cNvSpPr>
            <a:spLocks noGrp="1"/>
          </p:cNvSpPr>
          <p:nvPr>
            <p:ph idx="1"/>
          </p:nvPr>
        </p:nvSpPr>
        <p:spPr/>
        <p:txBody>
          <a:bodyPr>
            <a:noAutofit/>
          </a:bodyPr>
          <a:lstStyle/>
          <a:p>
            <a:r>
              <a:rPr lang="el-GR" altLang="el-GR" sz="2600" dirty="0" smtClean="0"/>
              <a:t>Ως ΣΥΛΛΟΓΗ τεκμηρίων μπορεί να χαρακτηρισθεί ως το μη αρχειακό σύνολο τεκμηρίων.</a:t>
            </a:r>
          </a:p>
          <a:p>
            <a:r>
              <a:rPr lang="el-GR" altLang="el-GR" sz="2600" dirty="0" smtClean="0"/>
              <a:t> Πρόκειται απλώς για μια συγκέντρωση τεκμηρίων γύρω από ένα κοινό σημείο, όπως ένα θέμα, ένα πρόσωπο, μια περιοχή, μια περίοδο. </a:t>
            </a:r>
          </a:p>
          <a:p>
            <a:r>
              <a:rPr lang="el-GR" altLang="el-GR" sz="2600" dirty="0" smtClean="0"/>
              <a:t>Σε αντίθεση δηλαδή με το αρχειακό σύνολο που, έχοντας δημιουργηθεί κατά τρόπο φυσικό και αυτόματο, διαθέτει </a:t>
            </a:r>
            <a:r>
              <a:rPr lang="el-GR" altLang="el-GR" sz="2600" dirty="0" err="1" smtClean="0"/>
              <a:t>τεκμηριωτική</a:t>
            </a:r>
            <a:r>
              <a:rPr lang="el-GR" altLang="el-GR" sz="2600" dirty="0" smtClean="0"/>
              <a:t> αξία, η συλλογή έχει δημιουργηθεί κατά τρόπο τεχνητό, προκειμένου να ικανοποιήσει ερευνητικά ή απλώς συλλεκτικά ενδιαφέροντα.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539544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a:t>
            </a:r>
            <a:endParaRPr lang="el-GR"/>
          </a:p>
        </p:txBody>
      </p:sp>
      <p:sp>
        <p:nvSpPr>
          <p:cNvPr id="14338" name="1 - Θέση περιεχομένου"/>
          <p:cNvSpPr>
            <a:spLocks noGrp="1"/>
          </p:cNvSpPr>
          <p:nvPr>
            <p:ph idx="1"/>
          </p:nvPr>
        </p:nvSpPr>
        <p:spPr/>
        <p:txBody>
          <a:bodyPr>
            <a:normAutofit/>
          </a:bodyPr>
          <a:lstStyle/>
          <a:p>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μη κατατέμνονται, διασκορπίζονται ή αναμειγνύονται με τεκμήρια άλλων προσώπων (πρώτο επίπεδο). </a:t>
            </a:r>
          </a:p>
          <a:p>
            <a:r>
              <a:rPr lang="el-GR" altLang="el-GR" sz="2800" dirty="0" smtClean="0"/>
              <a:t>Περαιτέρω τα τεκμήρια πρέπει να διατηρούν την ταξινόμηση που τους δόθηκε από τον παραγωγό του αρχείου (δεύτερο επίπεδο).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608269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Νέα ταξινόμηση ή διατήρηση υπάρχουσας; </a:t>
            </a:r>
            <a:endParaRPr lang="el-GR" sz="2200" dirty="0"/>
          </a:p>
        </p:txBody>
      </p:sp>
      <p:sp>
        <p:nvSpPr>
          <p:cNvPr id="2" name="1 - Θέση περιεχομένου"/>
          <p:cNvSpPr>
            <a:spLocks noGrp="1"/>
          </p:cNvSpPr>
          <p:nvPr>
            <p:ph idx="1"/>
          </p:nvPr>
        </p:nvSpPr>
        <p:spPr/>
        <p:txBody>
          <a:bodyPr>
            <a:noAutofit/>
          </a:bodyPr>
          <a:lstStyle/>
          <a:p>
            <a:pPr>
              <a:defRPr/>
            </a:pPr>
            <a:r>
              <a:rPr lang="el-GR" sz="2400" dirty="0" smtClean="0"/>
              <a:t>Εν πρώτοις δεν πρέπει να αποφεύγεται η εκ νέου ταξινόμηση ενός αρχειακού συνόλου με την πρόφαση πως, αφήνοντας το αταξινόμητο, προβάλλουμε την έλλειψη οργάνωσης του παραγωγού του. </a:t>
            </a:r>
          </a:p>
          <a:p>
            <a:pPr>
              <a:defRPr/>
            </a:pPr>
            <a:r>
              <a:rPr lang="el-GR" sz="2400" dirty="0" smtClean="0"/>
              <a:t>Αν αντίθετα ο παραγωγός του αρχειακού συνόλου το έχει ταξινομήσει με ένα ορισμένο σύστημα, πρέπει να εξετάσουμε:</a:t>
            </a:r>
          </a:p>
          <a:p>
            <a:pPr marL="822960" lvl="1" indent="-457200">
              <a:defRPr/>
            </a:pPr>
            <a:r>
              <a:rPr lang="el-GR" sz="2000" dirty="0" smtClean="0"/>
              <a:t>αν αυτή η οργάνωση είναι αρχειακού χαρακτήρα (και όχι μια απλή αποθηκευτική διάταξη, λ.χ., ανάλογα με το σχήμα των τεκμηρίων), </a:t>
            </a:r>
          </a:p>
          <a:p>
            <a:pPr marL="822960" lvl="1" indent="-457200">
              <a:defRPr/>
            </a:pPr>
            <a:r>
              <a:rPr lang="el-GR" sz="2000" dirty="0" smtClean="0"/>
              <a:t>αν αφορά σε όλα τα τεκμήρια και </a:t>
            </a:r>
          </a:p>
          <a:p>
            <a:pPr marL="822960" lvl="1" indent="-457200">
              <a:defRPr/>
            </a:pPr>
            <a:r>
              <a:rPr lang="el-GR" sz="2000" dirty="0" smtClean="0"/>
              <a:t>Αν εφαρμόστηκε συστηματικά και με συνέχεια στο χρόνο. </a:t>
            </a:r>
          </a:p>
          <a:p>
            <a:pPr>
              <a:defRPr/>
            </a:pPr>
            <a:r>
              <a:rPr lang="el-GR" sz="2400" dirty="0" smtClean="0"/>
              <a:t>Με άλλα λόγια, το ζητούμενο ο' αυτή τη φάση είναι αν η ταξινόμηση συγκεντρώνει τις στοιχειώδεις προϋποθέσεις που θα της προσέδιδαν </a:t>
            </a:r>
            <a:r>
              <a:rPr lang="el-GR" sz="2400" dirty="0" err="1" smtClean="0"/>
              <a:t>τεκμηριωτική</a:t>
            </a:r>
            <a:r>
              <a:rPr lang="el-GR" sz="2400" dirty="0" smtClean="0"/>
              <a:t> αξία.</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138365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Ο παραγωγός του αρχειακού συνόλου</a:t>
            </a:r>
            <a:endParaRPr lang="el-GR"/>
          </a:p>
        </p:txBody>
      </p:sp>
      <p:sp>
        <p:nvSpPr>
          <p:cNvPr id="20482" name="1 - Θέση περιεχομένου"/>
          <p:cNvSpPr>
            <a:spLocks noGrp="1"/>
          </p:cNvSpPr>
          <p:nvPr>
            <p:ph idx="1"/>
          </p:nvPr>
        </p:nvSpPr>
        <p:spPr/>
        <p:txBody>
          <a:bodyPr>
            <a:normAutofit/>
          </a:bodyPr>
          <a:lstStyle/>
          <a:p>
            <a:r>
              <a:rPr lang="el-GR" altLang="el-GR" sz="2800" dirty="0" smtClean="0"/>
              <a:t>Το πρώτο και βασικότερο πρόβλημα είναι να καθορίσει κανείς τι συνιστά το αρχειακό σύνολο και ποια είναι τα όρια του. </a:t>
            </a:r>
          </a:p>
          <a:p>
            <a:r>
              <a:rPr lang="el-GR" altLang="el-GR" sz="2800" dirty="0" smtClean="0"/>
              <a:t>Το πρόβλημα προκύπτει από τη δυσκολία καθορισμού και διάκρισης των παραγωγών των αρχειακών συνόλων, των νομικών ή φυσικών προσώπων δηλαδή, από τις δραστηριότητες των οποίων έχουν απορρεύσει τα αρχειακά σύνολα.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444352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Μινιμαλιστική αντίληψη</a:t>
            </a:r>
            <a:endParaRPr lang="el-GR"/>
          </a:p>
        </p:txBody>
      </p:sp>
      <p:sp>
        <p:nvSpPr>
          <p:cNvPr id="21506" name="1 - Θέση περιεχομένου"/>
          <p:cNvSpPr>
            <a:spLocks noGrp="1"/>
          </p:cNvSpPr>
          <p:nvPr>
            <p:ph idx="1"/>
          </p:nvPr>
        </p:nvSpPr>
        <p:spPr/>
        <p:txBody>
          <a:bodyPr>
            <a:normAutofit/>
          </a:bodyPr>
          <a:lstStyle/>
          <a:p>
            <a:r>
              <a:rPr lang="el-GR" altLang="el-GR" sz="2800" dirty="0" smtClean="0"/>
              <a:t>Στο ένα άκρο βρίσκεται η αντίληψη που εκλαμβάνει ως παραγωγό ενός αρχειακού συνόλου τη μικρότερη διοικητική μονάδα και η οποία έχει αποκληθεί </a:t>
            </a:r>
            <a:r>
              <a:rPr lang="el-GR" altLang="el-GR" sz="2800" i="1" dirty="0" smtClean="0"/>
              <a:t>μινιμαλιστική.</a:t>
            </a:r>
          </a:p>
          <a:p>
            <a:r>
              <a:rPr lang="el-GR" altLang="el-GR" sz="2800" dirty="0" smtClean="0"/>
              <a:t>Στη μινιμαλιστική προσέγγιση, αν και διαφυλάσσεται η αυτοτέλεια των διαφόρων διοικητικών μονάδων, δε διακρίνονται σαφώς οι </a:t>
            </a:r>
            <a:r>
              <a:rPr lang="el-GR" altLang="el-GR" sz="2800" dirty="0" err="1" smtClean="0"/>
              <a:t>οργανωσιακές</a:t>
            </a:r>
            <a:r>
              <a:rPr lang="el-GR" altLang="el-GR" sz="2800" dirty="0" smtClean="0"/>
              <a:t> και ιεραρχικές τους σχέσεις. Επίσης</a:t>
            </a:r>
            <a:r>
              <a:rPr lang="en-US" altLang="el-GR" sz="2800" dirty="0" smtClean="0"/>
              <a:t> </a:t>
            </a:r>
            <a:r>
              <a:rPr lang="el-GR" altLang="el-GR" sz="2800" dirty="0" smtClean="0"/>
              <a:t>υπάρχει ο κίνδυνος να </a:t>
            </a:r>
            <a:r>
              <a:rPr lang="el-GR" altLang="el-GR" sz="2800" dirty="0" err="1" smtClean="0"/>
              <a:t>κατατμήσουμε</a:t>
            </a:r>
            <a:r>
              <a:rPr lang="el-GR" altLang="el-GR" sz="2800" dirty="0" smtClean="0"/>
              <a:t> αδιαίρετα αρχειακά σύνολα</a:t>
            </a:r>
            <a:r>
              <a:rPr lang="en-US" altLang="el-GR" sz="2800" dirty="0" smtClean="0"/>
              <a:t>.</a:t>
            </a:r>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036334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939b280c4baa845fc9eaaae3e65fe61dc7ec0"/>
  <p:tag name="ISPRING_RESOURCE_PATHS_HASH_PRESENTER" val="a112711cd1bdf43f0c7729d420172ab1a27391"/>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TotalTime>
  <Words>2433</Words>
  <Application>Microsoft Office PowerPoint</Application>
  <PresentationFormat>Προβολή στην οθόνη (4:3)</PresentationFormat>
  <Paragraphs>226</Paragraphs>
  <Slides>38</Slides>
  <Notes>37</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OC_template_updated</vt:lpstr>
      <vt:lpstr>Εισαγωγή στην Αρχειονομία</vt:lpstr>
      <vt:lpstr>Μικρή ανασκόπηση…</vt:lpstr>
      <vt:lpstr>Αρχειακά τεκμήρια</vt:lpstr>
      <vt:lpstr>Αρχείο</vt:lpstr>
      <vt:lpstr>Συλλογή τεκμηρίων</vt:lpstr>
      <vt:lpstr>Αρχειακός Δεσμός</vt:lpstr>
      <vt:lpstr>Νέα ταξινόμηση ή διατήρηση υπάρχουσας; </vt:lpstr>
      <vt:lpstr>Ο παραγωγός του αρχειακού συνόλου</vt:lpstr>
      <vt:lpstr>Μινιμαλιστική αντίληψη</vt:lpstr>
      <vt:lpstr>Μαξιμαλιστική αντίληψη</vt:lpstr>
      <vt:lpstr>Επιλογή μινιμαλιστικής ή μαξιμαλιστικής προσέγγισης</vt:lpstr>
      <vt:lpstr>Διοικητικές μεταβολές και μεταφορές τεκμηρίων</vt:lpstr>
      <vt:lpstr>Μεταβολές οργανισμών</vt:lpstr>
      <vt:lpstr>Συγκεκριμένα…</vt:lpstr>
      <vt:lpstr>Μεταφορές τεκμηρίων λόγω οργανωσιακών μεταβολών</vt:lpstr>
      <vt:lpstr>Ερώτημα</vt:lpstr>
      <vt:lpstr>Μία αντίληψη…</vt:lpstr>
      <vt:lpstr>Ωστόσο…</vt:lpstr>
      <vt:lpstr>Αρχειακό σύνολο</vt:lpstr>
      <vt:lpstr>Ανοικτό και κλειστό αρχειακό σύνολο</vt:lpstr>
      <vt:lpstr>Διατύπωση κανόνων</vt:lpstr>
      <vt:lpstr>1ος κανόνας</vt:lpstr>
      <vt:lpstr>2ος κανόνας</vt:lpstr>
      <vt:lpstr>3ος κανόνας 1/2</vt:lpstr>
      <vt:lpstr>3ος κανόνας 2/2</vt:lpstr>
      <vt:lpstr>4ος κανόνας</vt:lpstr>
      <vt:lpstr>5ος κανόνας</vt:lpstr>
      <vt:lpstr>6ος κανόνας</vt:lpstr>
      <vt:lpstr>7ος κανόνας </vt:lpstr>
      <vt:lpstr>Επιλογή απόφασης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119</cp:revision>
  <dcterms:created xsi:type="dcterms:W3CDTF">2013-03-04T13:35:19Z</dcterms:created>
  <dcterms:modified xsi:type="dcterms:W3CDTF">2015-06-12T09:41:08Z</dcterms:modified>
</cp:coreProperties>
</file>