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57" r:id="rId18"/>
    <p:sldId id="262" r:id="rId19"/>
    <p:sldId id="264" r:id="rId20"/>
    <p:sldId id="265"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23243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34169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01195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61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860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94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944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776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447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788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69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59313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www.icr-ioannou.gr/"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 (Ε)</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132657"/>
          </a:xfrm>
        </p:spPr>
        <p:txBody>
          <a:bodyPr>
            <a:normAutofit fontScale="92500"/>
          </a:bodyPr>
          <a:lstStyle/>
          <a:p>
            <a:r>
              <a:rPr lang="el-GR" sz="2800" b="1" dirty="0">
                <a:solidFill>
                  <a:prstClr val="black"/>
                </a:solidFill>
              </a:rPr>
              <a:t>Ενότητα </a:t>
            </a:r>
            <a:r>
              <a:rPr lang="el-GR" sz="2800" b="1" dirty="0" smtClean="0">
                <a:solidFill>
                  <a:prstClr val="black"/>
                </a:solidFill>
              </a:rPr>
              <a:t>15</a:t>
            </a:r>
            <a:r>
              <a:rPr lang="el-GR" sz="2800" dirty="0" smtClean="0">
                <a:solidFill>
                  <a:prstClr val="black"/>
                </a:solidFill>
              </a:rPr>
              <a:t>: </a:t>
            </a:r>
            <a:r>
              <a:rPr lang="el-GR" altLang="el-GR" sz="2800" dirty="0"/>
              <a:t>Στοιχεία ηλεκτροχημείας. (ΙΙ) Ηλεκτρολυτικά στοιχεία. </a:t>
            </a:r>
            <a:br>
              <a:rPr lang="el-GR" altLang="el-GR" sz="2800" dirty="0"/>
            </a:br>
            <a:r>
              <a:rPr lang="en-US" altLang="el-GR" sz="2800" dirty="0"/>
              <a:t>(</a:t>
            </a:r>
            <a:r>
              <a:rPr lang="el-GR" altLang="el-GR" sz="2800" dirty="0"/>
              <a:t>Εφαρμογή: Επιμετάλλωση – Επιχάλκωση κυλίνδρων βαθυτυπίας</a:t>
            </a:r>
            <a:r>
              <a:rPr lang="en-US" altLang="el-GR" sz="2800" dirty="0" smtClean="0"/>
              <a:t>)</a:t>
            </a:r>
            <a:endParaRPr lang="en-US" sz="2800" dirty="0" smtClean="0">
              <a:solidFill>
                <a:prstClr val="black"/>
              </a:solidFill>
            </a:endParaRPr>
          </a:p>
          <a:p>
            <a:pPr lvl="0"/>
            <a:endParaRPr lang="en-US" sz="2200" dirty="0">
              <a:solidFill>
                <a:prstClr val="black"/>
              </a:solidFill>
            </a:endParaRPr>
          </a:p>
          <a:p>
            <a:pPr lvl="0"/>
            <a:r>
              <a:rPr lang="el-GR" altLang="el-GR" sz="2400" dirty="0">
                <a:solidFill>
                  <a:prstClr val="black"/>
                </a:solidFill>
              </a:rPr>
              <a:t>Δρ. </a:t>
            </a:r>
            <a:r>
              <a:rPr lang="el-GR" altLang="el-GR" sz="2400" dirty="0" err="1">
                <a:solidFill>
                  <a:prstClr val="black"/>
                </a:solidFill>
              </a:rPr>
              <a:t>Σταματίνα</a:t>
            </a:r>
            <a:r>
              <a:rPr lang="el-GR" altLang="el-GR" sz="2400" dirty="0">
                <a:solidFill>
                  <a:prstClr val="black"/>
                </a:solidFill>
              </a:rPr>
              <a:t> Θεοχάρη Καθηγήτρια Εφαρμογών</a:t>
            </a:r>
          </a:p>
          <a:p>
            <a:pPr lvl="0"/>
            <a:r>
              <a:rPr lang="el-GR" altLang="el-GR" sz="24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110000"/>
              </a:lnSpc>
            </a:pPr>
            <a:r>
              <a:rPr lang="el-GR" dirty="0" smtClean="0"/>
              <a:t>Κατά την διάρκεια της ηλεκτρόλυσης, αποσπώνται ιόντα χαλκού από την άνοδο, </a:t>
            </a:r>
            <a:r>
              <a:rPr lang="el-GR" dirty="0"/>
              <a:t>που </a:t>
            </a:r>
            <a:r>
              <a:rPr lang="el-GR" dirty="0" smtClean="0"/>
              <a:t>περνούν </a:t>
            </a:r>
            <a:r>
              <a:rPr lang="el-GR" dirty="0"/>
              <a:t>στο διάλυμα. </a:t>
            </a:r>
          </a:p>
          <a:p>
            <a:pPr>
              <a:lnSpc>
                <a:spcPct val="110000"/>
              </a:lnSpc>
            </a:pPr>
            <a:r>
              <a:rPr lang="el-GR" dirty="0" smtClean="0"/>
              <a:t>Ταυτόχρονα, </a:t>
            </a:r>
            <a:r>
              <a:rPr lang="el-GR" dirty="0"/>
              <a:t>τα ιόντα χαλκού του διαλύματος έλκονται από την </a:t>
            </a:r>
            <a:r>
              <a:rPr lang="el-GR" dirty="0" smtClean="0"/>
              <a:t>κάθοδο (από σίδηρο), </a:t>
            </a:r>
            <a:r>
              <a:rPr lang="el-GR" dirty="0"/>
              <a:t>όπου ανάγονται και μετατρέπονται σε μεταλλικό χαλκό. </a:t>
            </a:r>
            <a:endParaRPr lang="el-GR" dirty="0" smtClean="0"/>
          </a:p>
          <a:p>
            <a:pPr>
              <a:lnSpc>
                <a:spcPct val="110000"/>
              </a:lnSpc>
            </a:pPr>
            <a:r>
              <a:rPr lang="el-GR" dirty="0" smtClean="0"/>
              <a:t>Στο τέλος, η κάθοδος αφαιρείται, ξεπλένεται με νερό , στεγνώνεται και ζυγίζεται. </a:t>
            </a:r>
          </a:p>
          <a:p>
            <a:pPr>
              <a:lnSpc>
                <a:spcPct val="110000"/>
              </a:lnSpc>
            </a:pP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662928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Υπολογισμοί</a:t>
            </a:r>
            <a:r>
              <a:rPr lang="el-GR" sz="3600" dirty="0" smtClean="0"/>
              <a:t> </a:t>
            </a:r>
            <a:r>
              <a:rPr lang="en-US" sz="3200" b="0" dirty="0" smtClean="0"/>
              <a:t>(</a:t>
            </a:r>
            <a:r>
              <a:rPr lang="el-GR" sz="3200" b="0" dirty="0" smtClean="0"/>
              <a:t>1</a:t>
            </a:r>
            <a:r>
              <a:rPr lang="en-US" sz="3200" b="0" dirty="0" smtClean="0"/>
              <a:t> </a:t>
            </a:r>
            <a:r>
              <a:rPr lang="el-GR" sz="3200" b="0" dirty="0" smtClean="0"/>
              <a:t>από 3)</a:t>
            </a:r>
            <a:endParaRPr lang="el-GR" sz="3200" dirty="0"/>
          </a:p>
        </p:txBody>
      </p:sp>
      <p:sp>
        <p:nvSpPr>
          <p:cNvPr id="3" name="Θέση περιεχομένου 2"/>
          <p:cNvSpPr>
            <a:spLocks noGrp="1"/>
          </p:cNvSpPr>
          <p:nvPr>
            <p:ph idx="1"/>
          </p:nvPr>
        </p:nvSpPr>
        <p:spPr/>
        <p:txBody>
          <a:bodyPr/>
          <a:lstStyle/>
          <a:p>
            <a:pPr>
              <a:lnSpc>
                <a:spcPct val="110000"/>
              </a:lnSpc>
            </a:pPr>
            <a:r>
              <a:rPr lang="el-GR" dirty="0" smtClean="0"/>
              <a:t>Υπολογίζεται η απόδοση του ρεύματος Α% και το πάχος της επιχάλκωσης, σύμφωνα με τις μαθηματικές σχέσεις που ακολουθούν.</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427838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Υπολογισμοί</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364798"/>
            <a:ext cx="8229600" cy="935881"/>
          </a:xfrm>
        </p:spPr>
        <p:txBody>
          <a:bodyPr/>
          <a:lstStyle/>
          <a:p>
            <a:r>
              <a:rPr lang="el-GR" dirty="0" smtClean="0"/>
              <a:t>Η </a:t>
            </a:r>
            <a:r>
              <a:rPr lang="el-GR" b="1" dirty="0"/>
              <a:t>απόδοση ρεύματος </a:t>
            </a:r>
            <a:r>
              <a:rPr lang="el-GR" dirty="0"/>
              <a:t>(Α) δίδεται από τον τύπο:</a:t>
            </a:r>
          </a:p>
          <a:p>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987824" y="2303166"/>
                <a:ext cx="2123979" cy="754309"/>
              </a:xfrm>
              <a:prstGeom prst="rect">
                <a:avLst/>
              </a:prstGeom>
              <a:noFill/>
              <a:ln w="19050">
                <a:solidFill>
                  <a:srgbClr val="004A8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smtClean="0">
                          <a:solidFill>
                            <a:prstClr val="black"/>
                          </a:solidFill>
                          <a:latin typeface="Cambria Math" panose="02040503050406030204" pitchFamily="18" charset="0"/>
                        </a:rPr>
                        <m:t>Α</m:t>
                      </m:r>
                      <m:r>
                        <a:rPr lang="el-GR" sz="2400" smtClean="0">
                          <a:solidFill>
                            <a:prstClr val="black"/>
                          </a:solidFill>
                          <a:latin typeface="Cambria Math" panose="02040503050406030204" pitchFamily="18" charset="0"/>
                        </a:rPr>
                        <m:t>%=</m:t>
                      </m:r>
                      <m:f>
                        <m:fPr>
                          <m:ctrlPr>
                            <a:rPr lang="el-GR" sz="2400" i="1" smtClean="0">
                              <a:solidFill>
                                <a:prstClr val="black"/>
                              </a:solidFill>
                              <a:latin typeface="Cambria Math"/>
                            </a:rPr>
                          </m:ctrlPr>
                        </m:fPr>
                        <m:num>
                          <m:r>
                            <m:rPr>
                              <m:sty m:val="p"/>
                            </m:rPr>
                            <a:rPr lang="el-GR" sz="2400" smtClean="0">
                              <a:solidFill>
                                <a:prstClr val="black"/>
                              </a:solidFill>
                              <a:latin typeface="Cambria Math" panose="02040503050406030204" pitchFamily="18" charset="0"/>
                            </a:rPr>
                            <m:t>Δ</m:t>
                          </m:r>
                          <m:r>
                            <m:rPr>
                              <m:sty m:val="p"/>
                            </m:rPr>
                            <a:rPr lang="en-US" sz="2400" smtClean="0">
                              <a:solidFill>
                                <a:prstClr val="black"/>
                              </a:solidFill>
                              <a:latin typeface="Cambria Math" panose="02040503050406030204" pitchFamily="18" charset="0"/>
                            </a:rPr>
                            <m:t>m</m:t>
                          </m:r>
                        </m:num>
                        <m:den>
                          <m:sSub>
                            <m:sSubPr>
                              <m:ctrlPr>
                                <a:rPr lang="el-GR" sz="2400" i="1" smtClean="0">
                                  <a:solidFill>
                                    <a:prstClr val="black"/>
                                  </a:solidFill>
                                  <a:latin typeface="Cambria Math"/>
                                </a:rPr>
                              </m:ctrlPr>
                            </m:sSubPr>
                            <m:e>
                              <m:r>
                                <a:rPr lang="en-US" sz="2400" i="1" smtClean="0">
                                  <a:solidFill>
                                    <a:prstClr val="black"/>
                                  </a:solidFill>
                                  <a:latin typeface="Cambria Math" panose="02040503050406030204" pitchFamily="18" charset="0"/>
                                </a:rPr>
                                <m:t>𝑚</m:t>
                              </m:r>
                            </m:e>
                            <m:sub>
                              <m:r>
                                <a:rPr lang="en-US" sz="2400" i="1" smtClean="0">
                                  <a:solidFill>
                                    <a:prstClr val="black"/>
                                  </a:solidFill>
                                  <a:latin typeface="Cambria Math" panose="02040503050406030204" pitchFamily="18" charset="0"/>
                                </a:rPr>
                                <m:t>𝐹</m:t>
                              </m:r>
                            </m:sub>
                          </m:sSub>
                        </m:den>
                      </m:f>
                      <m:r>
                        <a:rPr lang="el-GR"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100</m:t>
                      </m:r>
                    </m:oMath>
                  </m:oMathPara>
                </a14:m>
                <a:endParaRPr lang="el-GR" sz="2400" dirty="0">
                  <a:solidFill>
                    <a:prstClr val="black"/>
                  </a:solidFill>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87824" y="2303166"/>
                <a:ext cx="2123979" cy="754309"/>
              </a:xfrm>
              <a:prstGeom prst="rect">
                <a:avLst/>
              </a:prstGeom>
              <a:blipFill rotWithShape="1">
                <a:blip r:embed="rId2" cstate="print"/>
                <a:stretch>
                  <a:fillRect/>
                </a:stretch>
              </a:blipFill>
              <a:ln w="19050">
                <a:solidFill>
                  <a:srgbClr val="004A82"/>
                </a:solidFill>
              </a:ln>
            </p:spPr>
            <p:txBody>
              <a:bodyPr/>
              <a:lstStyle/>
              <a:p>
                <a:r>
                  <a:rPr lang="el-GR">
                    <a:noFill/>
                  </a:rPr>
                  <a:t> </a:t>
                </a:r>
              </a:p>
            </p:txBody>
          </p:sp>
        </mc:Fallback>
      </mc:AlternateContent>
      <p:sp>
        <p:nvSpPr>
          <p:cNvPr id="6" name="Ορθογώνιο 5"/>
          <p:cNvSpPr/>
          <p:nvPr/>
        </p:nvSpPr>
        <p:spPr>
          <a:xfrm>
            <a:off x="459077" y="3596823"/>
            <a:ext cx="8136904" cy="1200329"/>
          </a:xfrm>
          <a:prstGeom prst="rect">
            <a:avLst/>
          </a:prstGeom>
        </p:spPr>
        <p:txBody>
          <a:bodyPr wrap="square">
            <a:spAutoFit/>
          </a:bodyPr>
          <a:lstStyle/>
          <a:p>
            <a:r>
              <a:rPr lang="el-GR" sz="2400" dirty="0">
                <a:solidFill>
                  <a:prstClr val="black"/>
                </a:solidFill>
                <a:latin typeface="Calibri"/>
                <a:cs typeface="Arial" charset="0"/>
              </a:rPr>
              <a:t>όπου  </a:t>
            </a:r>
            <a:r>
              <a:rPr lang="el-GR" sz="2400" dirty="0" err="1" smtClean="0">
                <a:solidFill>
                  <a:prstClr val="black"/>
                </a:solidFill>
                <a:latin typeface="Calibri"/>
                <a:cs typeface="Arial" charset="0"/>
              </a:rPr>
              <a:t>Δm</a:t>
            </a:r>
            <a:r>
              <a:rPr lang="el-GR" sz="2400" dirty="0" smtClean="0">
                <a:solidFill>
                  <a:prstClr val="black"/>
                </a:solidFill>
                <a:cs typeface="Arial" charset="0"/>
              </a:rPr>
              <a:t>=</a:t>
            </a:r>
            <a:r>
              <a:rPr lang="en-US" sz="2400" dirty="0" smtClean="0">
                <a:solidFill>
                  <a:prstClr val="black"/>
                </a:solidFill>
                <a:cs typeface="Arial" charset="0"/>
              </a:rPr>
              <a:t>m</a:t>
            </a:r>
            <a:r>
              <a:rPr lang="el-GR" sz="2400" baseline="-25000" dirty="0" smtClean="0">
                <a:solidFill>
                  <a:prstClr val="black"/>
                </a:solidFill>
                <a:cs typeface="Arial" charset="0"/>
              </a:rPr>
              <a:t>τ</a:t>
            </a:r>
            <a:r>
              <a:rPr lang="el-GR" sz="2400" dirty="0" smtClean="0">
                <a:solidFill>
                  <a:prstClr val="black"/>
                </a:solidFill>
                <a:cs typeface="Arial" charset="0"/>
              </a:rPr>
              <a:t>-</a:t>
            </a:r>
            <a:r>
              <a:rPr lang="en-US" sz="2400" dirty="0" smtClean="0">
                <a:solidFill>
                  <a:prstClr val="black"/>
                </a:solidFill>
                <a:cs typeface="Arial" charset="0"/>
              </a:rPr>
              <a:t>m</a:t>
            </a:r>
            <a:r>
              <a:rPr lang="en-US" sz="2400" baseline="-25000" dirty="0" smtClean="0">
                <a:solidFill>
                  <a:prstClr val="black"/>
                </a:solidFill>
                <a:cs typeface="Arial" charset="0"/>
              </a:rPr>
              <a:t>o</a:t>
            </a:r>
            <a:r>
              <a:rPr lang="el-GR" sz="2400" dirty="0" smtClean="0">
                <a:solidFill>
                  <a:prstClr val="black"/>
                </a:solidFill>
                <a:cs typeface="Arial" charset="0"/>
              </a:rPr>
              <a:t>,</a:t>
            </a:r>
            <a:r>
              <a:rPr lang="el-GR" sz="2400" dirty="0" smtClean="0">
                <a:solidFill>
                  <a:prstClr val="black"/>
                </a:solidFill>
                <a:latin typeface="Calibri"/>
                <a:cs typeface="Arial" charset="0"/>
              </a:rPr>
              <a:t> </a:t>
            </a:r>
            <a:r>
              <a:rPr lang="el-GR" sz="2400" dirty="0">
                <a:solidFill>
                  <a:prstClr val="black"/>
                </a:solidFill>
                <a:latin typeface="Calibri"/>
                <a:cs typeface="Arial" charset="0"/>
              </a:rPr>
              <a:t>η μάζα που αποτέθηκε </a:t>
            </a:r>
            <a:r>
              <a:rPr lang="el-GR" sz="2400" dirty="0" smtClean="0">
                <a:solidFill>
                  <a:prstClr val="black"/>
                </a:solidFill>
                <a:latin typeface="Calibri"/>
                <a:cs typeface="Arial" charset="0"/>
              </a:rPr>
              <a:t>πειραματικά και </a:t>
            </a:r>
            <a:r>
              <a:rPr lang="el-GR" sz="2400" dirty="0" err="1">
                <a:solidFill>
                  <a:prstClr val="black"/>
                </a:solidFill>
                <a:latin typeface="Calibri"/>
                <a:cs typeface="Arial" charset="0"/>
              </a:rPr>
              <a:t>m</a:t>
            </a:r>
            <a:r>
              <a:rPr lang="el-GR" sz="2400" baseline="-25000" dirty="0" err="1">
                <a:solidFill>
                  <a:prstClr val="black"/>
                </a:solidFill>
                <a:latin typeface="Calibri"/>
                <a:cs typeface="Arial" charset="0"/>
              </a:rPr>
              <a:t>F</a:t>
            </a:r>
            <a:r>
              <a:rPr lang="el-GR" sz="2400" dirty="0">
                <a:solidFill>
                  <a:prstClr val="black"/>
                </a:solidFill>
                <a:latin typeface="Calibri"/>
                <a:cs typeface="Arial" charset="0"/>
              </a:rPr>
              <a:t> </a:t>
            </a:r>
            <a:r>
              <a:rPr lang="el-GR" sz="2400" dirty="0" smtClean="0">
                <a:solidFill>
                  <a:prstClr val="black"/>
                </a:solidFill>
                <a:latin typeface="Calibri"/>
                <a:cs typeface="Arial" charset="0"/>
              </a:rPr>
              <a:t>είναι η </a:t>
            </a:r>
            <a:r>
              <a:rPr lang="el-GR" sz="2400" dirty="0">
                <a:solidFill>
                  <a:prstClr val="black"/>
                </a:solidFill>
                <a:latin typeface="Calibri"/>
                <a:cs typeface="Arial" charset="0"/>
              </a:rPr>
              <a:t>θεωρητική μάζα, </a:t>
            </a:r>
            <a:r>
              <a:rPr lang="el-GR" sz="2400" dirty="0" smtClean="0">
                <a:solidFill>
                  <a:prstClr val="black"/>
                </a:solidFill>
                <a:latin typeface="Calibri"/>
                <a:cs typeface="Arial" charset="0"/>
              </a:rPr>
              <a:t>που υπολογίζεται </a:t>
            </a:r>
            <a:r>
              <a:rPr lang="el-GR" sz="2400" dirty="0">
                <a:solidFill>
                  <a:prstClr val="black"/>
                </a:solidFill>
                <a:latin typeface="Calibri"/>
                <a:cs typeface="Arial" charset="0"/>
              </a:rPr>
              <a:t>σύμφωνα με το νόμο του </a:t>
            </a:r>
            <a:r>
              <a:rPr lang="el-GR" sz="2400" dirty="0" err="1">
                <a:solidFill>
                  <a:prstClr val="black"/>
                </a:solidFill>
                <a:latin typeface="Calibri"/>
                <a:cs typeface="Arial" charset="0"/>
              </a:rPr>
              <a:t>Faraday</a:t>
            </a:r>
            <a:r>
              <a:rPr lang="el-GR" sz="2400" dirty="0">
                <a:solidFill>
                  <a:prstClr val="black"/>
                </a:solidFill>
                <a:latin typeface="Calibri"/>
                <a:cs typeface="Arial" charset="0"/>
              </a:rPr>
              <a:t>.</a:t>
            </a: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6400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Υπολογισμοί</a:t>
            </a:r>
            <a:r>
              <a:rPr lang="en-US" dirty="0" smtClean="0"/>
              <a:t> </a:t>
            </a:r>
            <a:r>
              <a:rPr lang="en-US" sz="3200" b="0" dirty="0" smtClean="0"/>
              <a:t>(</a:t>
            </a:r>
            <a:r>
              <a:rPr lang="el-GR" sz="3200" b="0" dirty="0" smtClean="0"/>
              <a:t>3</a:t>
            </a:r>
            <a:r>
              <a:rPr lang="en-US" sz="3200" b="0" dirty="0" smtClean="0"/>
              <a:t> </a:t>
            </a:r>
            <a:r>
              <a:rPr lang="el-GR" sz="3200" b="0" dirty="0" smtClean="0"/>
              <a:t>από 3)</a:t>
            </a:r>
            <a:endParaRPr lang="el-GR" sz="3200" b="0" dirty="0"/>
          </a:p>
        </p:txBody>
      </p:sp>
      <p:sp>
        <p:nvSpPr>
          <p:cNvPr id="3" name="Θέση περιεχομένου 2"/>
          <p:cNvSpPr>
            <a:spLocks noGrp="1"/>
          </p:cNvSpPr>
          <p:nvPr>
            <p:ph idx="1"/>
          </p:nvPr>
        </p:nvSpPr>
        <p:spPr>
          <a:xfrm>
            <a:off x="457200" y="1340991"/>
            <a:ext cx="8229600" cy="719857"/>
          </a:xfrm>
        </p:spPr>
        <p:txBody>
          <a:bodyPr/>
          <a:lstStyle/>
          <a:p>
            <a:r>
              <a:rPr lang="el-GR" dirty="0"/>
              <a:t>Το </a:t>
            </a:r>
            <a:r>
              <a:rPr lang="el-GR" b="1" dirty="0"/>
              <a:t>μέσο πάχος </a:t>
            </a:r>
            <a:r>
              <a:rPr lang="el-GR" dirty="0" smtClean="0"/>
              <a:t>(Χ) της επιχάλκωσης (σε μ</a:t>
            </a:r>
            <a:r>
              <a:rPr lang="en-US" dirty="0" smtClean="0"/>
              <a:t>m</a:t>
            </a:r>
            <a:r>
              <a:rPr lang="el-GR" dirty="0" smtClean="0"/>
              <a:t>) </a:t>
            </a:r>
            <a:r>
              <a:rPr lang="el-GR" dirty="0"/>
              <a:t>είναι:</a:t>
            </a:r>
          </a:p>
        </p:txBody>
      </p:sp>
      <mc:AlternateContent xmlns:mc="http://schemas.openxmlformats.org/markup-compatibility/2006" xmlns:a14="http://schemas.microsoft.com/office/drawing/2010/main">
        <mc:Choice Requires="a14">
          <p:sp>
            <p:nvSpPr>
              <p:cNvPr id="5" name="TextBox 4"/>
              <p:cNvSpPr txBox="1"/>
              <p:nvPr/>
            </p:nvSpPr>
            <p:spPr>
              <a:xfrm>
                <a:off x="3059832" y="2261251"/>
                <a:ext cx="2376264" cy="768800"/>
              </a:xfrm>
              <a:prstGeom prst="rect">
                <a:avLst/>
              </a:prstGeom>
              <a:noFill/>
              <a:ln w="19050">
                <a:solidFill>
                  <a:srgbClr val="004A82"/>
                </a:solidFill>
              </a:ln>
            </p:spPr>
            <p:txBody>
              <a:bodyPr wrap="square" rtlCol="0">
                <a:spAutoFit/>
              </a:bodyPr>
              <a:lstStyle/>
              <a:p>
                <a14:m>
                  <m:oMath xmlns:m="http://schemas.openxmlformats.org/officeDocument/2006/math">
                    <m:bar>
                      <m:barPr>
                        <m:pos m:val="top"/>
                        <m:ctrlPr>
                          <a:rPr lang="el-GR" sz="2800" i="1" smtClean="0">
                            <a:solidFill>
                              <a:prstClr val="black"/>
                            </a:solidFill>
                            <a:latin typeface="Cambria Math"/>
                          </a:rPr>
                        </m:ctrlPr>
                      </m:barPr>
                      <m:e>
                        <m:r>
                          <a:rPr lang="en-US" sz="2800" i="1" smtClean="0">
                            <a:solidFill>
                              <a:prstClr val="black"/>
                            </a:solidFill>
                            <a:latin typeface="Cambria Math" panose="02040503050406030204" pitchFamily="18" charset="0"/>
                          </a:rPr>
                          <m:t>𝑥</m:t>
                        </m:r>
                      </m:e>
                    </m:bar>
                    <m:r>
                      <a:rPr lang="en-US" sz="2800" i="1" smtClean="0">
                        <a:solidFill>
                          <a:prstClr val="black"/>
                        </a:solidFill>
                        <a:latin typeface="Cambria Math" panose="02040503050406030204" pitchFamily="18" charset="0"/>
                      </a:rPr>
                      <m:t>=</m:t>
                    </m:r>
                    <m:f>
                      <m:fPr>
                        <m:ctrlPr>
                          <a:rPr lang="en-US" sz="2800" i="1" smtClean="0">
                            <a:solidFill>
                              <a:prstClr val="black"/>
                            </a:solidFill>
                            <a:latin typeface="Cambria Math"/>
                          </a:rPr>
                        </m:ctrlPr>
                      </m:fPr>
                      <m:num>
                        <m:r>
                          <m:rPr>
                            <m:sty m:val="p"/>
                          </m:rPr>
                          <a:rPr lang="el-GR" sz="2800" smtClean="0">
                            <a:solidFill>
                              <a:prstClr val="black"/>
                            </a:solidFill>
                            <a:latin typeface="Cambria Math" panose="02040503050406030204" pitchFamily="18" charset="0"/>
                          </a:rPr>
                          <m:t>Δ</m:t>
                        </m:r>
                        <m:r>
                          <m:rPr>
                            <m:sty m:val="p"/>
                          </m:rPr>
                          <a:rPr lang="en-US" sz="2800" smtClean="0">
                            <a:solidFill>
                              <a:prstClr val="black"/>
                            </a:solidFill>
                            <a:latin typeface="Cambria Math" panose="02040503050406030204" pitchFamily="18" charset="0"/>
                          </a:rPr>
                          <m:t>m</m:t>
                        </m:r>
                      </m:num>
                      <m:den>
                        <m:r>
                          <a:rPr lang="el-GR" sz="2800" i="1" smtClean="0">
                            <a:solidFill>
                              <a:prstClr val="black"/>
                            </a:solidFill>
                            <a:latin typeface="Cambria Math" panose="02040503050406030204" pitchFamily="18" charset="0"/>
                          </a:rPr>
                          <m:t>𝜌</m:t>
                        </m:r>
                        <m:r>
                          <a:rPr lang="el-GR" sz="2800" i="1" smtClean="0">
                            <a:solidFill>
                              <a:prstClr val="black"/>
                            </a:solidFill>
                            <a:latin typeface="Cambria Math" panose="02040503050406030204" pitchFamily="18" charset="0"/>
                            <a:ea typeface="Cambria Math" panose="02040503050406030204" pitchFamily="18" charset="0"/>
                          </a:rPr>
                          <m:t>∙</m:t>
                        </m:r>
                        <m:r>
                          <m:rPr>
                            <m:sty m:val="p"/>
                          </m:rPr>
                          <a:rPr lang="en-US" sz="2800" smtClean="0">
                            <a:solidFill>
                              <a:prstClr val="black"/>
                            </a:solidFill>
                            <a:latin typeface="Cambria Math" panose="02040503050406030204" pitchFamily="18" charset="0"/>
                            <a:ea typeface="Cambria Math" panose="02040503050406030204" pitchFamily="18" charset="0"/>
                          </a:rPr>
                          <m:t>S</m:t>
                        </m:r>
                      </m:den>
                    </m:f>
                  </m:oMath>
                </a14:m>
                <a:r>
                  <a:rPr lang="en-US" sz="2400" dirty="0" smtClean="0">
                    <a:solidFill>
                      <a:prstClr val="black"/>
                    </a:solidFill>
                    <a:latin typeface="Calibri"/>
                    <a:cs typeface="Arial" charset="0"/>
                  </a:rPr>
                  <a:t>  </a:t>
                </a:r>
                <a:r>
                  <a:rPr lang="el-GR" sz="2400" dirty="0" smtClean="0">
                    <a:solidFill>
                      <a:prstClr val="black"/>
                    </a:solidFill>
                    <a:latin typeface="Calibri"/>
                    <a:cs typeface="Arial" charset="0"/>
                  </a:rPr>
                  <a:t>σε μ</a:t>
                </a:r>
                <a:r>
                  <a:rPr lang="en-US" sz="2400" dirty="0">
                    <a:solidFill>
                      <a:prstClr val="black"/>
                    </a:solidFill>
                    <a:latin typeface="Calibri"/>
                    <a:cs typeface="Arial" charset="0"/>
                  </a:rPr>
                  <a:t>m</a:t>
                </a:r>
                <a:endParaRPr lang="el-GR" sz="2400" dirty="0">
                  <a:solidFill>
                    <a:prstClr val="black"/>
                  </a:solidFill>
                  <a:latin typeface="Calibri"/>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59832" y="2261251"/>
                <a:ext cx="2376264" cy="768800"/>
              </a:xfrm>
              <a:prstGeom prst="rect">
                <a:avLst/>
              </a:prstGeom>
              <a:blipFill rotWithShape="1">
                <a:blip r:embed="rId2" cstate="print"/>
                <a:stretch>
                  <a:fillRect/>
                </a:stretch>
              </a:blipFill>
              <a:ln w="19050">
                <a:solidFill>
                  <a:srgbClr val="004A82"/>
                </a:solidFill>
              </a:ln>
            </p:spPr>
            <p:txBody>
              <a:bodyPr/>
              <a:lstStyle/>
              <a:p>
                <a:r>
                  <a:rPr lang="el-GR">
                    <a:noFill/>
                  </a:rPr>
                  <a:t> </a:t>
                </a:r>
              </a:p>
            </p:txBody>
          </p:sp>
        </mc:Fallback>
      </mc:AlternateContent>
      <p:sp>
        <p:nvSpPr>
          <p:cNvPr id="6" name="Ορθογώνιο 5"/>
          <p:cNvSpPr/>
          <p:nvPr/>
        </p:nvSpPr>
        <p:spPr>
          <a:xfrm>
            <a:off x="457200" y="3390091"/>
            <a:ext cx="8435280" cy="830997"/>
          </a:xfrm>
          <a:prstGeom prst="rect">
            <a:avLst/>
          </a:prstGeom>
        </p:spPr>
        <p:txBody>
          <a:bodyPr wrap="square">
            <a:spAutoFit/>
          </a:bodyPr>
          <a:lstStyle/>
          <a:p>
            <a:pPr marL="342900" indent="-342900">
              <a:buFont typeface="Arial" panose="020B0604020202020204" pitchFamily="34" charset="0"/>
              <a:buChar char="•"/>
            </a:pPr>
            <a:r>
              <a:rPr lang="el-GR" sz="2400" dirty="0" smtClean="0">
                <a:solidFill>
                  <a:prstClr val="black"/>
                </a:solidFill>
                <a:latin typeface="Calibri"/>
                <a:cs typeface="Arial" charset="0"/>
              </a:rPr>
              <a:t>Όπου  </a:t>
            </a:r>
            <a:r>
              <a:rPr lang="el-GR" sz="2400" dirty="0">
                <a:solidFill>
                  <a:prstClr val="black"/>
                </a:solidFill>
                <a:latin typeface="Calibri"/>
                <a:cs typeface="Arial" charset="0"/>
              </a:rPr>
              <a:t>Δ</a:t>
            </a:r>
            <a:r>
              <a:rPr lang="en-US" sz="2400" dirty="0">
                <a:solidFill>
                  <a:prstClr val="black"/>
                </a:solidFill>
                <a:latin typeface="Calibri"/>
                <a:cs typeface="Arial" charset="0"/>
              </a:rPr>
              <a:t>m</a:t>
            </a:r>
            <a:r>
              <a:rPr lang="el-GR" sz="2400" dirty="0">
                <a:solidFill>
                  <a:prstClr val="black"/>
                </a:solidFill>
                <a:latin typeface="Calibri"/>
                <a:cs typeface="Arial" charset="0"/>
              </a:rPr>
              <a:t>=</a:t>
            </a:r>
            <a:r>
              <a:rPr lang="en-US" sz="2400" dirty="0">
                <a:solidFill>
                  <a:prstClr val="black"/>
                </a:solidFill>
                <a:latin typeface="Calibri"/>
                <a:cs typeface="Arial" charset="0"/>
              </a:rPr>
              <a:t>m</a:t>
            </a:r>
            <a:r>
              <a:rPr lang="el-GR" sz="2400" baseline="-25000" dirty="0">
                <a:solidFill>
                  <a:prstClr val="black"/>
                </a:solidFill>
                <a:latin typeface="Calibri"/>
                <a:cs typeface="Arial" charset="0"/>
              </a:rPr>
              <a:t>τ</a:t>
            </a:r>
            <a:r>
              <a:rPr lang="el-GR" sz="2400" dirty="0">
                <a:solidFill>
                  <a:prstClr val="black"/>
                </a:solidFill>
                <a:latin typeface="Calibri"/>
                <a:cs typeface="Arial" charset="0"/>
              </a:rPr>
              <a:t>-</a:t>
            </a:r>
            <a:r>
              <a:rPr lang="en-US" sz="2400" dirty="0" err="1">
                <a:solidFill>
                  <a:prstClr val="black"/>
                </a:solidFill>
                <a:latin typeface="Calibri"/>
                <a:cs typeface="Arial" charset="0"/>
              </a:rPr>
              <a:t>m</a:t>
            </a:r>
            <a:r>
              <a:rPr lang="en-US" sz="2400" baseline="-25000" dirty="0" err="1">
                <a:solidFill>
                  <a:prstClr val="black"/>
                </a:solidFill>
                <a:latin typeface="Calibri"/>
                <a:cs typeface="Arial" charset="0"/>
              </a:rPr>
              <a:t>o</a:t>
            </a:r>
            <a:r>
              <a:rPr lang="el-GR" sz="2400" dirty="0">
                <a:solidFill>
                  <a:prstClr val="black"/>
                </a:solidFill>
                <a:latin typeface="Calibri"/>
                <a:cs typeface="Arial" charset="0"/>
              </a:rPr>
              <a:t>, σε </a:t>
            </a:r>
            <a:r>
              <a:rPr lang="en-US" sz="2400" dirty="0">
                <a:solidFill>
                  <a:prstClr val="black"/>
                </a:solidFill>
                <a:latin typeface="Calibri"/>
                <a:cs typeface="Arial" charset="0"/>
              </a:rPr>
              <a:t>g</a:t>
            </a:r>
            <a:r>
              <a:rPr lang="el-GR" sz="2400" dirty="0">
                <a:solidFill>
                  <a:prstClr val="black"/>
                </a:solidFill>
                <a:latin typeface="Calibri"/>
                <a:cs typeface="Arial" charset="0"/>
              </a:rPr>
              <a:t>, ρ η πυκνότητα του </a:t>
            </a:r>
            <a:r>
              <a:rPr lang="el-GR" sz="2400" dirty="0" smtClean="0">
                <a:solidFill>
                  <a:prstClr val="black"/>
                </a:solidFill>
                <a:latin typeface="Calibri"/>
                <a:cs typeface="Arial" charset="0"/>
              </a:rPr>
              <a:t>χαλκού (8.94 </a:t>
            </a:r>
            <a:r>
              <a:rPr lang="en-US" sz="2400" dirty="0" smtClean="0">
                <a:solidFill>
                  <a:prstClr val="black"/>
                </a:solidFill>
                <a:latin typeface="Calibri"/>
                <a:cs typeface="Arial" charset="0"/>
              </a:rPr>
              <a:t>g</a:t>
            </a:r>
            <a:r>
              <a:rPr lang="el-GR" sz="2400" dirty="0">
                <a:solidFill>
                  <a:prstClr val="black"/>
                </a:solidFill>
                <a:latin typeface="Calibri"/>
                <a:cs typeface="Arial" charset="0"/>
              </a:rPr>
              <a:t>/</a:t>
            </a:r>
            <a:r>
              <a:rPr lang="en-US" sz="2400" dirty="0">
                <a:solidFill>
                  <a:prstClr val="black"/>
                </a:solidFill>
                <a:latin typeface="Calibri"/>
                <a:cs typeface="Arial" charset="0"/>
              </a:rPr>
              <a:t>cm</a:t>
            </a:r>
            <a:r>
              <a:rPr lang="el-GR" sz="2400" baseline="30000" dirty="0">
                <a:solidFill>
                  <a:prstClr val="black"/>
                </a:solidFill>
                <a:latin typeface="Calibri"/>
                <a:cs typeface="Arial" charset="0"/>
              </a:rPr>
              <a:t>3</a:t>
            </a:r>
            <a:r>
              <a:rPr lang="el-GR" sz="2400" dirty="0">
                <a:solidFill>
                  <a:prstClr val="black"/>
                </a:solidFill>
                <a:latin typeface="Calibri"/>
                <a:cs typeface="Arial" charset="0"/>
              </a:rPr>
              <a:t>) και </a:t>
            </a:r>
            <a:r>
              <a:rPr lang="en-US" sz="2400" dirty="0">
                <a:solidFill>
                  <a:prstClr val="black"/>
                </a:solidFill>
                <a:latin typeface="Calibri"/>
                <a:cs typeface="Arial" charset="0"/>
              </a:rPr>
              <a:t>S</a:t>
            </a:r>
            <a:r>
              <a:rPr lang="el-GR" sz="2400" dirty="0">
                <a:solidFill>
                  <a:prstClr val="black"/>
                </a:solidFill>
                <a:latin typeface="Calibri"/>
                <a:cs typeface="Arial" charset="0"/>
              </a:rPr>
              <a:t> η </a:t>
            </a:r>
            <a:r>
              <a:rPr lang="el-GR" sz="2400" dirty="0" smtClean="0">
                <a:solidFill>
                  <a:prstClr val="black"/>
                </a:solidFill>
                <a:latin typeface="Calibri"/>
                <a:cs typeface="Arial" charset="0"/>
              </a:rPr>
              <a:t>επιφάνεια </a:t>
            </a:r>
            <a:r>
              <a:rPr lang="el-GR" sz="2400" dirty="0">
                <a:solidFill>
                  <a:prstClr val="black"/>
                </a:solidFill>
                <a:latin typeface="Calibri"/>
                <a:cs typeface="Arial" charset="0"/>
              </a:rPr>
              <a:t>του </a:t>
            </a:r>
            <a:r>
              <a:rPr lang="el-GR" sz="2400" dirty="0" smtClean="0">
                <a:solidFill>
                  <a:prstClr val="black"/>
                </a:solidFill>
                <a:latin typeface="Calibri"/>
                <a:cs typeface="Arial" charset="0"/>
              </a:rPr>
              <a:t>μετάλλου που επιμεταλλώθηκε (</a:t>
            </a:r>
            <a:r>
              <a:rPr lang="en-US" sz="2400" dirty="0">
                <a:solidFill>
                  <a:prstClr val="black"/>
                </a:solidFill>
                <a:latin typeface="Calibri"/>
                <a:cs typeface="Arial" charset="0"/>
              </a:rPr>
              <a:t>cm</a:t>
            </a:r>
            <a:r>
              <a:rPr lang="el-GR" sz="2400" baseline="30000" dirty="0">
                <a:solidFill>
                  <a:prstClr val="black"/>
                </a:solidFill>
                <a:latin typeface="Calibri"/>
                <a:cs typeface="Arial" charset="0"/>
              </a:rPr>
              <a:t>2</a:t>
            </a:r>
            <a:r>
              <a:rPr lang="el-GR" sz="2400" dirty="0">
                <a:solidFill>
                  <a:prstClr val="black"/>
                </a:solidFill>
                <a:latin typeface="Calibri"/>
                <a:cs typeface="Arial" charset="0"/>
              </a:rPr>
              <a:t>).</a:t>
            </a: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14973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 </a:t>
            </a:r>
            <a:r>
              <a:rPr lang="el-GR" altLang="el-GR" sz="3200" b="0" dirty="0" smtClean="0"/>
              <a:t>(1 από 2)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Χημεία Γραφικών Τεχνών, Ν. </a:t>
            </a:r>
            <a:r>
              <a:rPr lang="el-GR" dirty="0" err="1" smtClean="0"/>
              <a:t>Καρακασίδη</a:t>
            </a:r>
            <a:r>
              <a:rPr lang="el-GR" dirty="0" smtClean="0"/>
              <a:t>, </a:t>
            </a:r>
            <a:r>
              <a:rPr lang="el-GR" dirty="0" err="1" smtClean="0"/>
              <a:t>εκδ</a:t>
            </a:r>
            <a:r>
              <a:rPr lang="el-GR" dirty="0" smtClean="0"/>
              <a:t>. ΙΩΝ, Αθήνα 2005 </a:t>
            </a:r>
          </a:p>
          <a:p>
            <a:pPr lvl="0"/>
            <a:r>
              <a:rPr lang="el-GR" dirty="0" smtClean="0"/>
              <a:t>Γενική Χημεία, </a:t>
            </a:r>
            <a:r>
              <a:rPr lang="en-US" dirty="0" smtClean="0"/>
              <a:t>D</a:t>
            </a:r>
            <a:r>
              <a:rPr lang="el-GR" dirty="0" smtClean="0"/>
              <a:t>. </a:t>
            </a:r>
            <a:r>
              <a:rPr lang="en-US" dirty="0" smtClean="0"/>
              <a:t>Ebbing</a:t>
            </a:r>
            <a:r>
              <a:rPr lang="el-GR" dirty="0" smtClean="0"/>
              <a:t>, </a:t>
            </a:r>
            <a:r>
              <a:rPr lang="en-US" dirty="0" smtClean="0"/>
              <a:t>S</a:t>
            </a:r>
            <a:r>
              <a:rPr lang="el-GR" dirty="0" smtClean="0"/>
              <a:t>. </a:t>
            </a:r>
            <a:r>
              <a:rPr lang="en-US" dirty="0" smtClean="0"/>
              <a:t>Gammon</a:t>
            </a:r>
            <a:r>
              <a:rPr lang="el-GR" dirty="0" smtClean="0"/>
              <a:t>, </a:t>
            </a:r>
            <a:r>
              <a:rPr lang="el-GR" dirty="0" err="1" smtClean="0"/>
              <a:t>εκδ</a:t>
            </a:r>
            <a:r>
              <a:rPr lang="el-GR" dirty="0" smtClean="0"/>
              <a:t>. Τραυλός, Αθήνα, 2011</a:t>
            </a:r>
          </a:p>
          <a:p>
            <a:pPr lvl="0"/>
            <a:r>
              <a:rPr lang="el-GR" dirty="0" smtClean="0"/>
              <a:t>Χημεία, Εισαγωγικές Έννοιες, Ε. Λυμπεράκη, </a:t>
            </a:r>
            <a:r>
              <a:rPr lang="el-GR" dirty="0" err="1" smtClean="0"/>
              <a:t>εκδ</a:t>
            </a:r>
            <a:r>
              <a:rPr lang="el-GR" dirty="0" smtClean="0"/>
              <a:t>. </a:t>
            </a:r>
            <a:r>
              <a:rPr lang="el-GR" dirty="0" err="1" smtClean="0"/>
              <a:t>Αλτιντζή</a:t>
            </a:r>
            <a:r>
              <a:rPr lang="el-GR" dirty="0" smtClean="0"/>
              <a:t>, 2009</a:t>
            </a:r>
          </a:p>
          <a:p>
            <a:pPr lvl="0"/>
            <a:r>
              <a:rPr lang="el-GR" dirty="0" smtClean="0"/>
              <a:t>Χημεία για Τεχνολόγους, Φ. </a:t>
            </a:r>
            <a:r>
              <a:rPr lang="el-GR" dirty="0" err="1" smtClean="0"/>
              <a:t>Νόμπελη</a:t>
            </a:r>
            <a:r>
              <a:rPr lang="el-GR" dirty="0" smtClean="0"/>
              <a:t>, </a:t>
            </a:r>
            <a:r>
              <a:rPr lang="el-GR" dirty="0" err="1" smtClean="0"/>
              <a:t>εκδ</a:t>
            </a:r>
            <a:r>
              <a:rPr lang="el-GR" dirty="0" smtClean="0"/>
              <a:t>. ΙΩΝ, Αθήνα, 2003</a:t>
            </a:r>
          </a:p>
          <a:p>
            <a:pPr lvl="0"/>
            <a:r>
              <a:rPr lang="el-GR" dirty="0" smtClean="0"/>
              <a:t>Διδακτική της Χημείας ΙΙ, </a:t>
            </a:r>
            <a:r>
              <a:rPr lang="el-GR" dirty="0" err="1" smtClean="0"/>
              <a:t>Γιούρη</a:t>
            </a:r>
            <a:r>
              <a:rPr lang="el-GR" dirty="0" smtClean="0"/>
              <a:t>-</a:t>
            </a:r>
            <a:r>
              <a:rPr lang="el-GR" dirty="0" err="1" smtClean="0"/>
              <a:t>Τσοχατζή</a:t>
            </a:r>
            <a:r>
              <a:rPr lang="el-GR" dirty="0" smtClean="0"/>
              <a:t>, </a:t>
            </a:r>
            <a:r>
              <a:rPr lang="el-GR" dirty="0" err="1" smtClean="0"/>
              <a:t>Μανουσάκης</a:t>
            </a:r>
            <a:r>
              <a:rPr lang="el-GR" dirty="0" smtClean="0"/>
              <a:t>, </a:t>
            </a:r>
            <a:r>
              <a:rPr lang="el-GR" dirty="0" err="1" smtClean="0"/>
              <a:t>Θεσ</a:t>
            </a:r>
            <a:r>
              <a:rPr lang="el-GR" dirty="0" smtClean="0"/>
              <a:t>/κη, 1994</a:t>
            </a:r>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633594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smtClean="0"/>
              <a:t>Βιβλιογραφία</a:t>
            </a:r>
            <a:r>
              <a:rPr lang="el-GR" altLang="el-GR" b="0" dirty="0" smtClean="0"/>
              <a:t> </a:t>
            </a:r>
            <a:r>
              <a:rPr lang="el-GR" altLang="el-GR" sz="3200" b="0" dirty="0" smtClean="0"/>
              <a:t>(2 από 2)</a:t>
            </a:r>
            <a:r>
              <a:rPr lang="el-GR" altLang="el-GR" sz="3200" dirty="0" smtClean="0"/>
              <a:t> </a:t>
            </a:r>
          </a:p>
        </p:txBody>
      </p:sp>
      <p:sp>
        <p:nvSpPr>
          <p:cNvPr id="27651" name="Θέση περιεχομένου 2"/>
          <p:cNvSpPr>
            <a:spLocks noGrp="1"/>
          </p:cNvSpPr>
          <p:nvPr>
            <p:ph idx="1"/>
          </p:nvPr>
        </p:nvSpPr>
        <p:spPr>
          <a:xfrm>
            <a:off x="457200" y="1196975"/>
            <a:ext cx="8435280" cy="5040313"/>
          </a:xfrm>
        </p:spPr>
        <p:txBody>
          <a:bodyPr/>
          <a:lstStyle/>
          <a:p>
            <a:pPr lvl="0"/>
            <a:r>
              <a:rPr lang="el-GR" dirty="0" smtClean="0"/>
              <a:t>Εργαστηριακές ασκήσεις Χημείας, Ν. </a:t>
            </a:r>
            <a:r>
              <a:rPr lang="el-GR" dirty="0" err="1" smtClean="0"/>
              <a:t>Καρακασίδη</a:t>
            </a:r>
            <a:r>
              <a:rPr lang="el-GR" dirty="0" smtClean="0"/>
              <a:t>, ΤΕΙ Αθήνας, 1997</a:t>
            </a:r>
          </a:p>
          <a:p>
            <a:pPr lvl="0"/>
            <a:r>
              <a:rPr lang="el-GR" dirty="0" smtClean="0"/>
              <a:t>Εργαστηριακές ασκήσεις Χημικής &amp; </a:t>
            </a:r>
            <a:r>
              <a:rPr lang="el-GR" dirty="0" err="1" smtClean="0"/>
              <a:t>Περιβ</a:t>
            </a:r>
            <a:r>
              <a:rPr lang="el-GR" dirty="0" smtClean="0"/>
              <a:t>. Τεχνολογίας, Ε. </a:t>
            </a:r>
            <a:r>
              <a:rPr lang="el-GR" dirty="0" err="1" smtClean="0"/>
              <a:t>Φουντουκίδης</a:t>
            </a:r>
            <a:r>
              <a:rPr lang="el-GR" dirty="0" smtClean="0"/>
              <a:t>,  </a:t>
            </a:r>
            <a:r>
              <a:rPr lang="el-GR" dirty="0" err="1" smtClean="0"/>
              <a:t>εκδ</a:t>
            </a:r>
            <a:r>
              <a:rPr lang="el-GR" dirty="0" smtClean="0"/>
              <a:t>. Πουκαμισάς, 2009 </a:t>
            </a:r>
          </a:p>
          <a:p>
            <a:pPr lvl="0"/>
            <a:r>
              <a:rPr lang="el-GR" dirty="0" smtClean="0"/>
              <a:t>Σημειώσεις Εργαστηρίου Ηλεκτροχημείας, Σ. Καλογεροπούλου, ΤΕΙ Πειραιά, 2000 </a:t>
            </a:r>
          </a:p>
          <a:p>
            <a:pPr lvl="0"/>
            <a:r>
              <a:rPr lang="el-GR" dirty="0" smtClean="0"/>
              <a:t>Σημειώσεις Εργαστηρίου «Επιφανειακή επεξεργασία και χρωματισμός των υλικών», Ε. Τσαγκαράκη – </a:t>
            </a:r>
            <a:r>
              <a:rPr lang="el-GR" dirty="0" err="1" smtClean="0"/>
              <a:t>Καπλάνογλου</a:t>
            </a:r>
            <a:r>
              <a:rPr lang="el-GR" dirty="0" smtClean="0"/>
              <a:t>, Ε.Κ.Π.Α. 2006</a:t>
            </a:r>
            <a:endParaRPr lang="el-GR" dirty="0"/>
          </a:p>
        </p:txBody>
      </p:sp>
      <p:sp>
        <p:nvSpPr>
          <p:cNvPr id="4" name="Θέση αριθμού διαφάνειας 3"/>
          <p:cNvSpPr>
            <a:spLocks noGrp="1"/>
          </p:cNvSpPr>
          <p:nvPr>
            <p:ph type="sldNum" sz="quarter" idx="12"/>
          </p:nvPr>
        </p:nvSpPr>
        <p:spPr/>
        <p:txBody>
          <a:bodyPr/>
          <a:lstStyle/>
          <a:p>
            <a:pPr>
              <a:defRPr/>
            </a:pPr>
            <a:fld id="{06D24214-1666-4AB6-AC6E-5E57DA3C1AB4}"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30575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Τεχνών (Ε)</a:t>
            </a:r>
            <a:r>
              <a:rPr lang="el-GR" sz="2000" dirty="0" smtClean="0"/>
              <a:t>. Ενότητα 15</a:t>
            </a:r>
            <a:r>
              <a:rPr lang="en-US" sz="2000" dirty="0" smtClean="0"/>
              <a:t>:</a:t>
            </a:r>
            <a:r>
              <a:rPr lang="el-GR" sz="2000" dirty="0" smtClean="0"/>
              <a:t> </a:t>
            </a:r>
            <a:r>
              <a:rPr lang="el-GR" altLang="el-GR" sz="2000" dirty="0"/>
              <a:t>Στοιχεία ηλεκτροχημείας. (ΙΙ) Ηλεκτρολυτικά στοιχεία. </a:t>
            </a:r>
            <a:r>
              <a:rPr lang="en-US" altLang="el-GR" sz="2000" dirty="0" smtClean="0"/>
              <a:t>(</a:t>
            </a:r>
            <a:r>
              <a:rPr lang="el-GR" altLang="el-GR" sz="2000" dirty="0"/>
              <a:t>Εφαρμογή: Επιμετάλλωση – Επιχάλκωση κυλίνδρων βαθυτυπίας</a:t>
            </a:r>
            <a:r>
              <a:rPr lang="en-US" altLang="el-GR" sz="2000" dirty="0" smtClean="0"/>
              <a:t>)</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Ηλεκτρόλυση</a:t>
            </a:r>
            <a:endParaRPr lang="el-GR" b="0" dirty="0"/>
          </a:p>
        </p:txBody>
      </p:sp>
      <p:sp>
        <p:nvSpPr>
          <p:cNvPr id="3" name="Θέση περιεχομένου 2"/>
          <p:cNvSpPr>
            <a:spLocks noGrp="1"/>
          </p:cNvSpPr>
          <p:nvPr>
            <p:ph idx="1"/>
          </p:nvPr>
        </p:nvSpPr>
        <p:spPr>
          <a:xfrm>
            <a:off x="457200" y="1196975"/>
            <a:ext cx="8229600" cy="2304033"/>
          </a:xfrm>
        </p:spPr>
        <p:txBody>
          <a:bodyPr/>
          <a:lstStyle/>
          <a:p>
            <a:pPr>
              <a:lnSpc>
                <a:spcPct val="114000"/>
              </a:lnSpc>
            </a:pPr>
            <a:r>
              <a:rPr lang="el-GR" dirty="0" smtClean="0"/>
              <a:t>Σε ένα </a:t>
            </a:r>
            <a:r>
              <a:rPr lang="el-GR" b="1" dirty="0" smtClean="0"/>
              <a:t>ηλεκτρολυτικό στοιχείο</a:t>
            </a:r>
            <a:r>
              <a:rPr lang="el-GR" dirty="0" smtClean="0"/>
              <a:t>, το ηλεκτρικό ρεύμα προκαλεί την πραγματοποίηση χημικών αντιδράσεων. </a:t>
            </a:r>
          </a:p>
          <a:p>
            <a:pPr>
              <a:lnSpc>
                <a:spcPct val="114000"/>
              </a:lnSpc>
            </a:pPr>
            <a:r>
              <a:rPr lang="el-GR" dirty="0" smtClean="0"/>
              <a:t>Η διεργασία που συντελείται λέγεται </a:t>
            </a:r>
            <a:r>
              <a:rPr lang="el-GR" b="1" dirty="0" smtClean="0"/>
              <a:t>ηλεκτρόλυση</a:t>
            </a:r>
            <a:r>
              <a:rPr lang="el-GR" dirty="0" smtClean="0"/>
              <a:t>. Για την πραγματοποίηση της ηλεκτρόλυσης απαιτείται ένα </a:t>
            </a:r>
            <a:r>
              <a:rPr lang="el-GR" dirty="0" err="1" smtClean="0"/>
              <a:t>τήγμα</a:t>
            </a:r>
            <a:r>
              <a:rPr lang="el-GR" dirty="0" smtClean="0"/>
              <a:t> ή ένα διάλυμα ηλεκτρολύτη. Η διάταξη που χρησιμοποιείται είναι ένα δοχείο, στο οποίο τοποθετείται το διάλυμα του ηλεκτρολύτη, δυο μεταλλικά ηλεκτρόδια, που συνδέονται με τους πόλους μιας πηγής συνεχούς ρεύματος (τροφοδοτικό), ένα αμπερόμετρο κι ένα βολτόμετρο. </a:t>
            </a:r>
          </a:p>
          <a:p>
            <a:pPr>
              <a:lnSpc>
                <a:spcPct val="114000"/>
              </a:lnSpc>
            </a:pP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99648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Κύλινδροι βαθυτυπίας</a:t>
            </a:r>
            <a:endParaRPr lang="el-GR" dirty="0"/>
          </a:p>
        </p:txBody>
      </p:sp>
      <p:pic>
        <p:nvPicPr>
          <p:cNvPr id="5" name="Picture 6" descr="IMG_7892"/>
          <p:cNvPicPr>
            <a:picLocks noChangeAspect="1" noChangeArrowheads="1"/>
          </p:cNvPicPr>
          <p:nvPr/>
        </p:nvPicPr>
        <p:blipFill>
          <a:blip r:embed="rId3" cstate="print"/>
          <a:srcRect/>
          <a:stretch>
            <a:fillRect/>
          </a:stretch>
        </p:blipFill>
        <p:spPr bwMode="auto">
          <a:xfrm>
            <a:off x="827584" y="1463237"/>
            <a:ext cx="3097851" cy="4676229"/>
          </a:xfrm>
          <a:prstGeom prst="rect">
            <a:avLst/>
          </a:prstGeom>
          <a:noFill/>
          <a:ln>
            <a:solidFill>
              <a:schemeClr val="tx1"/>
            </a:solidFill>
          </a:ln>
        </p:spPr>
      </p:pic>
      <p:pic>
        <p:nvPicPr>
          <p:cNvPr id="6" name="Picture 9" descr="ANd9GcTsKol2wvNb44klFvKksVTmFVLcdW-PCeE6WYcMOeA6GTzzFTqI"/>
          <p:cNvPicPr>
            <a:picLocks noChangeAspect="1" noChangeArrowheads="1"/>
          </p:cNvPicPr>
          <p:nvPr/>
        </p:nvPicPr>
        <p:blipFill>
          <a:blip r:embed="rId4" cstate="print"/>
          <a:srcRect/>
          <a:stretch>
            <a:fillRect/>
          </a:stretch>
        </p:blipFill>
        <p:spPr bwMode="auto">
          <a:xfrm>
            <a:off x="5292080" y="1463237"/>
            <a:ext cx="3115161" cy="4679925"/>
          </a:xfrm>
          <a:prstGeom prst="rect">
            <a:avLst/>
          </a:prstGeom>
          <a:noFill/>
          <a:ln>
            <a:solidFill>
              <a:schemeClr val="tx1"/>
            </a:solidFill>
          </a:ln>
        </p:spPr>
      </p:pic>
      <p:sp>
        <p:nvSpPr>
          <p:cNvPr id="3" name="Ορθογώνιο 2"/>
          <p:cNvSpPr/>
          <p:nvPr/>
        </p:nvSpPr>
        <p:spPr>
          <a:xfrm>
            <a:off x="1844921" y="6176337"/>
            <a:ext cx="1063176" cy="276999"/>
          </a:xfrm>
          <a:prstGeom prst="rect">
            <a:avLst/>
          </a:prstGeom>
        </p:spPr>
        <p:txBody>
          <a:bodyPr wrap="none">
            <a:spAutoFit/>
          </a:bodyPr>
          <a:lstStyle/>
          <a:p>
            <a:pPr algn="ctr"/>
            <a:r>
              <a:rPr lang="en-US" sz="1200" dirty="0" smtClean="0">
                <a:solidFill>
                  <a:prstClr val="black"/>
                </a:solidFill>
                <a:latin typeface="Calibri"/>
                <a:cs typeface="Arial" charset="0"/>
                <a:hlinkClick r:id="rId5"/>
              </a:rPr>
              <a:t>icr-ioannou.gr</a:t>
            </a:r>
            <a:endParaRPr lang="el-GR" sz="1200" dirty="0">
              <a:solidFill>
                <a:prstClr val="black"/>
              </a:solidFill>
              <a:latin typeface="Calibri"/>
              <a:cs typeface="Arial" charset="0"/>
            </a:endParaRPr>
          </a:p>
        </p:txBody>
      </p:sp>
      <p:sp>
        <p:nvSpPr>
          <p:cNvPr id="7" name="Ορθογώνιο 6"/>
          <p:cNvSpPr/>
          <p:nvPr/>
        </p:nvSpPr>
        <p:spPr>
          <a:xfrm>
            <a:off x="6318072" y="6176336"/>
            <a:ext cx="1063176" cy="276999"/>
          </a:xfrm>
          <a:prstGeom prst="rect">
            <a:avLst/>
          </a:prstGeom>
        </p:spPr>
        <p:txBody>
          <a:bodyPr wrap="none">
            <a:spAutoFit/>
          </a:bodyPr>
          <a:lstStyle/>
          <a:p>
            <a:pPr algn="ctr"/>
            <a:r>
              <a:rPr lang="en-US" sz="1200" dirty="0" smtClean="0">
                <a:solidFill>
                  <a:prstClr val="black"/>
                </a:solidFill>
                <a:latin typeface="Calibri"/>
                <a:cs typeface="Arial" charset="0"/>
                <a:hlinkClick r:id="rId5"/>
              </a:rPr>
              <a:t>icr-ioannou.gr</a:t>
            </a:r>
            <a:endParaRPr lang="el-GR" sz="12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023429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Θεωρητικό </a:t>
            </a:r>
            <a:r>
              <a:rPr lang="el-GR" dirty="0" smtClean="0"/>
              <a:t>μέρος</a:t>
            </a:r>
            <a:r>
              <a:rPr lang="en-US" dirty="0" smtClean="0"/>
              <a:t> </a:t>
            </a:r>
            <a:r>
              <a:rPr lang="en-US" sz="3200" b="0" dirty="0" smtClean="0"/>
              <a:t>(1 </a:t>
            </a:r>
            <a:r>
              <a:rPr lang="el-GR" sz="3200" b="0" dirty="0" smtClean="0"/>
              <a:t>από 3)</a:t>
            </a:r>
            <a:endParaRPr lang="el-GR" sz="3200" b="0" dirty="0"/>
          </a:p>
        </p:txBody>
      </p:sp>
      <p:sp>
        <p:nvSpPr>
          <p:cNvPr id="3" name="Θέση περιεχομένου 2"/>
          <p:cNvSpPr>
            <a:spLocks noGrp="1"/>
          </p:cNvSpPr>
          <p:nvPr>
            <p:ph idx="1"/>
          </p:nvPr>
        </p:nvSpPr>
        <p:spPr>
          <a:xfrm>
            <a:off x="457200" y="1196975"/>
            <a:ext cx="8229600" cy="2304033"/>
          </a:xfrm>
        </p:spPr>
        <p:txBody>
          <a:bodyPr/>
          <a:lstStyle/>
          <a:p>
            <a:pPr>
              <a:lnSpc>
                <a:spcPct val="114000"/>
              </a:lnSpc>
            </a:pPr>
            <a:r>
              <a:rPr lang="el-GR" dirty="0" smtClean="0"/>
              <a:t>Ο </a:t>
            </a:r>
            <a:r>
              <a:rPr lang="el-GR" dirty="0" err="1" smtClean="0"/>
              <a:t>βαθυτυπικός</a:t>
            </a:r>
            <a:r>
              <a:rPr lang="el-GR" dirty="0" smtClean="0"/>
              <a:t> κύλινδρος αποτελείται από έναν κεντρικό μεταλλικό «πυρήνα» από σίδηρο (χάλυβα), που εξωτερικά επιμεταλλώνεται με στρώμα χαλκού λεπτού πάχους, όπου χαράσσεται το προς εκτύπωση «θέμα». </a:t>
            </a:r>
          </a:p>
          <a:p>
            <a:pPr>
              <a:lnSpc>
                <a:spcPct val="114000"/>
              </a:lnSpc>
            </a:pPr>
            <a:r>
              <a:rPr lang="el-GR" dirty="0" smtClean="0"/>
              <a:t>Στη συνέχεια, για μεγαλύτερη αντοχή στις φθορές από πίεση, τριβή, χάραξη, κτλ. ακολουθεί επιχρωμίωση (επιμετάλλωση με χρώμιο).</a:t>
            </a:r>
          </a:p>
          <a:p>
            <a:pPr>
              <a:lnSpc>
                <a:spcPct val="114000"/>
              </a:lnSpc>
              <a:buNone/>
            </a:pP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13253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Θεωρητικό </a:t>
            </a:r>
            <a:r>
              <a:rPr lang="el-GR" dirty="0" smtClean="0"/>
              <a:t>μέρος</a:t>
            </a:r>
            <a:r>
              <a:rPr lang="en-US" dirty="0" smtClean="0"/>
              <a:t> </a:t>
            </a:r>
            <a:r>
              <a:rPr lang="en-US" sz="3200" b="0" dirty="0" smtClean="0"/>
              <a:t>(</a:t>
            </a:r>
            <a:r>
              <a:rPr lang="el-GR" sz="3200" b="0" dirty="0" smtClean="0"/>
              <a:t>2</a:t>
            </a:r>
            <a:r>
              <a:rPr lang="en-US" sz="3200" b="0" dirty="0" smtClean="0"/>
              <a:t> </a:t>
            </a:r>
            <a:r>
              <a:rPr lang="el-GR" sz="3200" b="0" dirty="0" smtClean="0"/>
              <a:t>από 3)</a:t>
            </a:r>
            <a:endParaRPr lang="el-GR" sz="3200" b="0" dirty="0"/>
          </a:p>
        </p:txBody>
      </p:sp>
      <p:sp>
        <p:nvSpPr>
          <p:cNvPr id="3" name="Θέση περιεχομένου 2"/>
          <p:cNvSpPr>
            <a:spLocks noGrp="1"/>
          </p:cNvSpPr>
          <p:nvPr>
            <p:ph idx="1"/>
          </p:nvPr>
        </p:nvSpPr>
        <p:spPr>
          <a:xfrm>
            <a:off x="457200" y="1196975"/>
            <a:ext cx="8229600" cy="2304033"/>
          </a:xfrm>
        </p:spPr>
        <p:txBody>
          <a:bodyPr/>
          <a:lstStyle/>
          <a:p>
            <a:pPr>
              <a:lnSpc>
                <a:spcPct val="114000"/>
              </a:lnSpc>
            </a:pPr>
            <a:r>
              <a:rPr lang="el-GR" dirty="0" smtClean="0"/>
              <a:t>Χρησιμοποιείται μια </a:t>
            </a:r>
            <a:r>
              <a:rPr lang="el-GR" dirty="0"/>
              <a:t>κλασσική διάταξη </a:t>
            </a:r>
            <a:r>
              <a:rPr lang="el-GR" dirty="0" smtClean="0"/>
              <a:t>επιμετάλλωσης (</a:t>
            </a:r>
            <a:r>
              <a:rPr lang="el-GR" b="1" dirty="0" smtClean="0"/>
              <a:t>ηλεκτρόλυσης</a:t>
            </a:r>
            <a:r>
              <a:rPr lang="el-GR" dirty="0" smtClean="0"/>
              <a:t>), </a:t>
            </a:r>
            <a:r>
              <a:rPr lang="el-GR" dirty="0"/>
              <a:t>όπου ο χαλκός </a:t>
            </a:r>
            <a:r>
              <a:rPr lang="el-GR" dirty="0" smtClean="0"/>
              <a:t>αποτελεί </a:t>
            </a:r>
            <a:r>
              <a:rPr lang="el-GR" dirty="0"/>
              <a:t>το μέταλλο που αποτίθεται στην </a:t>
            </a:r>
            <a:r>
              <a:rPr lang="el-GR" dirty="0" smtClean="0"/>
              <a:t>κάθοδο (από σίδηρο). </a:t>
            </a:r>
            <a:endParaRPr lang="el-GR" dirty="0"/>
          </a:p>
          <a:p>
            <a:pPr>
              <a:lnSpc>
                <a:spcPct val="114000"/>
              </a:lnSpc>
            </a:pPr>
            <a:r>
              <a:rPr lang="el-GR" dirty="0"/>
              <a:t>Σύμφωνα με τον </a:t>
            </a:r>
            <a:r>
              <a:rPr lang="el-GR" b="1" dirty="0"/>
              <a:t>νόμο του </a:t>
            </a:r>
            <a:r>
              <a:rPr lang="el-GR" b="1" dirty="0" err="1"/>
              <a:t>Faraday</a:t>
            </a:r>
            <a:r>
              <a:rPr lang="el-GR" b="1" dirty="0"/>
              <a:t>, </a:t>
            </a:r>
            <a:r>
              <a:rPr lang="el-GR" dirty="0"/>
              <a:t>η μάζα (</a:t>
            </a:r>
            <a:r>
              <a:rPr lang="el-GR" dirty="0" smtClean="0"/>
              <a:t>m</a:t>
            </a:r>
            <a:r>
              <a:rPr lang="en-US" baseline="-25000" dirty="0" smtClean="0"/>
              <a:t>F</a:t>
            </a:r>
            <a:r>
              <a:rPr lang="el-GR" dirty="0" smtClean="0"/>
              <a:t> </a:t>
            </a:r>
            <a:r>
              <a:rPr lang="el-GR" dirty="0"/>
              <a:t>σε g) του χαλκού που αποτίθεται </a:t>
            </a:r>
            <a:r>
              <a:rPr lang="el-GR" dirty="0" smtClean="0"/>
              <a:t>θεωρητικά πάνω στην κάθοδο δίνεται από την σχέση:</a:t>
            </a:r>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3383869" y="3680610"/>
                <a:ext cx="2376263" cy="693908"/>
              </a:xfrm>
              <a:prstGeom prst="rect">
                <a:avLst/>
              </a:prstGeom>
              <a:noFill/>
              <a:ln w="19050">
                <a:solidFill>
                  <a:srgbClr val="004A82"/>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𝑚</m:t>
                      </m:r>
                      <m:r>
                        <a:rPr lang="en-US" sz="2400" i="1" smtClean="0">
                          <a:solidFill>
                            <a:prstClr val="black"/>
                          </a:solidFill>
                          <a:latin typeface="Cambria Math" panose="02040503050406030204" pitchFamily="18" charset="0"/>
                        </a:rPr>
                        <m:t>=</m:t>
                      </m:r>
                      <m:f>
                        <m:fPr>
                          <m:ctrlPr>
                            <a:rPr lang="en-US" sz="2400" i="1" smtClean="0">
                              <a:solidFill>
                                <a:prstClr val="black"/>
                              </a:solidFill>
                              <a:latin typeface="Cambria Math"/>
                            </a:rPr>
                          </m:ctrlPr>
                        </m:fPr>
                        <m:num>
                          <m:r>
                            <a:rPr lang="en-US" sz="2400" i="1" smtClean="0">
                              <a:solidFill>
                                <a:prstClr val="black"/>
                              </a:solidFill>
                              <a:latin typeface="Cambria Math" panose="02040503050406030204" pitchFamily="18" charset="0"/>
                            </a:rPr>
                            <m:t>𝐴𝐵</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𝐼</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𝑡</m:t>
                          </m:r>
                        </m:num>
                        <m:den>
                          <m:r>
                            <a:rPr lang="en-US" sz="2400" i="1" smtClean="0">
                              <a:solidFill>
                                <a:prstClr val="black"/>
                              </a:solidFill>
                              <a:latin typeface="Cambria Math" panose="02040503050406030204" pitchFamily="18" charset="0"/>
                            </a:rPr>
                            <m:t>𝑛</m:t>
                          </m:r>
                          <m:r>
                            <a:rPr lang="en-US" sz="2400" i="1" smtClean="0">
                              <a:solidFill>
                                <a:prstClr val="black"/>
                              </a:solidFill>
                              <a:latin typeface="Cambria Math" panose="02040503050406030204" pitchFamily="18" charset="0"/>
                              <a:ea typeface="Cambria Math" panose="02040503050406030204" pitchFamily="18" charset="0"/>
                            </a:rPr>
                            <m:t>∙96.500</m:t>
                          </m:r>
                        </m:den>
                      </m:f>
                    </m:oMath>
                  </m:oMathPara>
                </a14:m>
                <a:endParaRPr lang="el-GR" sz="2400" dirty="0">
                  <a:solidFill>
                    <a:prstClr val="black"/>
                  </a:solidFill>
                  <a:cs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83869" y="3680610"/>
                <a:ext cx="2376263" cy="693908"/>
              </a:xfrm>
              <a:prstGeom prst="rect">
                <a:avLst/>
              </a:prstGeom>
              <a:blipFill rotWithShape="1">
                <a:blip r:embed="rId2" cstate="print"/>
                <a:stretch>
                  <a:fillRect/>
                </a:stretch>
              </a:blipFill>
              <a:ln w="19050">
                <a:solidFill>
                  <a:srgbClr val="004A82"/>
                </a:solidFill>
              </a:ln>
            </p:spPr>
            <p:txBody>
              <a:bodyPr/>
              <a:lstStyle/>
              <a:p>
                <a:r>
                  <a:rPr lang="el-GR">
                    <a:noFill/>
                  </a:rPr>
                  <a:t> </a:t>
                </a:r>
              </a:p>
            </p:txBody>
          </p:sp>
        </mc:Fallback>
      </mc:AlternateContent>
      <p:sp>
        <p:nvSpPr>
          <p:cNvPr id="6" name="Ορθογώνιο 5"/>
          <p:cNvSpPr/>
          <p:nvPr/>
        </p:nvSpPr>
        <p:spPr>
          <a:xfrm>
            <a:off x="565401" y="4581128"/>
            <a:ext cx="8035424" cy="1355371"/>
          </a:xfrm>
          <a:prstGeom prst="rect">
            <a:avLst/>
          </a:prstGeom>
        </p:spPr>
        <p:txBody>
          <a:bodyPr wrap="square">
            <a:spAutoFit/>
          </a:bodyPr>
          <a:lstStyle/>
          <a:p>
            <a:pPr marL="285750" indent="-285750" algn="just">
              <a:lnSpc>
                <a:spcPct val="114000"/>
              </a:lnSpc>
              <a:spcBef>
                <a:spcPts val="600"/>
              </a:spcBef>
              <a:buFont typeface="Arial" panose="020B0604020202020204" pitchFamily="34" charset="0"/>
              <a:buChar char="•"/>
            </a:pPr>
            <a:r>
              <a:rPr lang="el-GR" sz="2400" dirty="0">
                <a:solidFill>
                  <a:prstClr val="black"/>
                </a:solidFill>
                <a:latin typeface="Calibri"/>
                <a:cs typeface="Arial" charset="0"/>
              </a:rPr>
              <a:t>Δίνονται: </a:t>
            </a:r>
            <a:r>
              <a:rPr lang="en-US" sz="2400" dirty="0" smtClean="0">
                <a:solidFill>
                  <a:prstClr val="black"/>
                </a:solidFill>
                <a:latin typeface="Calibri"/>
                <a:cs typeface="Arial" charset="0"/>
              </a:rPr>
              <a:t>AB</a:t>
            </a:r>
            <a:r>
              <a:rPr lang="el-GR" sz="2400" dirty="0" smtClean="0">
                <a:solidFill>
                  <a:prstClr val="black"/>
                </a:solidFill>
                <a:cs typeface="Arial" charset="0"/>
              </a:rPr>
              <a:t>=63,57</a:t>
            </a:r>
            <a:r>
              <a:rPr lang="en-US" sz="2400" dirty="0" smtClean="0">
                <a:solidFill>
                  <a:prstClr val="black"/>
                </a:solidFill>
                <a:latin typeface="Calibri"/>
                <a:cs typeface="Arial" charset="0"/>
              </a:rPr>
              <a:t> </a:t>
            </a:r>
            <a:r>
              <a:rPr lang="el-GR" sz="2400" dirty="0" smtClean="0">
                <a:solidFill>
                  <a:prstClr val="black"/>
                </a:solidFill>
                <a:latin typeface="Calibri"/>
                <a:cs typeface="Arial" charset="0"/>
              </a:rPr>
              <a:t>(ατομικό </a:t>
            </a:r>
            <a:r>
              <a:rPr lang="el-GR" sz="2400" dirty="0">
                <a:solidFill>
                  <a:prstClr val="black"/>
                </a:solidFill>
                <a:latin typeface="Calibri"/>
                <a:cs typeface="Arial" charset="0"/>
              </a:rPr>
              <a:t>βάρος του </a:t>
            </a:r>
            <a:r>
              <a:rPr lang="en-US" sz="2400" dirty="0" smtClean="0">
                <a:solidFill>
                  <a:prstClr val="black"/>
                </a:solidFill>
                <a:latin typeface="Calibri"/>
                <a:cs typeface="Arial" charset="0"/>
              </a:rPr>
              <a:t>Cu</a:t>
            </a:r>
            <a:r>
              <a:rPr lang="el-GR" sz="2400" dirty="0" smtClean="0">
                <a:solidFill>
                  <a:prstClr val="black"/>
                </a:solidFill>
                <a:latin typeface="Calibri"/>
                <a:cs typeface="Arial" charset="0"/>
              </a:rPr>
              <a:t>), </a:t>
            </a:r>
            <a:r>
              <a:rPr lang="en-US" sz="2400" dirty="0">
                <a:solidFill>
                  <a:prstClr val="black"/>
                </a:solidFill>
                <a:latin typeface="Calibri"/>
                <a:cs typeface="Arial" charset="0"/>
              </a:rPr>
              <a:t>I </a:t>
            </a:r>
            <a:r>
              <a:rPr lang="el-GR" sz="2400" dirty="0">
                <a:solidFill>
                  <a:prstClr val="black"/>
                </a:solidFill>
                <a:latin typeface="Calibri"/>
                <a:cs typeface="Arial" charset="0"/>
              </a:rPr>
              <a:t>η ένταση του ρεύματος (</a:t>
            </a:r>
            <a:r>
              <a:rPr lang="en-US" sz="2400" dirty="0">
                <a:solidFill>
                  <a:prstClr val="black"/>
                </a:solidFill>
                <a:latin typeface="Calibri"/>
                <a:cs typeface="Arial" charset="0"/>
              </a:rPr>
              <a:t>A</a:t>
            </a:r>
            <a:r>
              <a:rPr lang="el-GR" sz="2400" dirty="0">
                <a:solidFill>
                  <a:prstClr val="black"/>
                </a:solidFill>
                <a:latin typeface="Calibri"/>
                <a:cs typeface="Arial" charset="0"/>
              </a:rPr>
              <a:t>), </a:t>
            </a:r>
            <a:r>
              <a:rPr lang="en-US" sz="2400" dirty="0">
                <a:solidFill>
                  <a:prstClr val="black"/>
                </a:solidFill>
                <a:latin typeface="Calibri"/>
                <a:cs typeface="Arial" charset="0"/>
              </a:rPr>
              <a:t>t</a:t>
            </a:r>
            <a:r>
              <a:rPr lang="el-GR" sz="2400" dirty="0">
                <a:solidFill>
                  <a:prstClr val="black"/>
                </a:solidFill>
                <a:latin typeface="Calibri"/>
                <a:cs typeface="Arial" charset="0"/>
              </a:rPr>
              <a:t> ο χρόνος </a:t>
            </a:r>
            <a:r>
              <a:rPr lang="el-GR" sz="2400" dirty="0" smtClean="0">
                <a:solidFill>
                  <a:prstClr val="black"/>
                </a:solidFill>
                <a:latin typeface="Calibri"/>
                <a:cs typeface="Arial" charset="0"/>
              </a:rPr>
              <a:t>(</a:t>
            </a:r>
            <a:r>
              <a:rPr lang="en-US" sz="2400" dirty="0" smtClean="0">
                <a:solidFill>
                  <a:prstClr val="black"/>
                </a:solidFill>
                <a:latin typeface="Calibri"/>
                <a:cs typeface="Arial" charset="0"/>
              </a:rPr>
              <a:t>sec</a:t>
            </a:r>
            <a:r>
              <a:rPr lang="el-GR" sz="2400" dirty="0" smtClean="0">
                <a:solidFill>
                  <a:prstClr val="black"/>
                </a:solidFill>
                <a:latin typeface="Calibri"/>
                <a:cs typeface="Arial" charset="0"/>
              </a:rPr>
              <a:t>), </a:t>
            </a:r>
            <a:r>
              <a:rPr lang="en-US" sz="2400" dirty="0">
                <a:solidFill>
                  <a:prstClr val="black"/>
                </a:solidFill>
                <a:latin typeface="Calibri"/>
                <a:cs typeface="Arial" charset="0"/>
              </a:rPr>
              <a:t>n </a:t>
            </a:r>
            <a:r>
              <a:rPr lang="el-GR" sz="2400" dirty="0">
                <a:solidFill>
                  <a:prstClr val="black"/>
                </a:solidFill>
                <a:latin typeface="Calibri"/>
                <a:cs typeface="Arial" charset="0"/>
              </a:rPr>
              <a:t>το σθένος των ιόντων του </a:t>
            </a:r>
            <a:r>
              <a:rPr lang="en-US" sz="2400" dirty="0">
                <a:solidFill>
                  <a:prstClr val="black"/>
                </a:solidFill>
                <a:latin typeface="Calibri"/>
                <a:cs typeface="Arial" charset="0"/>
              </a:rPr>
              <a:t>Cu</a:t>
            </a:r>
            <a:r>
              <a:rPr lang="el-GR" sz="2400" dirty="0">
                <a:solidFill>
                  <a:prstClr val="black"/>
                </a:solidFill>
                <a:latin typeface="Calibri"/>
                <a:cs typeface="Arial" charset="0"/>
              </a:rPr>
              <a:t>, </a:t>
            </a:r>
            <a:r>
              <a:rPr lang="en-US" sz="2400" dirty="0">
                <a:solidFill>
                  <a:prstClr val="black"/>
                </a:solidFill>
                <a:latin typeface="Calibri"/>
                <a:cs typeface="Arial" charset="0"/>
              </a:rPr>
              <a:t>F</a:t>
            </a:r>
            <a:r>
              <a:rPr lang="el-GR" sz="2400" dirty="0">
                <a:solidFill>
                  <a:prstClr val="black"/>
                </a:solidFill>
                <a:latin typeface="Calibri"/>
                <a:cs typeface="Arial" charset="0"/>
              </a:rPr>
              <a:t>=96500 </a:t>
            </a:r>
            <a:r>
              <a:rPr lang="el-GR" sz="2400" dirty="0" smtClean="0">
                <a:solidFill>
                  <a:prstClr val="black"/>
                </a:solidFill>
                <a:latin typeface="Calibri"/>
                <a:cs typeface="Arial" charset="0"/>
              </a:rPr>
              <a:t>(σταθερά </a:t>
            </a:r>
            <a:r>
              <a:rPr lang="en-US" sz="2400" dirty="0" smtClean="0">
                <a:solidFill>
                  <a:prstClr val="black"/>
                </a:solidFill>
                <a:latin typeface="Calibri"/>
                <a:cs typeface="Arial" charset="0"/>
              </a:rPr>
              <a:t>Faraday</a:t>
            </a:r>
            <a:r>
              <a:rPr lang="el-GR" sz="2400" dirty="0" smtClean="0">
                <a:solidFill>
                  <a:prstClr val="black"/>
                </a:solidFill>
                <a:latin typeface="Calibri"/>
                <a:cs typeface="Arial" charset="0"/>
              </a:rPr>
              <a:t>). </a:t>
            </a:r>
            <a:endParaRPr lang="el-GR" sz="2400" dirty="0">
              <a:solidFill>
                <a:prstClr val="black"/>
              </a:solidFill>
              <a:latin typeface="Calibri"/>
              <a:cs typeface="Arial" charset="0"/>
            </a:endParaRPr>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185193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Θεωρητικό μέρος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611560" y="1628800"/>
            <a:ext cx="8229600" cy="3528169"/>
          </a:xfrm>
        </p:spPr>
        <p:txBody>
          <a:bodyPr/>
          <a:lstStyle/>
          <a:p>
            <a:pPr marL="0" indent="0">
              <a:buNone/>
            </a:pPr>
            <a:r>
              <a:rPr lang="el-GR" dirty="0"/>
              <a:t>Οι ηλεκτροχημικές αντιδράσεις που </a:t>
            </a:r>
            <a:r>
              <a:rPr lang="el-GR" dirty="0" smtClean="0"/>
              <a:t>πραγματοποιούνται </a:t>
            </a:r>
            <a:r>
              <a:rPr lang="el-GR" dirty="0"/>
              <a:t>στην άνοδο </a:t>
            </a:r>
            <a:r>
              <a:rPr lang="el-GR" dirty="0" smtClean="0"/>
              <a:t>και </a:t>
            </a:r>
            <a:r>
              <a:rPr lang="el-GR" dirty="0"/>
              <a:t>την κάθοδο, κατά τη διέλευση του ρεύματος, είναι:</a:t>
            </a:r>
          </a:p>
          <a:p>
            <a:pPr marL="0" indent="0">
              <a:buNone/>
            </a:pPr>
            <a:r>
              <a:rPr lang="el-GR" dirty="0" smtClean="0"/>
              <a:t>Η </a:t>
            </a:r>
            <a:r>
              <a:rPr lang="el-GR" b="1" dirty="0">
                <a:solidFill>
                  <a:srgbClr val="004A82"/>
                </a:solidFill>
              </a:rPr>
              <a:t>οξείδωση</a:t>
            </a:r>
            <a:r>
              <a:rPr lang="el-GR" dirty="0">
                <a:solidFill>
                  <a:srgbClr val="004A82"/>
                </a:solidFill>
              </a:rPr>
              <a:t> </a:t>
            </a:r>
            <a:r>
              <a:rPr lang="el-GR" dirty="0"/>
              <a:t>στην άνοδο:</a:t>
            </a:r>
          </a:p>
          <a:p>
            <a:pPr marL="0" indent="0">
              <a:buNone/>
            </a:pPr>
            <a:r>
              <a:rPr lang="el-GR" dirty="0"/>
              <a:t>  </a:t>
            </a:r>
            <a:r>
              <a:rPr lang="el-GR" dirty="0" err="1"/>
              <a:t>Cu</a:t>
            </a:r>
            <a:r>
              <a:rPr lang="el-GR" dirty="0"/>
              <a:t>  -  2e        → </a:t>
            </a:r>
            <a:r>
              <a:rPr lang="en-US" dirty="0"/>
              <a:t>Cu</a:t>
            </a:r>
            <a:r>
              <a:rPr lang="el-GR" baseline="30000" dirty="0"/>
              <a:t>2+</a:t>
            </a:r>
            <a:r>
              <a:rPr lang="el-GR" dirty="0" smtClean="0"/>
              <a:t>  (</a:t>
            </a:r>
            <a:r>
              <a:rPr lang="el-GR" dirty="0"/>
              <a:t>1</a:t>
            </a:r>
            <a:r>
              <a:rPr lang="el-GR" dirty="0" smtClean="0"/>
              <a:t>)</a:t>
            </a:r>
            <a:endParaRPr lang="el-GR" dirty="0"/>
          </a:p>
          <a:p>
            <a:pPr marL="0" indent="0">
              <a:buNone/>
            </a:pPr>
            <a:r>
              <a:rPr lang="el-GR" dirty="0"/>
              <a:t>και η </a:t>
            </a:r>
            <a:r>
              <a:rPr lang="el-GR" b="1" dirty="0">
                <a:solidFill>
                  <a:srgbClr val="004A82"/>
                </a:solidFill>
              </a:rPr>
              <a:t>αναγωγή</a:t>
            </a:r>
            <a:r>
              <a:rPr lang="el-GR" dirty="0"/>
              <a:t> στην κάθοδο:</a:t>
            </a:r>
          </a:p>
          <a:p>
            <a:pPr marL="0" indent="0">
              <a:buNone/>
            </a:pPr>
            <a:r>
              <a:rPr lang="el-GR" dirty="0"/>
              <a:t> </a:t>
            </a:r>
            <a:r>
              <a:rPr lang="en-US" dirty="0" smtClean="0"/>
              <a:t>Cu</a:t>
            </a:r>
            <a:r>
              <a:rPr lang="el-GR" baseline="30000" dirty="0" smtClean="0"/>
              <a:t>+ </a:t>
            </a:r>
            <a:r>
              <a:rPr lang="el-GR" dirty="0" smtClean="0"/>
              <a:t>+  </a:t>
            </a:r>
            <a:r>
              <a:rPr lang="el-GR" dirty="0"/>
              <a:t>2e    →        </a:t>
            </a:r>
            <a:r>
              <a:rPr lang="el-GR" dirty="0" err="1"/>
              <a:t>Cu</a:t>
            </a:r>
            <a:r>
              <a:rPr lang="el-GR" dirty="0"/>
              <a:t> </a:t>
            </a:r>
            <a:r>
              <a:rPr lang="el-GR" dirty="0" smtClean="0"/>
              <a:t> (</a:t>
            </a:r>
            <a:r>
              <a:rPr lang="el-GR" dirty="0"/>
              <a:t>2</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723906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επιχάλκωσης</a:t>
            </a:r>
          </a:p>
        </p:txBody>
      </p:sp>
      <p:grpSp>
        <p:nvGrpSpPr>
          <p:cNvPr id="56" name="Ομάδα 55"/>
          <p:cNvGrpSpPr/>
          <p:nvPr/>
        </p:nvGrpSpPr>
        <p:grpSpPr>
          <a:xfrm>
            <a:off x="296849" y="1013691"/>
            <a:ext cx="8905806" cy="5602918"/>
            <a:chOff x="-170806" y="1056434"/>
            <a:chExt cx="8905806" cy="5602918"/>
          </a:xfrm>
        </p:grpSpPr>
        <p:grpSp>
          <p:nvGrpSpPr>
            <p:cNvPr id="5" name="Group 2"/>
            <p:cNvGrpSpPr>
              <a:grpSpLocks noChangeAspect="1"/>
            </p:cNvGrpSpPr>
            <p:nvPr/>
          </p:nvGrpSpPr>
          <p:grpSpPr bwMode="auto">
            <a:xfrm>
              <a:off x="1043608" y="1413624"/>
              <a:ext cx="7358114" cy="4786346"/>
              <a:chOff x="2499" y="1226"/>
              <a:chExt cx="7200" cy="4320"/>
            </a:xfrm>
          </p:grpSpPr>
          <p:sp>
            <p:nvSpPr>
              <p:cNvPr id="6" name="AutoShape 3"/>
              <p:cNvSpPr>
                <a:spLocks noChangeAspect="1" noChangeArrowheads="1"/>
              </p:cNvSpPr>
              <p:nvPr/>
            </p:nvSpPr>
            <p:spPr bwMode="auto">
              <a:xfrm>
                <a:off x="2499" y="1226"/>
                <a:ext cx="7200" cy="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7" name="Line 4"/>
              <p:cNvSpPr>
                <a:spLocks noChangeShapeType="1"/>
              </p:cNvSpPr>
              <p:nvPr/>
            </p:nvSpPr>
            <p:spPr bwMode="auto">
              <a:xfrm>
                <a:off x="3599" y="3838"/>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8" name="Line 5"/>
              <p:cNvSpPr>
                <a:spLocks noChangeShapeType="1"/>
              </p:cNvSpPr>
              <p:nvPr/>
            </p:nvSpPr>
            <p:spPr bwMode="auto">
              <a:xfrm>
                <a:off x="3399" y="3838"/>
                <a:ext cx="0" cy="130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9" name="Line 6"/>
              <p:cNvSpPr>
                <a:spLocks noChangeShapeType="1"/>
              </p:cNvSpPr>
              <p:nvPr/>
            </p:nvSpPr>
            <p:spPr bwMode="auto">
              <a:xfrm>
                <a:off x="3399" y="5144"/>
                <a:ext cx="37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0" name="Line 7"/>
              <p:cNvSpPr>
                <a:spLocks noChangeShapeType="1"/>
              </p:cNvSpPr>
              <p:nvPr/>
            </p:nvSpPr>
            <p:spPr bwMode="auto">
              <a:xfrm flipV="1">
                <a:off x="7099" y="3939"/>
                <a:ext cx="0" cy="120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1" name="Line 8"/>
              <p:cNvSpPr>
                <a:spLocks noChangeShapeType="1"/>
              </p:cNvSpPr>
              <p:nvPr/>
            </p:nvSpPr>
            <p:spPr bwMode="auto">
              <a:xfrm>
                <a:off x="3399" y="4139"/>
                <a:ext cx="3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2" name="Rectangle 9"/>
              <p:cNvSpPr>
                <a:spLocks noChangeArrowheads="1"/>
              </p:cNvSpPr>
              <p:nvPr/>
            </p:nvSpPr>
            <p:spPr bwMode="auto">
              <a:xfrm>
                <a:off x="3899" y="4240"/>
                <a:ext cx="200" cy="7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3" name="Rectangle 10"/>
              <p:cNvSpPr>
                <a:spLocks noChangeArrowheads="1"/>
              </p:cNvSpPr>
              <p:nvPr/>
            </p:nvSpPr>
            <p:spPr bwMode="auto">
              <a:xfrm>
                <a:off x="6499" y="4240"/>
                <a:ext cx="200" cy="7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4" name="Rectangle 11"/>
              <p:cNvSpPr>
                <a:spLocks noChangeArrowheads="1"/>
              </p:cNvSpPr>
              <p:nvPr/>
            </p:nvSpPr>
            <p:spPr bwMode="auto">
              <a:xfrm>
                <a:off x="5199" y="4240"/>
                <a:ext cx="200" cy="7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5" name="Line 12"/>
              <p:cNvSpPr>
                <a:spLocks noChangeShapeType="1"/>
              </p:cNvSpPr>
              <p:nvPr/>
            </p:nvSpPr>
            <p:spPr bwMode="auto">
              <a:xfrm flipV="1">
                <a:off x="3999" y="3436"/>
                <a:ext cx="0" cy="8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6" name="Oval 13"/>
              <p:cNvSpPr>
                <a:spLocks noChangeArrowheads="1"/>
              </p:cNvSpPr>
              <p:nvPr/>
            </p:nvSpPr>
            <p:spPr bwMode="auto">
              <a:xfrm>
                <a:off x="3799" y="3034"/>
                <a:ext cx="400" cy="4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7" name="Line 14"/>
              <p:cNvSpPr>
                <a:spLocks noChangeShapeType="1"/>
              </p:cNvSpPr>
              <p:nvPr/>
            </p:nvSpPr>
            <p:spPr bwMode="auto">
              <a:xfrm flipV="1">
                <a:off x="3999" y="2231"/>
                <a:ext cx="0" cy="80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8" name="Line 15"/>
              <p:cNvSpPr>
                <a:spLocks noChangeShapeType="1"/>
              </p:cNvSpPr>
              <p:nvPr/>
            </p:nvSpPr>
            <p:spPr bwMode="auto">
              <a:xfrm>
                <a:off x="3999" y="2231"/>
                <a:ext cx="130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19" name="Line 16"/>
              <p:cNvSpPr>
                <a:spLocks noChangeShapeType="1"/>
              </p:cNvSpPr>
              <p:nvPr/>
            </p:nvSpPr>
            <p:spPr bwMode="auto">
              <a:xfrm>
                <a:off x="5299" y="2030"/>
                <a:ext cx="1" cy="40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0" name="Line 17"/>
              <p:cNvSpPr>
                <a:spLocks noChangeShapeType="1"/>
              </p:cNvSpPr>
              <p:nvPr/>
            </p:nvSpPr>
            <p:spPr bwMode="auto">
              <a:xfrm>
                <a:off x="5499" y="2130"/>
                <a:ext cx="1" cy="20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1" name="Line 18"/>
              <p:cNvSpPr>
                <a:spLocks noChangeShapeType="1"/>
              </p:cNvSpPr>
              <p:nvPr/>
            </p:nvSpPr>
            <p:spPr bwMode="auto">
              <a:xfrm>
                <a:off x="5499" y="2231"/>
                <a:ext cx="110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2" name="Line 19"/>
              <p:cNvSpPr>
                <a:spLocks noChangeShapeType="1"/>
              </p:cNvSpPr>
              <p:nvPr/>
            </p:nvSpPr>
            <p:spPr bwMode="auto">
              <a:xfrm flipV="1">
                <a:off x="5299" y="3135"/>
                <a:ext cx="1" cy="110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3" name="Line 20"/>
              <p:cNvSpPr>
                <a:spLocks noChangeShapeType="1"/>
              </p:cNvSpPr>
              <p:nvPr/>
            </p:nvSpPr>
            <p:spPr bwMode="auto">
              <a:xfrm>
                <a:off x="5299" y="3135"/>
                <a:ext cx="1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4" name="Line 21"/>
              <p:cNvSpPr>
                <a:spLocks noChangeShapeType="1"/>
              </p:cNvSpPr>
              <p:nvPr/>
            </p:nvSpPr>
            <p:spPr bwMode="auto">
              <a:xfrm flipV="1">
                <a:off x="6599" y="2733"/>
                <a:ext cx="0" cy="40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5" name="Line 22"/>
              <p:cNvSpPr>
                <a:spLocks noChangeShapeType="1"/>
              </p:cNvSpPr>
              <p:nvPr/>
            </p:nvSpPr>
            <p:spPr bwMode="auto">
              <a:xfrm>
                <a:off x="6599" y="2231"/>
                <a:ext cx="0" cy="30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6" name="Line 23"/>
              <p:cNvSpPr>
                <a:spLocks noChangeShapeType="1"/>
              </p:cNvSpPr>
              <p:nvPr/>
            </p:nvSpPr>
            <p:spPr bwMode="auto">
              <a:xfrm>
                <a:off x="6599" y="2532"/>
                <a:ext cx="200" cy="20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7" name="Line 24"/>
              <p:cNvSpPr>
                <a:spLocks noChangeShapeType="1"/>
              </p:cNvSpPr>
              <p:nvPr/>
            </p:nvSpPr>
            <p:spPr bwMode="auto">
              <a:xfrm>
                <a:off x="3999" y="3738"/>
                <a:ext cx="12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8" name="Line 25"/>
              <p:cNvSpPr>
                <a:spLocks noChangeShapeType="1"/>
              </p:cNvSpPr>
              <p:nvPr/>
            </p:nvSpPr>
            <p:spPr bwMode="auto">
              <a:xfrm>
                <a:off x="5299" y="3738"/>
                <a:ext cx="130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29" name="Line 26"/>
              <p:cNvSpPr>
                <a:spLocks noChangeShapeType="1"/>
              </p:cNvSpPr>
              <p:nvPr/>
            </p:nvSpPr>
            <p:spPr bwMode="auto">
              <a:xfrm>
                <a:off x="6599" y="3738"/>
                <a:ext cx="0" cy="50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0" name="AutoShape 27"/>
              <p:cNvSpPr>
                <a:spLocks noChangeArrowheads="1"/>
              </p:cNvSpPr>
              <p:nvPr/>
            </p:nvSpPr>
            <p:spPr bwMode="auto">
              <a:xfrm>
                <a:off x="5199" y="3637"/>
                <a:ext cx="100" cy="201"/>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1" name="Oval 28"/>
              <p:cNvSpPr>
                <a:spLocks noChangeArrowheads="1"/>
              </p:cNvSpPr>
              <p:nvPr/>
            </p:nvSpPr>
            <p:spPr bwMode="auto">
              <a:xfrm>
                <a:off x="5199" y="1427"/>
                <a:ext cx="400" cy="4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2" name="Line 29"/>
              <p:cNvSpPr>
                <a:spLocks noChangeShapeType="1"/>
              </p:cNvSpPr>
              <p:nvPr/>
            </p:nvSpPr>
            <p:spPr bwMode="auto">
              <a:xfrm flipH="1">
                <a:off x="4899" y="1628"/>
                <a:ext cx="3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3" name="Line 30"/>
              <p:cNvSpPr>
                <a:spLocks noChangeShapeType="1"/>
              </p:cNvSpPr>
              <p:nvPr/>
            </p:nvSpPr>
            <p:spPr bwMode="auto">
              <a:xfrm>
                <a:off x="4899" y="1628"/>
                <a:ext cx="0" cy="60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4" name="Line 31"/>
              <p:cNvSpPr>
                <a:spLocks noChangeShapeType="1"/>
              </p:cNvSpPr>
              <p:nvPr/>
            </p:nvSpPr>
            <p:spPr bwMode="auto">
              <a:xfrm>
                <a:off x="5599" y="1628"/>
                <a:ext cx="2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5" name="Line 32"/>
              <p:cNvSpPr>
                <a:spLocks noChangeShapeType="1"/>
              </p:cNvSpPr>
              <p:nvPr/>
            </p:nvSpPr>
            <p:spPr bwMode="auto">
              <a:xfrm>
                <a:off x="5799" y="1628"/>
                <a:ext cx="0" cy="60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l-GR">
                  <a:solidFill>
                    <a:prstClr val="black"/>
                  </a:solidFill>
                  <a:cs typeface="Arial" charset="0"/>
                </a:endParaRPr>
              </a:p>
            </p:txBody>
          </p:sp>
          <p:sp>
            <p:nvSpPr>
              <p:cNvPr id="36" name="Text Box 33"/>
              <p:cNvSpPr txBox="1">
                <a:spLocks noChangeArrowheads="1"/>
              </p:cNvSpPr>
              <p:nvPr/>
            </p:nvSpPr>
            <p:spPr bwMode="auto">
              <a:xfrm>
                <a:off x="3799" y="4240"/>
                <a:ext cx="400" cy="70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l-GR" sz="1100" dirty="0" smtClean="0">
                    <a:solidFill>
                      <a:prstClr val="black"/>
                    </a:solidFill>
                    <a:latin typeface="Calibri" pitchFamily="34" charset="0"/>
                    <a:cs typeface="Arial" pitchFamily="34" charset="0"/>
                  </a:rPr>
                  <a:t> +</a:t>
                </a:r>
              </a:p>
              <a:p>
                <a:pPr algn="ctr">
                  <a:spcAft>
                    <a:spcPts val="1000"/>
                  </a:spcAft>
                </a:pPr>
                <a:r>
                  <a:rPr lang="el-GR" sz="1100" dirty="0" smtClean="0">
                    <a:solidFill>
                      <a:prstClr val="black"/>
                    </a:solidFill>
                    <a:latin typeface="Calibri" pitchFamily="34" charset="0"/>
                    <a:cs typeface="Arial" pitchFamily="34" charset="0"/>
                  </a:rPr>
                  <a:t> +</a:t>
                </a:r>
              </a:p>
              <a:p>
                <a:pPr algn="ctr">
                  <a:spcAft>
                    <a:spcPts val="1000"/>
                  </a:spcAft>
                </a:pPr>
                <a:r>
                  <a:rPr lang="el-GR" sz="1100" dirty="0" smtClean="0">
                    <a:solidFill>
                      <a:prstClr val="black"/>
                    </a:solidFill>
                    <a:latin typeface="Calibri" pitchFamily="34" charset="0"/>
                    <a:cs typeface="Arial" pitchFamily="34" charset="0"/>
                  </a:rPr>
                  <a:t> +</a:t>
                </a:r>
                <a:endParaRPr lang="el-GR" dirty="0" smtClean="0">
                  <a:solidFill>
                    <a:prstClr val="black"/>
                  </a:solidFill>
                  <a:latin typeface="Arial" pitchFamily="34" charset="0"/>
                  <a:cs typeface="Arial" pitchFamily="34" charset="0"/>
                </a:endParaRPr>
              </a:p>
            </p:txBody>
          </p:sp>
          <p:sp>
            <p:nvSpPr>
              <p:cNvPr id="37" name="Text Box 34"/>
              <p:cNvSpPr txBox="1">
                <a:spLocks noChangeArrowheads="1"/>
              </p:cNvSpPr>
              <p:nvPr/>
            </p:nvSpPr>
            <p:spPr bwMode="auto">
              <a:xfrm>
                <a:off x="6399" y="4240"/>
                <a:ext cx="400" cy="70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l-GR" sz="1100" smtClean="0">
                    <a:solidFill>
                      <a:prstClr val="black"/>
                    </a:solidFill>
                    <a:latin typeface="Calibri" pitchFamily="34" charset="0"/>
                    <a:cs typeface="Arial" pitchFamily="34" charset="0"/>
                  </a:rPr>
                  <a:t> +</a:t>
                </a:r>
              </a:p>
              <a:p>
                <a:pPr algn="ctr">
                  <a:spcAft>
                    <a:spcPts val="1000"/>
                  </a:spcAft>
                </a:pPr>
                <a:r>
                  <a:rPr lang="el-GR" sz="1100" smtClean="0">
                    <a:solidFill>
                      <a:prstClr val="black"/>
                    </a:solidFill>
                    <a:latin typeface="Calibri" pitchFamily="34" charset="0"/>
                    <a:cs typeface="Arial" pitchFamily="34" charset="0"/>
                  </a:rPr>
                  <a:t> +</a:t>
                </a:r>
              </a:p>
              <a:p>
                <a:pPr algn="ctr">
                  <a:spcAft>
                    <a:spcPts val="1000"/>
                  </a:spcAft>
                </a:pPr>
                <a:r>
                  <a:rPr lang="el-GR" sz="1100" smtClean="0">
                    <a:solidFill>
                      <a:prstClr val="black"/>
                    </a:solidFill>
                    <a:latin typeface="Calibri" pitchFamily="34" charset="0"/>
                    <a:cs typeface="Arial" pitchFamily="34" charset="0"/>
                  </a:rPr>
                  <a:t> +</a:t>
                </a:r>
                <a:endParaRPr lang="el-GR" smtClean="0">
                  <a:solidFill>
                    <a:prstClr val="black"/>
                  </a:solidFill>
                  <a:latin typeface="Arial" pitchFamily="34" charset="0"/>
                  <a:cs typeface="Arial" pitchFamily="34" charset="0"/>
                </a:endParaRPr>
              </a:p>
            </p:txBody>
          </p:sp>
          <p:sp>
            <p:nvSpPr>
              <p:cNvPr id="38" name="Text Box 35"/>
              <p:cNvSpPr txBox="1">
                <a:spLocks noChangeArrowheads="1"/>
              </p:cNvSpPr>
              <p:nvPr/>
            </p:nvSpPr>
            <p:spPr bwMode="auto">
              <a:xfrm>
                <a:off x="5099" y="4240"/>
                <a:ext cx="400" cy="70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l-GR" sz="1100" smtClean="0">
                    <a:solidFill>
                      <a:prstClr val="black"/>
                    </a:solidFill>
                    <a:latin typeface="Calibri" pitchFamily="34" charset="0"/>
                    <a:cs typeface="Arial" pitchFamily="34" charset="0"/>
                  </a:rPr>
                  <a:t> -</a:t>
                </a:r>
              </a:p>
              <a:p>
                <a:pPr algn="ctr">
                  <a:spcAft>
                    <a:spcPts val="1000"/>
                  </a:spcAft>
                </a:pPr>
                <a:r>
                  <a:rPr lang="el-GR" sz="1100" smtClean="0">
                    <a:solidFill>
                      <a:prstClr val="black"/>
                    </a:solidFill>
                    <a:latin typeface="Calibri" pitchFamily="34" charset="0"/>
                    <a:cs typeface="Arial" pitchFamily="34" charset="0"/>
                  </a:rPr>
                  <a:t> -</a:t>
                </a:r>
              </a:p>
              <a:p>
                <a:pPr algn="ctr">
                  <a:spcAft>
                    <a:spcPts val="1000"/>
                  </a:spcAft>
                </a:pPr>
                <a:r>
                  <a:rPr lang="el-GR" sz="1100" smtClean="0">
                    <a:solidFill>
                      <a:prstClr val="black"/>
                    </a:solidFill>
                    <a:latin typeface="Calibri" pitchFamily="34" charset="0"/>
                    <a:cs typeface="Arial" pitchFamily="34" charset="0"/>
                  </a:rPr>
                  <a:t> -</a:t>
                </a:r>
                <a:endParaRPr lang="el-GR" smtClean="0">
                  <a:solidFill>
                    <a:prstClr val="black"/>
                  </a:solidFill>
                  <a:latin typeface="Arial" pitchFamily="34" charset="0"/>
                  <a:cs typeface="Arial" pitchFamily="34" charset="0"/>
                </a:endParaRPr>
              </a:p>
            </p:txBody>
          </p:sp>
          <p:sp>
            <p:nvSpPr>
              <p:cNvPr id="39" name="Text Box 36"/>
              <p:cNvSpPr txBox="1">
                <a:spLocks noChangeArrowheads="1"/>
              </p:cNvSpPr>
              <p:nvPr/>
            </p:nvSpPr>
            <p:spPr bwMode="auto">
              <a:xfrm>
                <a:off x="5199" y="1427"/>
                <a:ext cx="400" cy="4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100" smtClean="0">
                    <a:solidFill>
                      <a:prstClr val="black"/>
                    </a:solidFill>
                    <a:latin typeface="Calibri" pitchFamily="34" charset="0"/>
                    <a:cs typeface="Arial" pitchFamily="34" charset="0"/>
                  </a:rPr>
                  <a:t>V</a:t>
                </a:r>
                <a:endParaRPr lang="el-GR" smtClean="0">
                  <a:solidFill>
                    <a:prstClr val="black"/>
                  </a:solidFill>
                  <a:latin typeface="Arial" pitchFamily="34" charset="0"/>
                  <a:cs typeface="Arial" pitchFamily="34" charset="0"/>
                </a:endParaRPr>
              </a:p>
            </p:txBody>
          </p:sp>
          <p:sp>
            <p:nvSpPr>
              <p:cNvPr id="40" name="Text Box 37"/>
              <p:cNvSpPr txBox="1">
                <a:spLocks noChangeArrowheads="1"/>
              </p:cNvSpPr>
              <p:nvPr/>
            </p:nvSpPr>
            <p:spPr bwMode="auto">
              <a:xfrm>
                <a:off x="3799" y="3034"/>
                <a:ext cx="400" cy="4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l-GR" sz="1100" smtClean="0">
                    <a:solidFill>
                      <a:prstClr val="black"/>
                    </a:solidFill>
                    <a:latin typeface="Calibri" pitchFamily="34" charset="0"/>
                    <a:cs typeface="Arial" pitchFamily="34" charset="0"/>
                  </a:rPr>
                  <a:t>Α</a:t>
                </a:r>
                <a:endParaRPr lang="el-GR" smtClean="0">
                  <a:solidFill>
                    <a:prstClr val="black"/>
                  </a:solidFill>
                  <a:latin typeface="Arial" pitchFamily="34" charset="0"/>
                  <a:cs typeface="Arial" pitchFamily="34" charset="0"/>
                </a:endParaRPr>
              </a:p>
            </p:txBody>
          </p:sp>
        </p:grpSp>
        <p:cxnSp>
          <p:nvCxnSpPr>
            <p:cNvPr id="41" name="Straight Arrow Connector 39"/>
            <p:cNvCxnSpPr/>
            <p:nvPr/>
          </p:nvCxnSpPr>
          <p:spPr>
            <a:xfrm rot="16200000" flipV="1">
              <a:off x="2650995" y="5378433"/>
              <a:ext cx="928694" cy="57150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4151193" y="5378433"/>
              <a:ext cx="1071570" cy="57150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186780" y="6259242"/>
              <a:ext cx="2000264" cy="400110"/>
            </a:xfrm>
            <a:prstGeom prst="rect">
              <a:avLst/>
            </a:prstGeom>
            <a:noFill/>
          </p:spPr>
          <p:txBody>
            <a:bodyPr wrap="square" rtlCol="0">
              <a:spAutoFit/>
            </a:bodyPr>
            <a:lstStyle/>
            <a:p>
              <a:r>
                <a:rPr lang="el-GR" sz="2000" dirty="0" smtClean="0">
                  <a:solidFill>
                    <a:prstClr val="black"/>
                  </a:solidFill>
                  <a:latin typeface="Calibri"/>
                  <a:cs typeface="Arial" charset="0"/>
                </a:rPr>
                <a:t>Άνοδοι χαλκού</a:t>
              </a:r>
              <a:endParaRPr lang="el-GR" sz="2000" dirty="0">
                <a:solidFill>
                  <a:prstClr val="black"/>
                </a:solidFill>
                <a:latin typeface="Calibri"/>
                <a:cs typeface="Arial" charset="0"/>
              </a:endParaRPr>
            </a:p>
          </p:txBody>
        </p:sp>
        <p:sp>
          <p:nvSpPr>
            <p:cNvPr id="44" name="TextBox 43"/>
            <p:cNvSpPr txBox="1"/>
            <p:nvPr/>
          </p:nvSpPr>
          <p:spPr>
            <a:xfrm>
              <a:off x="4044036" y="3699640"/>
              <a:ext cx="4690964" cy="400110"/>
            </a:xfrm>
            <a:prstGeom prst="rect">
              <a:avLst/>
            </a:prstGeom>
            <a:noFill/>
          </p:spPr>
          <p:txBody>
            <a:bodyPr wrap="none" rtlCol="0">
              <a:spAutoFit/>
            </a:bodyPr>
            <a:lstStyle/>
            <a:p>
              <a:r>
                <a:rPr lang="el-GR" sz="2000" dirty="0" smtClean="0">
                  <a:solidFill>
                    <a:prstClr val="black"/>
                  </a:solidFill>
                  <a:latin typeface="Calibri"/>
                  <a:cs typeface="Arial" charset="0"/>
                </a:rPr>
                <a:t>Κάθοδος (από σίδηρο) προς επιμετάλλωση</a:t>
              </a:r>
              <a:endParaRPr lang="el-GR" sz="2000" dirty="0">
                <a:solidFill>
                  <a:prstClr val="black"/>
                </a:solidFill>
                <a:latin typeface="Calibri"/>
                <a:cs typeface="Arial" charset="0"/>
              </a:endParaRPr>
            </a:p>
          </p:txBody>
        </p:sp>
        <p:cxnSp>
          <p:nvCxnSpPr>
            <p:cNvPr id="45" name="Straight Arrow Connector 45"/>
            <p:cNvCxnSpPr/>
            <p:nvPr/>
          </p:nvCxnSpPr>
          <p:spPr>
            <a:xfrm rot="5400000">
              <a:off x="3972598" y="4056830"/>
              <a:ext cx="1000132" cy="85725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7"/>
            <p:cNvCxnSpPr/>
            <p:nvPr/>
          </p:nvCxnSpPr>
          <p:spPr>
            <a:xfrm>
              <a:off x="2543838" y="1699376"/>
              <a:ext cx="1143008" cy="64294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9"/>
            <p:cNvCxnSpPr/>
            <p:nvPr/>
          </p:nvCxnSpPr>
          <p:spPr>
            <a:xfrm rot="5400000">
              <a:off x="5401358" y="2056566"/>
              <a:ext cx="785818" cy="78581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51"/>
            <p:cNvCxnSpPr/>
            <p:nvPr/>
          </p:nvCxnSpPr>
          <p:spPr>
            <a:xfrm rot="5400000">
              <a:off x="4151193" y="1092153"/>
              <a:ext cx="571504" cy="50006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53"/>
            <p:cNvCxnSpPr/>
            <p:nvPr/>
          </p:nvCxnSpPr>
          <p:spPr>
            <a:xfrm>
              <a:off x="1257954" y="3413888"/>
              <a:ext cx="1071570" cy="14287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86978" y="1056434"/>
              <a:ext cx="1571636" cy="400110"/>
            </a:xfrm>
            <a:prstGeom prst="rect">
              <a:avLst/>
            </a:prstGeom>
            <a:noFill/>
          </p:spPr>
          <p:txBody>
            <a:bodyPr wrap="square" rtlCol="0">
              <a:spAutoFit/>
            </a:bodyPr>
            <a:lstStyle/>
            <a:p>
              <a:r>
                <a:rPr lang="el-GR" sz="2000" dirty="0" smtClean="0">
                  <a:solidFill>
                    <a:prstClr val="black"/>
                  </a:solidFill>
                  <a:latin typeface="Calibri"/>
                  <a:cs typeface="Arial" charset="0"/>
                </a:rPr>
                <a:t>Βολτόμετρο </a:t>
              </a:r>
              <a:endParaRPr lang="el-GR" sz="2000" dirty="0">
                <a:solidFill>
                  <a:prstClr val="black"/>
                </a:solidFill>
                <a:latin typeface="Calibri"/>
                <a:cs typeface="Arial" charset="0"/>
              </a:endParaRPr>
            </a:p>
          </p:txBody>
        </p:sp>
        <p:sp>
          <p:nvSpPr>
            <p:cNvPr id="51" name="TextBox 50"/>
            <p:cNvSpPr txBox="1"/>
            <p:nvPr/>
          </p:nvSpPr>
          <p:spPr>
            <a:xfrm>
              <a:off x="-170806" y="3056698"/>
              <a:ext cx="1714512" cy="400110"/>
            </a:xfrm>
            <a:prstGeom prst="rect">
              <a:avLst/>
            </a:prstGeom>
            <a:noFill/>
          </p:spPr>
          <p:txBody>
            <a:bodyPr wrap="square" rtlCol="0">
              <a:spAutoFit/>
            </a:bodyPr>
            <a:lstStyle/>
            <a:p>
              <a:r>
                <a:rPr lang="el-GR" sz="2000" dirty="0" smtClean="0">
                  <a:solidFill>
                    <a:prstClr val="black"/>
                  </a:solidFill>
                  <a:latin typeface="Calibri"/>
                  <a:cs typeface="Arial" charset="0"/>
                </a:rPr>
                <a:t>Αμπερόμετρο</a:t>
              </a:r>
              <a:endParaRPr lang="el-GR" sz="2000" dirty="0">
                <a:solidFill>
                  <a:prstClr val="black"/>
                </a:solidFill>
                <a:latin typeface="Calibri"/>
                <a:cs typeface="Arial" charset="0"/>
              </a:endParaRPr>
            </a:p>
          </p:txBody>
        </p:sp>
        <p:sp>
          <p:nvSpPr>
            <p:cNvPr id="52" name="TextBox 51"/>
            <p:cNvSpPr txBox="1"/>
            <p:nvPr/>
          </p:nvSpPr>
          <p:spPr>
            <a:xfrm>
              <a:off x="1972334" y="1342186"/>
              <a:ext cx="799514" cy="400110"/>
            </a:xfrm>
            <a:prstGeom prst="rect">
              <a:avLst/>
            </a:prstGeom>
            <a:noFill/>
          </p:spPr>
          <p:txBody>
            <a:bodyPr wrap="none" rtlCol="0">
              <a:spAutoFit/>
            </a:bodyPr>
            <a:lstStyle/>
            <a:p>
              <a:r>
                <a:rPr lang="el-GR" sz="2000" dirty="0" smtClean="0">
                  <a:solidFill>
                    <a:prstClr val="black"/>
                  </a:solidFill>
                  <a:latin typeface="Calibri"/>
                  <a:cs typeface="Arial" charset="0"/>
                </a:rPr>
                <a:t>Πηγή </a:t>
              </a:r>
              <a:endParaRPr lang="el-GR" sz="2000" dirty="0">
                <a:solidFill>
                  <a:prstClr val="black"/>
                </a:solidFill>
                <a:latin typeface="Calibri"/>
                <a:cs typeface="Arial" charset="0"/>
              </a:endParaRPr>
            </a:p>
          </p:txBody>
        </p:sp>
        <p:sp>
          <p:nvSpPr>
            <p:cNvPr id="53" name="TextBox 52"/>
            <p:cNvSpPr txBox="1"/>
            <p:nvPr/>
          </p:nvSpPr>
          <p:spPr>
            <a:xfrm>
              <a:off x="6187176" y="1699376"/>
              <a:ext cx="1306512" cy="400110"/>
            </a:xfrm>
            <a:prstGeom prst="rect">
              <a:avLst/>
            </a:prstGeom>
            <a:noFill/>
          </p:spPr>
          <p:txBody>
            <a:bodyPr wrap="none" rtlCol="0">
              <a:spAutoFit/>
            </a:bodyPr>
            <a:lstStyle/>
            <a:p>
              <a:r>
                <a:rPr lang="el-GR" sz="2000" dirty="0" smtClean="0">
                  <a:solidFill>
                    <a:prstClr val="black"/>
                  </a:solidFill>
                  <a:latin typeface="Calibri"/>
                  <a:cs typeface="Arial" charset="0"/>
                </a:rPr>
                <a:t>Διακόπτης</a:t>
              </a:r>
              <a:endParaRPr lang="el-GR" sz="2000" dirty="0">
                <a:solidFill>
                  <a:prstClr val="black"/>
                </a:solidFill>
                <a:latin typeface="Calibri"/>
                <a:cs typeface="Arial" charset="0"/>
              </a:endParaRPr>
            </a:p>
          </p:txBody>
        </p:sp>
        <p:sp>
          <p:nvSpPr>
            <p:cNvPr id="54" name="TextBox 53"/>
            <p:cNvSpPr txBox="1"/>
            <p:nvPr/>
          </p:nvSpPr>
          <p:spPr>
            <a:xfrm>
              <a:off x="6258614" y="4914086"/>
              <a:ext cx="1691938" cy="400110"/>
            </a:xfrm>
            <a:prstGeom prst="rect">
              <a:avLst/>
            </a:prstGeom>
            <a:noFill/>
          </p:spPr>
          <p:txBody>
            <a:bodyPr wrap="none" rtlCol="0">
              <a:spAutoFit/>
            </a:bodyPr>
            <a:lstStyle/>
            <a:p>
              <a:r>
                <a:rPr lang="el-GR" sz="2000" dirty="0" smtClean="0">
                  <a:solidFill>
                    <a:prstClr val="black"/>
                  </a:solidFill>
                  <a:latin typeface="Calibri"/>
                  <a:cs typeface="Arial" charset="0"/>
                </a:rPr>
                <a:t>Ηλεκτρολύτης</a:t>
              </a:r>
              <a:endParaRPr lang="el-GR" sz="2000" dirty="0">
                <a:solidFill>
                  <a:prstClr val="black"/>
                </a:solidFill>
                <a:latin typeface="Calibri"/>
                <a:cs typeface="Arial" charset="0"/>
              </a:endParaRPr>
            </a:p>
          </p:txBody>
        </p:sp>
        <p:cxnSp>
          <p:nvCxnSpPr>
            <p:cNvPr id="55" name="Straight Arrow Connector 60"/>
            <p:cNvCxnSpPr>
              <a:stCxn id="54" idx="1"/>
            </p:cNvCxnSpPr>
            <p:nvPr/>
          </p:nvCxnSpPr>
          <p:spPr>
            <a:xfrm flipH="1" flipV="1">
              <a:off x="5544234" y="5056963"/>
              <a:ext cx="714380" cy="5717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81239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Απαιτούμενα όργανα και </a:t>
            </a:r>
            <a:r>
              <a:rPr lang="el-GR" dirty="0" smtClean="0"/>
              <a:t>υλικά</a:t>
            </a:r>
            <a:endParaRPr lang="el-GR" dirty="0"/>
          </a:p>
        </p:txBody>
      </p:sp>
      <p:sp>
        <p:nvSpPr>
          <p:cNvPr id="3" name="Θέση περιεχομένου 2"/>
          <p:cNvSpPr>
            <a:spLocks noGrp="1"/>
          </p:cNvSpPr>
          <p:nvPr>
            <p:ph idx="1"/>
          </p:nvPr>
        </p:nvSpPr>
        <p:spPr>
          <a:xfrm>
            <a:off x="457200" y="1484784"/>
            <a:ext cx="8229600" cy="4824536"/>
          </a:xfrm>
        </p:spPr>
        <p:txBody>
          <a:bodyPr/>
          <a:lstStyle/>
          <a:p>
            <a:pPr marL="457200" indent="-457200">
              <a:lnSpc>
                <a:spcPct val="114000"/>
              </a:lnSpc>
              <a:buFont typeface="+mj-lt"/>
              <a:buAutoNum type="arabicPeriod"/>
            </a:pPr>
            <a:r>
              <a:rPr lang="el-GR" dirty="0"/>
              <a:t>Τροφοδοτικό συνεχούς ρεύματος (πηγή</a:t>
            </a:r>
            <a:r>
              <a:rPr lang="el-GR" dirty="0" smtClean="0"/>
              <a:t>),</a:t>
            </a:r>
            <a:endParaRPr lang="el-GR" dirty="0"/>
          </a:p>
          <a:p>
            <a:pPr marL="457200" indent="-457200">
              <a:lnSpc>
                <a:spcPct val="114000"/>
              </a:lnSpc>
              <a:buFont typeface="+mj-lt"/>
              <a:buAutoNum type="arabicPeriod"/>
            </a:pPr>
            <a:r>
              <a:rPr lang="el-GR" dirty="0" smtClean="0"/>
              <a:t>Αμπερόμετρο,</a:t>
            </a:r>
            <a:endParaRPr lang="el-GR" dirty="0"/>
          </a:p>
          <a:p>
            <a:pPr marL="457200" indent="-457200">
              <a:lnSpc>
                <a:spcPct val="114000"/>
              </a:lnSpc>
              <a:buFont typeface="+mj-lt"/>
              <a:buAutoNum type="arabicPeriod"/>
            </a:pPr>
            <a:r>
              <a:rPr lang="el-GR" dirty="0" smtClean="0"/>
              <a:t>Βολτόμετρο,</a:t>
            </a:r>
            <a:endParaRPr lang="el-GR" dirty="0"/>
          </a:p>
          <a:p>
            <a:pPr marL="457200" indent="-457200">
              <a:lnSpc>
                <a:spcPct val="114000"/>
              </a:lnSpc>
              <a:buFont typeface="+mj-lt"/>
              <a:buAutoNum type="arabicPeriod"/>
            </a:pPr>
            <a:r>
              <a:rPr lang="el-GR" dirty="0" smtClean="0"/>
              <a:t>Χρονόμετρο,</a:t>
            </a:r>
            <a:endParaRPr lang="el-GR" dirty="0"/>
          </a:p>
          <a:p>
            <a:pPr marL="457200" indent="-457200">
              <a:lnSpc>
                <a:spcPct val="114000"/>
              </a:lnSpc>
              <a:buFont typeface="+mj-lt"/>
              <a:buAutoNum type="arabicPeriod"/>
            </a:pPr>
            <a:r>
              <a:rPr lang="el-GR" dirty="0" smtClean="0"/>
              <a:t>Ηλεκτρολυτικό κελί,</a:t>
            </a:r>
            <a:endParaRPr lang="el-GR" dirty="0"/>
          </a:p>
          <a:p>
            <a:pPr marL="457200" indent="-457200">
              <a:lnSpc>
                <a:spcPct val="114000"/>
              </a:lnSpc>
              <a:buFont typeface="+mj-lt"/>
              <a:buAutoNum type="arabicPeriod"/>
            </a:pPr>
            <a:r>
              <a:rPr lang="el-GR" dirty="0" smtClean="0"/>
              <a:t>Δυο </a:t>
            </a:r>
            <a:r>
              <a:rPr lang="el-GR" dirty="0"/>
              <a:t>ηλεκτρόδια </a:t>
            </a:r>
            <a:r>
              <a:rPr lang="el-GR" dirty="0" smtClean="0"/>
              <a:t>χαλκού κι ένα από σίδηρο(5Χ5 </a:t>
            </a:r>
            <a:r>
              <a:rPr lang="en-US" dirty="0" smtClean="0"/>
              <a:t>cm</a:t>
            </a:r>
            <a:r>
              <a:rPr lang="el-GR" dirty="0" smtClean="0"/>
              <a:t>),</a:t>
            </a:r>
            <a:endParaRPr lang="el-GR" dirty="0"/>
          </a:p>
          <a:p>
            <a:pPr marL="457200" indent="-457200">
              <a:lnSpc>
                <a:spcPct val="114000"/>
              </a:lnSpc>
              <a:buFont typeface="+mj-lt"/>
              <a:buAutoNum type="arabicPeriod"/>
            </a:pPr>
            <a:r>
              <a:rPr lang="el-GR" dirty="0" smtClean="0"/>
              <a:t>Ηλεκτρολύτης </a:t>
            </a:r>
            <a:r>
              <a:rPr lang="el-GR" dirty="0"/>
              <a:t>: Ένυδρος θειικός χαλκός (</a:t>
            </a:r>
            <a:r>
              <a:rPr lang="en-US" dirty="0" err="1"/>
              <a:t>CuSO</a:t>
            </a:r>
            <a:r>
              <a:rPr lang="el-GR" baseline="-25000" dirty="0"/>
              <a:t>4</a:t>
            </a:r>
            <a:r>
              <a:rPr lang="el-GR" dirty="0"/>
              <a:t>.5</a:t>
            </a:r>
            <a:r>
              <a:rPr lang="en-US" dirty="0"/>
              <a:t>H</a:t>
            </a:r>
            <a:r>
              <a:rPr lang="el-GR" baseline="-25000" dirty="0"/>
              <a:t>2</a:t>
            </a:r>
            <a:r>
              <a:rPr lang="en-US" dirty="0"/>
              <a:t>O</a:t>
            </a:r>
            <a:r>
              <a:rPr lang="el-GR" dirty="0" smtClean="0"/>
              <a:t>)</a:t>
            </a:r>
            <a:r>
              <a:rPr lang="en-US" dirty="0" smtClean="0"/>
              <a:t> </a:t>
            </a:r>
            <a:r>
              <a:rPr lang="el-GR" dirty="0" smtClean="0"/>
              <a:t>160 </a:t>
            </a:r>
            <a:r>
              <a:rPr lang="en-US" dirty="0" smtClean="0"/>
              <a:t>g/L</a:t>
            </a:r>
            <a:r>
              <a:rPr lang="el-GR" dirty="0" smtClean="0"/>
              <a:t>, </a:t>
            </a:r>
            <a:r>
              <a:rPr lang="el-GR" dirty="0"/>
              <a:t>καθαρό θειικό οξύ (</a:t>
            </a:r>
            <a:r>
              <a:rPr lang="en-US" dirty="0"/>
              <a:t>H</a:t>
            </a:r>
            <a:r>
              <a:rPr lang="el-GR" baseline="-25000" dirty="0"/>
              <a:t>2</a:t>
            </a:r>
            <a:r>
              <a:rPr lang="en-US" dirty="0"/>
              <a:t>SO</a:t>
            </a:r>
            <a:r>
              <a:rPr lang="el-GR" baseline="-25000" dirty="0"/>
              <a:t>4</a:t>
            </a:r>
            <a:r>
              <a:rPr lang="el-GR" dirty="0"/>
              <a:t>) </a:t>
            </a:r>
            <a:r>
              <a:rPr lang="en-US" dirty="0" smtClean="0"/>
              <a:t>74g/L </a:t>
            </a:r>
            <a:r>
              <a:rPr lang="el-GR" dirty="0" smtClean="0"/>
              <a:t>και </a:t>
            </a:r>
            <a:r>
              <a:rPr lang="en-US" dirty="0" smtClean="0"/>
              <a:t>0,01 g/L </a:t>
            </a:r>
            <a:r>
              <a:rPr lang="el-GR" dirty="0" smtClean="0"/>
              <a:t>πρόσθετο θερμοκρασία λουτρού 20-25</a:t>
            </a:r>
            <a:r>
              <a:rPr lang="az-Cyrl-AZ" dirty="0" smtClean="0"/>
              <a:t>°</a:t>
            </a:r>
            <a:r>
              <a:rPr lang="en-US" dirty="0" smtClean="0"/>
              <a:t>C.</a:t>
            </a: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18404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(1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lnSpc>
                <a:spcPct val="110000"/>
              </a:lnSpc>
            </a:pPr>
            <a:r>
              <a:rPr lang="el-GR" dirty="0" smtClean="0"/>
              <a:t>Η </a:t>
            </a:r>
            <a:r>
              <a:rPr lang="el-GR" b="1" dirty="0" smtClean="0">
                <a:solidFill>
                  <a:schemeClr val="accent1">
                    <a:lumMod val="50000"/>
                  </a:schemeClr>
                </a:solidFill>
              </a:rPr>
              <a:t>κάθοδος</a:t>
            </a:r>
            <a:r>
              <a:rPr lang="el-GR" dirty="0" smtClean="0"/>
              <a:t> (από σίδηρο) απολιπαίνεται με ακετόνη πριν την ηλεκτρόλυση, ακολουθεί αλκαλικός καθαρισμός και </a:t>
            </a:r>
            <a:r>
              <a:rPr lang="el-GR" dirty="0" err="1" smtClean="0"/>
              <a:t>αποξείδωση</a:t>
            </a:r>
            <a:r>
              <a:rPr lang="el-GR" dirty="0" smtClean="0"/>
              <a:t>. Μετά ξηραίνεται, ζυγίζεται και μετριέται η επιφάνεια της.</a:t>
            </a:r>
            <a:endParaRPr lang="el-GR" dirty="0"/>
          </a:p>
          <a:p>
            <a:pPr>
              <a:lnSpc>
                <a:spcPct val="110000"/>
              </a:lnSpc>
            </a:pPr>
            <a:r>
              <a:rPr lang="el-GR" dirty="0" smtClean="0"/>
              <a:t>Υπολογίζεται η απαιτούμενη ένταση (I) ρεύματος, με βάση την σχέση </a:t>
            </a:r>
          </a:p>
          <a:p>
            <a:pPr marL="0" indent="0" algn="ctr">
              <a:lnSpc>
                <a:spcPct val="110000"/>
              </a:lnSpc>
              <a:buNone/>
            </a:pPr>
            <a:r>
              <a:rPr lang="el-GR" b="1" dirty="0" smtClean="0">
                <a:solidFill>
                  <a:srgbClr val="004A82"/>
                </a:solidFill>
              </a:rPr>
              <a:t>I = </a:t>
            </a:r>
            <a:r>
              <a:rPr lang="el-GR" b="1" dirty="0" err="1" smtClean="0">
                <a:solidFill>
                  <a:srgbClr val="004A82"/>
                </a:solidFill>
              </a:rPr>
              <a:t>i.S</a:t>
            </a:r>
            <a:endParaRPr lang="el-GR" b="1" dirty="0" smtClean="0">
              <a:solidFill>
                <a:srgbClr val="004A82"/>
              </a:solidFill>
            </a:endParaRPr>
          </a:p>
          <a:p>
            <a:pPr marL="355600" indent="0">
              <a:lnSpc>
                <a:spcPct val="110000"/>
              </a:lnSpc>
              <a:buNone/>
            </a:pPr>
            <a:r>
              <a:rPr lang="el-GR" dirty="0" smtClean="0"/>
              <a:t>όπου S  είναι η συνολική επιφάνεια (2 όψεις) της καθόδου σε dm</a:t>
            </a:r>
            <a:r>
              <a:rPr lang="el-GR" baseline="30000" dirty="0" smtClean="0"/>
              <a:t>2</a:t>
            </a:r>
            <a:r>
              <a:rPr lang="el-GR" dirty="0" smtClean="0"/>
              <a:t>.</a:t>
            </a:r>
          </a:p>
          <a:p>
            <a:pPr marL="355600" indent="0">
              <a:lnSpc>
                <a:spcPct val="110000"/>
              </a:lnSpc>
            </a:pPr>
            <a:r>
              <a:rPr lang="el-GR" dirty="0" smtClean="0"/>
              <a:t> Πραγματοποιείται ηλεκτρόλυση με πυκνότητα ρεύματος  (i= 0,1-2 Α) για χρόνο 2</a:t>
            </a:r>
            <a:r>
              <a:rPr lang="en-US" dirty="0" smtClean="0"/>
              <a:t>0</a:t>
            </a:r>
            <a:r>
              <a:rPr lang="el-GR" dirty="0" smtClean="0"/>
              <a:t> </a:t>
            </a:r>
            <a:r>
              <a:rPr lang="el-GR" dirty="0" err="1" smtClean="0"/>
              <a:t>min</a:t>
            </a:r>
            <a:r>
              <a:rPr lang="el-GR" dirty="0" smtClean="0"/>
              <a:t>. </a:t>
            </a:r>
          </a:p>
          <a:p>
            <a:pPr marL="355600" indent="0">
              <a:lnSpc>
                <a:spcPct val="110000"/>
              </a:lnSpc>
              <a:buNone/>
            </a:pPr>
            <a:endParaRPr lang="el-GR" dirty="0" smtClean="0"/>
          </a:p>
          <a:p>
            <a:pPr marL="355600" indent="0">
              <a:lnSpc>
                <a:spcPct val="110000"/>
              </a:lnSpc>
              <a:buNone/>
            </a:pPr>
            <a:endParaRPr lang="el-GR" dirty="0" smtClean="0"/>
          </a:p>
          <a:p>
            <a:pPr>
              <a:lnSpc>
                <a:spcPct val="110000"/>
              </a:lnSpc>
            </a:pPr>
            <a:endParaRPr lang="el-GR" dirty="0" smtClean="0"/>
          </a:p>
          <a:p>
            <a:pPr>
              <a:lnSpc>
                <a:spcPct val="110000"/>
              </a:lnSpc>
            </a:pPr>
            <a:endParaRPr lang="el-GR" dirty="0"/>
          </a:p>
        </p:txBody>
      </p:sp>
      <p:sp>
        <p:nvSpPr>
          <p:cNvPr id="4" name="Θέση αριθμού διαφάνειας 3"/>
          <p:cNvSpPr>
            <a:spLocks noGrp="1"/>
          </p:cNvSpPr>
          <p:nvPr>
            <p:ph type="sldNum" sz="quarter" idx="12"/>
          </p:nvPr>
        </p:nvSpPr>
        <p:spPr/>
        <p:txBody>
          <a:bodyPr/>
          <a:lstStyle/>
          <a:p>
            <a:pPr>
              <a:defRPr/>
            </a:pPr>
            <a:fld id="{93E7186E-D60B-4CDD-9FD8-A6DE36940F32}"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697997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3e88d761549f5a2de65afc722a314feee16d1b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TotalTime>
  <Words>1215</Words>
  <Application>Microsoft Office PowerPoint</Application>
  <PresentationFormat>On-screen Show (4:3)</PresentationFormat>
  <Paragraphs>135</Paragraphs>
  <Slides>21</Slides>
  <Notes>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OC_template_updated</vt:lpstr>
      <vt:lpstr>template</vt:lpstr>
      <vt:lpstr>Χημεία Γραφικών Τεχνών (Ε)</vt:lpstr>
      <vt:lpstr>Εισαγωγή- Ηλεκτρόλυση</vt:lpstr>
      <vt:lpstr>Κύλινδροι βαθυτυπίας</vt:lpstr>
      <vt:lpstr>Θεωρητικό μέρος (1 από 3)</vt:lpstr>
      <vt:lpstr>Θεωρητικό μέρος (2 από 3)</vt:lpstr>
      <vt:lpstr>Θεωρητικό μέρος (3 από 3)</vt:lpstr>
      <vt:lpstr>Πειραματική διάταξη επιχάλκωσης</vt:lpstr>
      <vt:lpstr>Απαιτούμενα όργανα και υλικά</vt:lpstr>
      <vt:lpstr>Πειραματική διαδικασία (1 από 2)</vt:lpstr>
      <vt:lpstr>Πειραματική διαδικασία (2 από 2)</vt:lpstr>
      <vt:lpstr>Υπολογισμοί (1 από 3)</vt:lpstr>
      <vt:lpstr>Υπολογισμοί (2 από 3)</vt:lpstr>
      <vt:lpstr>Υπολογισμοί (3 από 3)</vt:lpstr>
      <vt:lpstr>Βιβλιογραφία (1 από 2) </vt:lpstr>
      <vt:lpstr>Βιβλιογραφία (2 από 2)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 (Ε)</dc:title>
  <dc:creator>opencourses@teiath.gr</dc:creator>
  <cp:lastModifiedBy>alex</cp:lastModifiedBy>
  <cp:revision>5</cp:revision>
  <dcterms:created xsi:type="dcterms:W3CDTF">2014-09-29T07:11:23Z</dcterms:created>
  <dcterms:modified xsi:type="dcterms:W3CDTF">2015-01-28T14:10:17Z</dcterms:modified>
</cp:coreProperties>
</file>