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8"/>
  </p:notesMasterIdLst>
  <p:handoutMasterIdLst>
    <p:handoutMasterId r:id="rId49"/>
  </p:handoutMasterIdLst>
  <p:sldIdLst>
    <p:sldId id="29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3" r:id="rId43"/>
    <p:sldId id="304" r:id="rId44"/>
    <p:sldId id="305" r:id="rId45"/>
    <p:sldId id="302" r:id="rId46"/>
    <p:sldId id="306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84077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51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13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12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729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5548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08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743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06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018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0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6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4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7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3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3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3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Ακίνητη Προσθετική Ι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1200"/>
              </a:spcAft>
            </a:pPr>
            <a:r>
              <a:rPr lang="el-GR" sz="3100" b="1" dirty="0" smtClean="0"/>
              <a:t>Ενότητα 11</a:t>
            </a:r>
            <a:r>
              <a:rPr lang="el-GR" sz="3100" dirty="0" smtClean="0"/>
              <a:t>:</a:t>
            </a:r>
            <a:r>
              <a:rPr lang="en-US" sz="3100" dirty="0" smtClean="0"/>
              <a:t> </a:t>
            </a:r>
            <a:r>
              <a:rPr lang="el-GR" sz="3100" dirty="0">
                <a:solidFill>
                  <a:sysClr val="windowText" lastClr="000000"/>
                </a:solidFill>
              </a:rPr>
              <a:t>Συγκόλληση Τμημάτων Γέφυρας</a:t>
            </a:r>
          </a:p>
          <a:p>
            <a:pPr fontAlgn="auto">
              <a:spcAft>
                <a:spcPts val="0"/>
              </a:spcAft>
            </a:pPr>
            <a:r>
              <a:rPr lang="el-GR" sz="2800" dirty="0" smtClean="0">
                <a:solidFill>
                  <a:sysClr val="windowText" lastClr="000000"/>
                </a:solidFill>
              </a:rPr>
              <a:t>Αριστείδης </a:t>
            </a:r>
            <a:r>
              <a:rPr lang="el-GR" sz="2800" dirty="0">
                <a:solidFill>
                  <a:sysClr val="windowText" lastClr="000000"/>
                </a:solidFill>
              </a:rPr>
              <a:t>Γαλιατσάτος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olidFill>
                  <a:sysClr val="windowText" lastClr="000000"/>
                </a:solidFill>
              </a:rPr>
              <a:t>DDs, Dr Dent. </a:t>
            </a:r>
            <a:r>
              <a:rPr lang="el-GR" sz="2800" dirty="0">
                <a:solidFill>
                  <a:sysClr val="windowText" lastClr="000000"/>
                </a:solidFill>
              </a:rPr>
              <a:t>Επίκουρος  Καθηγητής ΤΕΙ Αθήνας</a:t>
            </a:r>
          </a:p>
          <a:p>
            <a:pPr fontAlgn="auto">
              <a:spcAft>
                <a:spcPts val="0"/>
              </a:spcAft>
            </a:pPr>
            <a:r>
              <a:rPr lang="el-GR" sz="2800" dirty="0">
                <a:solidFill>
                  <a:sysClr val="windowText" lastClr="000000"/>
                </a:solidFill>
              </a:rPr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024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κόλλησης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Να μην διαβρώνεται και να μην μαυρίζει από τα υγρά του </a:t>
            </a:r>
            <a:r>
              <a:rPr lang="el-GR" sz="2400" dirty="0" smtClean="0"/>
              <a:t>στόματος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Να έχει χαμηλότερο θερμοκρασιακό διάστημα τήξης από εκείνο του κράματος που πρόκειται να συγκολληθεί (</a:t>
            </a:r>
            <a:r>
              <a:rPr lang="el-GR" sz="2400" dirty="0" smtClean="0"/>
              <a:t>100-150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l-GR" sz="2400" dirty="0"/>
              <a:t>C 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Να έχει παρόμοιες φυσικές για μηχανικές ιδιότητες με αυτές του συγκολλούμενου κράματος, ώστε να έχουν την ίδια αντοχή και </a:t>
            </a:r>
            <a:r>
              <a:rPr lang="el-GR" sz="2400" dirty="0" smtClean="0"/>
              <a:t>σκληρότητα.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Το χρώμα της να ταιριάζει με εκείνο της χυτής </a:t>
            </a:r>
            <a:r>
              <a:rPr lang="el-GR" sz="2400" dirty="0" smtClean="0"/>
              <a:t>πρόσθεσης.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Να έχει ικανοποιητική ρευστότητα, ώστε να εισχωρεί μεταξύ των συγκολλούμενων μεταλλικών </a:t>
            </a:r>
            <a:r>
              <a:rPr lang="el-GR" sz="2400" dirty="0" smtClean="0"/>
              <a:t>επιφανειών.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6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r>
              <a:rPr lang="el-GR" dirty="0"/>
              <a:t>Ιδιότητες κόλλησης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088" y="1268760"/>
            <a:ext cx="6096513" cy="4572384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538228" y="58411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595959"/>
                </a:solidFill>
                <a:latin typeface="Calibri"/>
              </a:rPr>
              <a:t>©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Αριστείδης Γαλιατσάτος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7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Πυροχώματα συγκόλλησης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Αντέχουν σε υψηλές </a:t>
            </a:r>
            <a:r>
              <a:rPr lang="el-GR" sz="2400" dirty="0" smtClean="0"/>
              <a:t>θερμοκρασίες,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Είναι </a:t>
            </a:r>
            <a:r>
              <a:rPr lang="el-GR" sz="2400" dirty="0" smtClean="0"/>
              <a:t>χονδρόκοκκα,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Έχουν χαμηλότερο συντελεστή θερμικής διαστολής και πήξης από τα πυροχώματα των χυτών, ώστε να μην προκαλείται παραμόρφωση της γέφυρας κατά την </a:t>
            </a:r>
            <a:r>
              <a:rPr lang="el-GR" sz="2400" dirty="0" smtClean="0"/>
              <a:t>συγκόλληση.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40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Αντιοξειδωτικοί παράγοντες ή αρτύματα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Είναι ουσίες οι οποίες: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Αφενός διαλύουν τα οξείδια που υπάρχουν στις προς συγκόλληση </a:t>
            </a:r>
            <a:r>
              <a:rPr lang="el-GR" sz="2400" dirty="0" smtClean="0"/>
              <a:t>επιφάνειες,</a:t>
            </a:r>
            <a:endParaRPr lang="el-GR" sz="2400" dirty="0"/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Εμποδίζουν τη δημιουργία νέων οξειδίων και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sz="2400" dirty="0"/>
              <a:t>Διατηρούν τις μεταλλικές επιφάνειες καθαρές και απαλλαγμένες από οξείδια κατά την διάρκεια της συγκόλλησης.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90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Αρτύματα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Τα </a:t>
            </a:r>
            <a:r>
              <a:rPr lang="el-GR" sz="2400" b="1" dirty="0">
                <a:solidFill>
                  <a:srgbClr val="820000"/>
                </a:solidFill>
              </a:rPr>
              <a:t>αρτύματα</a:t>
            </a:r>
            <a:r>
              <a:rPr lang="el-GR" sz="2400" dirty="0"/>
              <a:t> διατίθενται σε μορφή σκόνης ή πάστας και είναι </a:t>
            </a:r>
            <a:r>
              <a:rPr lang="el-GR" sz="2400" b="1" dirty="0">
                <a:solidFill>
                  <a:srgbClr val="820000"/>
                </a:solidFill>
              </a:rPr>
              <a:t>υψηλότηκτα άλατα βόρακα, </a:t>
            </a:r>
            <a:r>
              <a:rPr lang="el-GR" sz="2400" dirty="0"/>
              <a:t>όπως πυροβορικό νάτριο ή βορικό οξύ ή συνδυασμοί των ενώσεων αυτών</a:t>
            </a:r>
            <a:r>
              <a:rPr lang="el-GR" sz="2400" dirty="0" smtClean="0"/>
              <a:t>.</a:t>
            </a:r>
          </a:p>
          <a:p>
            <a:pPr marL="0" indent="0" algn="just">
              <a:spcBef>
                <a:spcPts val="4200"/>
              </a:spcBef>
              <a:buNone/>
            </a:pPr>
            <a:r>
              <a:rPr lang="el-GR" sz="2400" dirty="0"/>
              <a:t>Τα </a:t>
            </a:r>
            <a:r>
              <a:rPr lang="el-GR" sz="2400" b="1" dirty="0">
                <a:solidFill>
                  <a:srgbClr val="820000"/>
                </a:solidFill>
              </a:rPr>
              <a:t>αρτύματα</a:t>
            </a:r>
            <a:r>
              <a:rPr lang="el-GR" sz="2400" dirty="0"/>
              <a:t> τοποθετούνται στις προς συγκόλληση επιφάνειες και καθώς με την άνοδο της θερμοκρασίας τήκονται, σχηματίζουν στις μεταλλικές επιφάνειες μια </a:t>
            </a:r>
            <a:r>
              <a:rPr lang="el-GR" sz="2400" b="1" dirty="0">
                <a:solidFill>
                  <a:srgbClr val="820000"/>
                </a:solidFill>
              </a:rPr>
              <a:t>λεπτή μεμβράνη </a:t>
            </a:r>
            <a:r>
              <a:rPr lang="el-GR" sz="2400" dirty="0"/>
              <a:t>που τις προφυλάσσει από το σχηματισμό </a:t>
            </a:r>
            <a:r>
              <a:rPr lang="el-GR" sz="2400" dirty="0" smtClean="0"/>
              <a:t>οξειδίων.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07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Αρτύματα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Στη συνέχεια, </a:t>
            </a:r>
            <a:r>
              <a:rPr lang="el-GR" sz="2400" b="1" dirty="0">
                <a:solidFill>
                  <a:srgbClr val="820000"/>
                </a:solidFill>
              </a:rPr>
              <a:t>η κόλληση εκτοπίζει με τη σειρά της το λιωμένο άρτυμα, </a:t>
            </a:r>
            <a:r>
              <a:rPr lang="el-GR" sz="2400" dirty="0"/>
              <a:t>διαβρέχει τις μεταλλικές επιφάνειες και σχηματίζει την ενδιάμεση φάση που οδηγεί στο </a:t>
            </a:r>
            <a:r>
              <a:rPr lang="el-GR" sz="2400" dirty="0" smtClean="0"/>
              <a:t>δεσμό </a:t>
            </a:r>
            <a:r>
              <a:rPr lang="el-GR" sz="2400" dirty="0"/>
              <a:t>της συγκόλλησης</a:t>
            </a:r>
            <a:r>
              <a:rPr lang="el-GR" sz="2400" dirty="0" smtClean="0"/>
              <a:t>.</a:t>
            </a:r>
          </a:p>
          <a:p>
            <a:pPr marL="0" indent="0" algn="just">
              <a:spcBef>
                <a:spcPts val="4800"/>
              </a:spcBef>
              <a:buNone/>
            </a:pPr>
            <a:r>
              <a:rPr lang="el-GR" sz="2400" dirty="0"/>
              <a:t>Η </a:t>
            </a:r>
            <a:r>
              <a:rPr lang="el-GR" sz="2400" b="1" dirty="0">
                <a:solidFill>
                  <a:srgbClr val="820000"/>
                </a:solidFill>
              </a:rPr>
              <a:t>επιλογή του αρτύματος </a:t>
            </a:r>
            <a:r>
              <a:rPr lang="el-GR" sz="2400" dirty="0"/>
              <a:t>είναι βασικός παράγοντας για μια επιτυχή συγκόλληση και εξαρτάται από </a:t>
            </a:r>
            <a:r>
              <a:rPr lang="el-GR" sz="2400" dirty="0" smtClean="0"/>
              <a:t>τον </a:t>
            </a:r>
            <a:r>
              <a:rPr lang="el-GR" sz="2400" b="1" dirty="0" smtClean="0">
                <a:solidFill>
                  <a:srgbClr val="820000"/>
                </a:solidFill>
              </a:rPr>
              <a:t>ΤΥΠΟ </a:t>
            </a:r>
            <a:r>
              <a:rPr lang="el-GR" sz="2400" b="1" dirty="0">
                <a:solidFill>
                  <a:srgbClr val="820000"/>
                </a:solidFill>
              </a:rPr>
              <a:t>ΤΟΥ </a:t>
            </a:r>
            <a:r>
              <a:rPr lang="el-GR" sz="2400" b="1" dirty="0" smtClean="0">
                <a:solidFill>
                  <a:srgbClr val="820000"/>
                </a:solidFill>
              </a:rPr>
              <a:t>ΚΡΑΜΑΤΟΣ </a:t>
            </a:r>
            <a:r>
              <a:rPr lang="el-GR" sz="2400" dirty="0" smtClean="0"/>
              <a:t>και </a:t>
            </a:r>
            <a:r>
              <a:rPr lang="el-GR" sz="2400" dirty="0"/>
              <a:t>όχι από τον τύπο της κόλλησης.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4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Αρτύματα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1075" y="1772816"/>
            <a:ext cx="8229600" cy="28803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4200"/>
              </a:spcBef>
              <a:buNone/>
            </a:pPr>
            <a:r>
              <a:rPr lang="el-GR" sz="2400" dirty="0"/>
              <a:t>Για </a:t>
            </a:r>
            <a:r>
              <a:rPr lang="el-GR" sz="2400" b="1" dirty="0">
                <a:solidFill>
                  <a:srgbClr val="820000"/>
                </a:solidFill>
              </a:rPr>
              <a:t>συγκόλληση βασικών κραμάτων </a:t>
            </a:r>
            <a:r>
              <a:rPr lang="el-GR" sz="2400" dirty="0"/>
              <a:t>που περιέχουν χρώμιο, το άρτυμα πρέπει να περιέχει </a:t>
            </a:r>
            <a:r>
              <a:rPr lang="el-GR" sz="2400" b="1" dirty="0">
                <a:solidFill>
                  <a:srgbClr val="820000"/>
                </a:solidFill>
              </a:rPr>
              <a:t>φθοριούχο </a:t>
            </a:r>
            <a:r>
              <a:rPr lang="el-GR" sz="2400" b="1" dirty="0" smtClean="0">
                <a:solidFill>
                  <a:srgbClr val="820000"/>
                </a:solidFill>
              </a:rPr>
              <a:t>άλας.</a:t>
            </a:r>
          </a:p>
          <a:p>
            <a:pPr marL="0" indent="0" algn="just">
              <a:spcBef>
                <a:spcPts val="4200"/>
              </a:spcBef>
              <a:buNone/>
            </a:pPr>
            <a:r>
              <a:rPr lang="el-GR" sz="2400" dirty="0" smtClean="0"/>
              <a:t>Για </a:t>
            </a:r>
            <a:r>
              <a:rPr lang="el-GR" sz="2400" b="1" dirty="0">
                <a:solidFill>
                  <a:srgbClr val="084077"/>
                </a:solidFill>
              </a:rPr>
              <a:t>συγκόλληση χρυσοκραμάτων </a:t>
            </a:r>
            <a:r>
              <a:rPr lang="el-GR" sz="2400" dirty="0"/>
              <a:t>το άρτυμα πρέπει να περιέχει </a:t>
            </a:r>
            <a:r>
              <a:rPr lang="el-GR" sz="2400" b="1" dirty="0" smtClean="0">
                <a:solidFill>
                  <a:srgbClr val="084077"/>
                </a:solidFill>
              </a:rPr>
              <a:t>βόρακα.</a:t>
            </a:r>
            <a:endParaRPr lang="el-GR" sz="2400" b="1" dirty="0">
              <a:solidFill>
                <a:srgbClr val="084077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2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</a:t>
            </a:r>
            <a:r>
              <a:rPr lang="el-GR" dirty="0"/>
              <a:t>ά</a:t>
            </a:r>
            <a:r>
              <a:rPr lang="el-GR" dirty="0" smtClean="0"/>
              <a:t>ρτυμα  (</a:t>
            </a:r>
            <a:r>
              <a:rPr lang="en-US" dirty="0" smtClean="0"/>
              <a:t>antiflux)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Είναι ουσίες οι οποίες χρησιμοποιούνται κατά την συγκόλληση με σκοπό να περιοριστεί η ροή της κόλλησης στο επιθυμητό σημείο και να μην επεκταθεί σε όλη την επιφάνεια του χυτού.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Τοποθετούνται περιφερικά του σημείου συγκόλλησης πριν την προθέρμανση του εκμαγείου </a:t>
            </a:r>
            <a:r>
              <a:rPr lang="el-GR" sz="2400" dirty="0" smtClean="0"/>
              <a:t>πυροχώματος.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Είναι εναιώρημα του ερυθρού του σιδήρου σε αλκοόλη ή μολύβι </a:t>
            </a:r>
            <a:r>
              <a:rPr lang="el-GR" sz="2400" dirty="0" smtClean="0"/>
              <a:t>γραφίτη.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50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Τεχνική της συγκόλλησης σε γέφυρα </a:t>
            </a:r>
            <a:br>
              <a:rPr lang="el-GR" sz="4400" dirty="0" smtClean="0"/>
            </a:br>
            <a:r>
              <a:rPr lang="el-GR" sz="3600" b="0" dirty="0" smtClean="0"/>
              <a:t>(1 από 10)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16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dirty="0">
                <a:solidFill>
                  <a:srgbClr val="084077"/>
                </a:solidFill>
              </a:rPr>
              <a:t>Απαραίτητη </a:t>
            </a:r>
            <a:r>
              <a:rPr lang="el-GR" sz="2400" b="1" dirty="0" smtClean="0">
                <a:solidFill>
                  <a:srgbClr val="084077"/>
                </a:solidFill>
              </a:rPr>
              <a:t>προϋπόθεση </a:t>
            </a:r>
            <a:r>
              <a:rPr lang="el-GR" sz="2400" dirty="0"/>
              <a:t>πριν την συγκόλληση είναι οι επιφάνειες του χυτού μεταλλικού σκελετού να είναι </a:t>
            </a:r>
            <a:r>
              <a:rPr lang="el-GR" sz="2400" b="1" dirty="0">
                <a:solidFill>
                  <a:srgbClr val="820000"/>
                </a:solidFill>
              </a:rPr>
              <a:t>λείες και καθαρές, </a:t>
            </a:r>
            <a:r>
              <a:rPr lang="el-GR" sz="2400" dirty="0"/>
              <a:t>απαλλαγμένες από ακαθαρσίες, ώστε να διευκολυνθεί η ροή της κόλλησης και η επιτυχία του δεσμού.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6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Τεχνική </a:t>
            </a:r>
            <a:r>
              <a:rPr lang="el-GR" sz="4400" dirty="0"/>
              <a:t>της </a:t>
            </a:r>
            <a:r>
              <a:rPr lang="el-GR" sz="4400" dirty="0" smtClean="0"/>
              <a:t>συγκόλλησης </a:t>
            </a:r>
            <a:r>
              <a:rPr lang="el-GR" sz="4400" dirty="0"/>
              <a:t>σε </a:t>
            </a:r>
            <a:r>
              <a:rPr lang="el-GR" sz="4400" dirty="0" smtClean="0"/>
              <a:t>γέφυρα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088" y="1196752"/>
            <a:ext cx="6096513" cy="4572384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522004" y="594928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38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Συγκόλληση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O</a:t>
            </a:r>
            <a:r>
              <a:rPr lang="el-GR" sz="2400" dirty="0" smtClean="0"/>
              <a:t>νομάζεται </a:t>
            </a:r>
            <a:r>
              <a:rPr lang="el-GR" sz="2400" dirty="0"/>
              <a:t>το φαινόμενο κατά το οποίο δύο ομοειδή ή ετεροειδή μέταλλα συσσωματώνονται σε ένα σύνολο αναπτύσσοντας μεταξύ τους δεσμό  κατά τη μεσόφαση των συγκολλούμενων επιφανειών.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4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Τεχνική </a:t>
            </a:r>
            <a:r>
              <a:rPr lang="el-GR" sz="4400" dirty="0"/>
              <a:t>της </a:t>
            </a:r>
            <a:r>
              <a:rPr lang="el-GR" sz="4400" dirty="0" smtClean="0"/>
              <a:t>συγκόλλησης </a:t>
            </a:r>
            <a:r>
              <a:rPr lang="el-GR" sz="4400" dirty="0"/>
              <a:t>σε </a:t>
            </a:r>
            <a:r>
              <a:rPr lang="el-GR" sz="4400" dirty="0" smtClean="0"/>
              <a:t>γέφυρα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141" y="1484784"/>
            <a:ext cx="6336407" cy="475230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6" name="Line 4" title="βέλος"/>
          <p:cNvSpPr>
            <a:spLocks noChangeShapeType="1"/>
          </p:cNvSpPr>
          <p:nvPr/>
        </p:nvSpPr>
        <p:spPr bwMode="auto">
          <a:xfrm>
            <a:off x="3203848" y="2708919"/>
            <a:ext cx="579512" cy="1122367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687018" y="2278032"/>
            <a:ext cx="33971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 smtClean="0">
                <a:solidFill>
                  <a:srgbClr val="084077"/>
                </a:solidFill>
                <a:latin typeface="+mn-lt"/>
              </a:rPr>
              <a:t>Κενός χώρος = 0,1 - 0,3 mm</a:t>
            </a:r>
            <a:endParaRPr lang="el-GR" sz="22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22004" y="6375889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Τεχνική </a:t>
            </a:r>
            <a:r>
              <a:rPr lang="el-GR" sz="4400" dirty="0"/>
              <a:t>της </a:t>
            </a:r>
            <a:r>
              <a:rPr lang="el-GR" sz="4400" dirty="0" smtClean="0"/>
              <a:t>συγκόλλησης </a:t>
            </a:r>
            <a:r>
              <a:rPr lang="el-GR" sz="4400" dirty="0"/>
              <a:t>σε </a:t>
            </a:r>
            <a:r>
              <a:rPr lang="el-GR" sz="4400" dirty="0" smtClean="0"/>
              <a:t>γέφυρα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72" y="1196752"/>
            <a:ext cx="8229600" cy="864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dirty="0" smtClean="0"/>
              <a:t>Ακινητοποίηση των μερών της γέφυρας</a:t>
            </a:r>
          </a:p>
          <a:p>
            <a:pPr marL="0" indent="0" algn="ctr">
              <a:buNone/>
            </a:pPr>
            <a:r>
              <a:rPr lang="el-GR" sz="2400" dirty="0" smtClean="0"/>
              <a:t>Έλεγχος εφαρμογής και σύγκλεισης</a:t>
            </a: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884" y="2348880"/>
            <a:ext cx="5184576" cy="388843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516832" y="618011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4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Τεχνική της συγκόλλησης σε γέφυρα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72" y="1196752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dirty="0" smtClean="0"/>
              <a:t>Εκμαγείο πυροχώματος σε σχήμα ανάλογο της γέφυρας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899" y="1760406"/>
            <a:ext cx="4718547" cy="4648306"/>
          </a:xfrm>
          <a:prstGeom prst="rect">
            <a:avLst/>
          </a:prstGeom>
        </p:spPr>
      </p:pic>
      <p:sp>
        <p:nvSpPr>
          <p:cNvPr id="6" name="Line 4" title="βέλος"/>
          <p:cNvSpPr>
            <a:spLocks noChangeShapeType="1"/>
          </p:cNvSpPr>
          <p:nvPr/>
        </p:nvSpPr>
        <p:spPr bwMode="auto">
          <a:xfrm>
            <a:off x="1901851" y="4127203"/>
            <a:ext cx="2647304" cy="202607"/>
          </a:xfrm>
          <a:prstGeom prst="line">
            <a:avLst/>
          </a:prstGeom>
          <a:noFill/>
          <a:ln w="38100">
            <a:solidFill>
              <a:srgbClr val="0840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38188" y="3741868"/>
            <a:ext cx="25862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 smtClean="0">
                <a:solidFill>
                  <a:srgbClr val="084077"/>
                </a:solidFill>
                <a:latin typeface="+mn-lt"/>
              </a:rPr>
              <a:t>Αύλακες σε σχήμα </a:t>
            </a:r>
            <a:r>
              <a:rPr lang="en-US" sz="2200" b="1" dirty="0" smtClean="0">
                <a:solidFill>
                  <a:srgbClr val="084077"/>
                </a:solidFill>
                <a:latin typeface="+mn-lt"/>
              </a:rPr>
              <a:t>V</a:t>
            </a:r>
            <a:endParaRPr lang="el-GR" sz="22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516832" y="6396335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3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Τεχνική της συγκόλλησης σε γέφυρα </a:t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6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72" y="1196752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dirty="0" smtClean="0"/>
              <a:t>Αποκ</a:t>
            </a:r>
            <a:r>
              <a:rPr lang="el-GR" sz="2400" dirty="0"/>
              <a:t>ή</a:t>
            </a:r>
            <a:r>
              <a:rPr lang="el-GR" sz="2400" dirty="0" smtClean="0"/>
              <a:t>ρωση – προθέρμανση</a:t>
            </a:r>
            <a:r>
              <a:rPr lang="en-US" sz="2400" dirty="0" smtClean="0"/>
              <a:t> </a:t>
            </a:r>
            <a:r>
              <a:rPr lang="el-GR" sz="2400" dirty="0" smtClean="0"/>
              <a:t>(σε 800 c  για 15 λεπτά)</a:t>
            </a: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550" y="1798676"/>
            <a:ext cx="4111245" cy="454337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516832" y="6342046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74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Τεχνική της συγκόλλησης σε γέφυρα </a:t>
            </a:r>
            <a:br>
              <a:rPr lang="el-GR" sz="4400" dirty="0"/>
            </a:br>
            <a:r>
              <a:rPr lang="el-GR" sz="3600" b="0" dirty="0" smtClean="0"/>
              <a:t>(7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62372" y="1340768"/>
            <a:ext cx="8229600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dirty="0" smtClean="0"/>
              <a:t>Συγκόλληση με φλόγιστρο, αφού προηγουμένως τοποθετηθεί το άρτυμα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515" y="2204864"/>
            <a:ext cx="5535315" cy="415148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516832" y="635635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22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Τεχνική της συγκόλλησης σε γέφυρα </a:t>
            </a:r>
            <a:br>
              <a:rPr lang="el-GR" sz="4400" dirty="0"/>
            </a:br>
            <a:r>
              <a:rPr lang="el-GR" sz="3600" b="0" dirty="0" smtClean="0"/>
              <a:t>(8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72" y="1196752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 smtClean="0"/>
              <a:t>Μόλις οι επιφάνειες αποκτήσουν ερυθρωπό χρώμα τοποθετείται η κόλληση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926" y="2060848"/>
            <a:ext cx="5436492" cy="407736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516832" y="635635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45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372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Τεχνική της συγκόλλησης σε γέφυρα </a:t>
            </a:r>
            <a:br>
              <a:rPr lang="el-GR" sz="4400" dirty="0"/>
            </a:br>
            <a:r>
              <a:rPr lang="el-GR" sz="3600" b="0" dirty="0" smtClean="0"/>
              <a:t>(</a:t>
            </a:r>
            <a:r>
              <a:rPr lang="el-GR" sz="3600" b="0" dirty="0"/>
              <a:t>9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72" y="1196752"/>
            <a:ext cx="8229600" cy="752680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 smtClean="0"/>
              <a:t>Λείανση και στίλβωση της γέφυρας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906" y="1949432"/>
            <a:ext cx="5796532" cy="434739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516832" y="635635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31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Τεχνική της συγκόλλησης σε γέφυρα </a:t>
            </a:r>
            <a:br>
              <a:rPr lang="el-GR" sz="4400" dirty="0"/>
            </a:br>
            <a:r>
              <a:rPr lang="el-GR" sz="3600" b="0" dirty="0"/>
              <a:t>(</a:t>
            </a:r>
            <a:r>
              <a:rPr lang="el-GR" sz="3600" b="0" dirty="0" smtClean="0"/>
              <a:t>10 </a:t>
            </a:r>
            <a:r>
              <a:rPr lang="el-GR" sz="3600" b="0" dirty="0"/>
              <a:t>από </a:t>
            </a:r>
            <a:r>
              <a:rPr lang="el-GR" sz="3600" b="0" dirty="0" smtClean="0"/>
              <a:t>10)</a:t>
            </a:r>
            <a:endParaRPr lang="el-GR" sz="3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118" y="1196975"/>
            <a:ext cx="6756452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522004" y="6356350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1200" dirty="0">
                <a:solidFill>
                  <a:srgbClr val="595959"/>
                </a:solidFill>
                <a:latin typeface="Calibri"/>
              </a:rPr>
              <a:t>© Δημητροπούλου Ε. Η εργαστηριακή διαδικασία στην Ακίνητη Προσθετική.</a:t>
            </a:r>
            <a:r>
              <a:rPr lang="el-GR" sz="1200" dirty="0">
                <a:latin typeface="Calibri"/>
                <a:ea typeface="Times New Roman"/>
              </a:rPr>
              <a:t> </a:t>
            </a:r>
            <a:r>
              <a:rPr lang="el-GR" sz="1200" dirty="0">
                <a:solidFill>
                  <a:srgbClr val="595959"/>
                </a:solidFill>
                <a:latin typeface="Calibri"/>
              </a:rPr>
              <a:t>Αυτοέκδοση. Αθήνα 2004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46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/>
          <a:lstStyle/>
          <a:p>
            <a:r>
              <a:rPr lang="el-GR" dirty="0" smtClean="0"/>
              <a:t>Συγκόλληση με </a:t>
            </a:r>
            <a:r>
              <a:rPr lang="en-US" dirty="0" smtClean="0"/>
              <a:t>laser</a:t>
            </a:r>
            <a:r>
              <a:rPr lang="el-GR" dirty="0" smtClean="0"/>
              <a:t>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022" y="1196975"/>
            <a:ext cx="3942645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6324125"/>
            <a:ext cx="6127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7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Συγκόλληση με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Η </a:t>
            </a:r>
            <a:r>
              <a:rPr lang="el-GR" sz="2400" b="1" dirty="0">
                <a:solidFill>
                  <a:srgbClr val="084077"/>
                </a:solidFill>
              </a:rPr>
              <a:t>ακτινοβολία Laser </a:t>
            </a:r>
            <a:r>
              <a:rPr lang="el-GR" sz="2400" dirty="0"/>
              <a:t>είναι μια ηλεκτρομαγνητική ακτινοβολία μεγάλης διεισδυτικότητας, η συχνότητα της οποίας βρίσκεται μέσα στην περιοχή του ορατού φωτός. Διαθέτει μεγάλη δραστικότητα γιατί επιτυγχάνεται μια λεπτότατη δέσμη φωτός με τεράστια ισχύ.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30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 συγκολλήσεων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52936" y="2204864"/>
            <a:ext cx="4258816" cy="187220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600"/>
              </a:spcBef>
              <a:buFont typeface="+mj-lt"/>
              <a:buAutoNum type="alphaUcPeriod"/>
            </a:pPr>
            <a:r>
              <a:rPr lang="el-GR" sz="2400" dirty="0" smtClean="0"/>
              <a:t>Αυτογενής συγκόλληση</a:t>
            </a:r>
            <a:r>
              <a:rPr lang="en-US" sz="2400" dirty="0" smtClean="0"/>
              <a:t>,</a:t>
            </a:r>
          </a:p>
          <a:p>
            <a:pPr marL="457200" indent="-457200">
              <a:spcBef>
                <a:spcPts val="3600"/>
              </a:spcBef>
              <a:buFont typeface="+mj-lt"/>
              <a:buAutoNum type="alphaUcPeriod"/>
            </a:pPr>
            <a:r>
              <a:rPr lang="el-GR" sz="2400" dirty="0" smtClean="0"/>
              <a:t>Ετερογενής συγκόλληση.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40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Συγκόλληση με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Με την υψηλή ενέργεια που έχει (800-1000KW/cm) </a:t>
            </a:r>
            <a:r>
              <a:rPr lang="el-GR" sz="2400" b="1" dirty="0">
                <a:solidFill>
                  <a:srgbClr val="820000"/>
                </a:solidFill>
              </a:rPr>
              <a:t>αυξάνει τη θερμοκρασία σε ένα εντοπισμένο μόνο σημείο </a:t>
            </a:r>
            <a:r>
              <a:rPr lang="el-GR" sz="2400" dirty="0"/>
              <a:t>και έτσι επιτυγχάνεται τήξη και συγκόλληση της μεταλλικής επιφάνειας, χωρίς να επηρεαστεί από τη θερμότητα το υπόλοιπο χυτό.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7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Συγκόλληση με </a:t>
            </a:r>
            <a:r>
              <a:rPr lang="en-US" dirty="0"/>
              <a:t>laser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Με τη μέθοδο της τήξης της μεταλλικής επιφάνειας (χωρίς ενδιάμεσο υλικό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Με τη μέθοδο κατά την οποία χρησιμοποιείται επιπλέον υλικό </a:t>
            </a:r>
            <a:r>
              <a:rPr lang="el-GR" sz="2400" dirty="0" smtClean="0"/>
              <a:t>σύντηξης.</a:t>
            </a:r>
            <a:endParaRPr lang="el-GR" sz="2400" dirty="0"/>
          </a:p>
          <a:p>
            <a:pPr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 Μέθοδος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440160"/>
          </a:xfrm>
        </p:spPr>
        <p:txBody>
          <a:bodyPr/>
          <a:lstStyle/>
          <a:p>
            <a:pPr marL="0" indent="0" algn="just">
              <a:buNone/>
            </a:pPr>
            <a:r>
              <a:rPr lang="el-GR" sz="2400" dirty="0"/>
              <a:t>Η συγκόλληση επιτυγχάνεται </a:t>
            </a:r>
            <a:r>
              <a:rPr lang="el-GR" sz="2400" b="1" dirty="0">
                <a:solidFill>
                  <a:srgbClr val="820000"/>
                </a:solidFill>
              </a:rPr>
              <a:t>χωρίς ενδιάμεσο υλικό, </a:t>
            </a:r>
            <a:r>
              <a:rPr lang="el-GR" sz="2400" dirty="0"/>
              <a:t>με την αύξηση της θερμοκρασίας στο σημείο που εστιάζεται η ακτίνα laser, με την οποία προκαλείται τήξη του κράματος και σύντηξη.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27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 Μέθοδος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Η επιτυχία εξαρτάται</a:t>
            </a:r>
            <a:r>
              <a:rPr lang="el-GR" sz="2400" dirty="0" smtClean="0"/>
              <a:t>: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Από την ορθή καθοδήγηση της ακτίνας ,που πρέπει να κατευθύνεται ακριβώς στο σημείο του συνδέσμου.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Από το διάκενο μεταξύ των προς συγκόλληση επιφανειών, το οποίο δεν πρέπει να είναι μεγαλύτερο από 0,1 mm.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Από τη σωστή ενέργεια της ακτίνας, η οποία εξαρτάται από το είδος του κράματος.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65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 Μέθοδος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Στη μέθοδο αυτή εκτός από τη σύντηξη με την άνοδο της θερμοκρασίας, </a:t>
            </a:r>
            <a:r>
              <a:rPr lang="el-GR" sz="2400" b="1" dirty="0">
                <a:solidFill>
                  <a:srgbClr val="820000"/>
                </a:solidFill>
              </a:rPr>
              <a:t>χρησιμοποιείται επιπλέον υλικό σε μορφή σύρματος,</a:t>
            </a:r>
            <a:r>
              <a:rPr lang="el-GR" sz="2400" dirty="0"/>
              <a:t> του οποίου η σύνθεση είναι παρόμοια με του κράματος. Το υλικό αυτό, με τη βοήθεια της ακτίνας laser λιώνει και στάζει ακριβώς στο σημείο σύνδεσης δημιουργώντας επάλληλες στρώσεις.</a:t>
            </a:r>
          </a:p>
          <a:p>
            <a:pPr marL="0" indent="0" algn="ctr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32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</a:t>
            </a:r>
            <a:r>
              <a:rPr lang="en-US" dirty="0" smtClean="0"/>
              <a:t>laser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H  αντοχή της συγκόλλησης υπερέχει από τις συνηθισμένες συγκολλήσεις.(0,7-0,9 ΚΝ/mm έναντι 0,3 ΚΝ/mm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Προσφέρει εξαιρετική αντίσταση στη διάβρωση, ιδιαίτερα σε συγκολλήσεις κραμάτων </a:t>
            </a:r>
            <a:r>
              <a:rPr lang="el-GR" sz="2400" dirty="0" smtClean="0"/>
              <a:t>Co-Cr,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Παρέχει εξοικονόμηση χρόνου γιατί γίνεται κατευθείαν στο συνηθισμένο εκμαγείο </a:t>
            </a:r>
            <a:r>
              <a:rPr lang="el-GR" sz="2400" dirty="0" smtClean="0"/>
              <a:t>εργασίας,</a:t>
            </a:r>
            <a:endParaRPr lang="el-GR" sz="24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επίδραση της θερμοκρασίας γίνεται τοπικά μόνο στο σημείο της συγκόλλησης και έτσι μπορεί να γίνει και σε σκελετούς που έχουν ήδη δεχθεί κεραμική ή ακρυλική επικάλυψη.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6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  </a:t>
            </a:r>
            <a:r>
              <a:rPr lang="en-US" dirty="0" smtClean="0"/>
              <a:t>laser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Η μέθοδος απαιτεί ειδικό και ακριβό </a:t>
            </a:r>
            <a:r>
              <a:rPr lang="el-GR" sz="2400" dirty="0" smtClean="0"/>
              <a:t>εξοπλισμό,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Απαιτεί μεγάλη επιδεξιότητα από το </a:t>
            </a:r>
            <a:r>
              <a:rPr lang="el-GR" sz="2400" dirty="0" smtClean="0"/>
              <a:t>χειριστή,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Σε κράματα Cr-Co έχει μικρότερη αντοχή στον εφελκυσμό από την κλασσική συγκόλληση, λόγω μικρής διείσδυσης της συγκόλλησης.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97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n-US" dirty="0" smtClean="0"/>
              <a:t>laser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Η συγκόλληση με laser έχει μεγάλη εφαρμογή κυρίως στα </a:t>
            </a:r>
            <a:r>
              <a:rPr lang="el-GR" sz="2400" b="1" dirty="0">
                <a:solidFill>
                  <a:srgbClr val="820000"/>
                </a:solidFill>
              </a:rPr>
              <a:t>εμφυτεύματα και στην τεχνική Τι-πορσελάνης, </a:t>
            </a:r>
            <a:r>
              <a:rPr lang="el-GR" sz="2400" dirty="0"/>
              <a:t>χωρίς να αποκλείεται και η χρήση της στις κλασσικές ακίνητες προσθετικές </a:t>
            </a:r>
            <a:r>
              <a:rPr lang="el-GR" sz="2400" dirty="0" smtClean="0"/>
              <a:t>εργασίες.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6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05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1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Αυτογενής συγκόλληση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3042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084077"/>
                </a:solidFill>
              </a:rPr>
              <a:t>Αυτογενής</a:t>
            </a:r>
            <a:r>
              <a:rPr lang="el-GR" sz="2400" dirty="0" smtClean="0"/>
              <a:t> </a:t>
            </a:r>
            <a:r>
              <a:rPr lang="el-GR" sz="2400" dirty="0"/>
              <a:t>ονομάζεται η συγκόλληση δύο μεταλλικών μερών που επιτυγχάνεται χωρίς την παρεμβολή άλλου </a:t>
            </a:r>
            <a:r>
              <a:rPr lang="el-GR" sz="2400" dirty="0" smtClean="0"/>
              <a:t>κράματος (κόλληση).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l-GR" sz="2400" dirty="0" smtClean="0"/>
              <a:t>Στην </a:t>
            </a:r>
            <a:r>
              <a:rPr lang="el-GR" sz="2400" dirty="0"/>
              <a:t>περίπτωση αυτή η θερμοκρασία είναι τέτοια που να λιώνει τα μέταλλα στο σημείο που θα συγκολληθούν.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07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Αριστείδης Γαλιατσάτος 2014. Αριστείδης Γαλιατσάτος. «Ακίνητη Προσθετική Ι</a:t>
            </a:r>
            <a:r>
              <a:rPr lang="en-US" sz="2000" dirty="0"/>
              <a:t>I</a:t>
            </a:r>
            <a:r>
              <a:rPr lang="el-GR" sz="2000" dirty="0" smtClean="0"/>
              <a:t>. 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Συγκόλληση τμημάτων γέφυρας».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097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5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Δημητροπούλου </a:t>
            </a:r>
            <a:r>
              <a:rPr lang="el-GR" sz="2000" dirty="0"/>
              <a:t>Ε. Η εργαστηριακή διαδικασία στην Ακίνητη </a:t>
            </a:r>
            <a:r>
              <a:rPr lang="el-GR" sz="2000" dirty="0" smtClean="0"/>
              <a:t>Προσθετική. Αυτοέκδοση</a:t>
            </a:r>
            <a:r>
              <a:rPr lang="el-GR" sz="2000" dirty="0"/>
              <a:t>. </a:t>
            </a:r>
            <a:r>
              <a:rPr lang="el-GR" sz="2000" dirty="0" smtClean="0"/>
              <a:t>Αθήνα 2004</a:t>
            </a:r>
            <a:r>
              <a:rPr lang="el-GR" sz="2000" dirty="0"/>
              <a:t>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69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Ετερογενής </a:t>
            </a:r>
            <a:r>
              <a:rPr lang="el-GR" dirty="0" smtClean="0"/>
              <a:t>συγκόλληση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dirty="0" smtClean="0">
                <a:solidFill>
                  <a:srgbClr val="084077"/>
                </a:solidFill>
              </a:rPr>
              <a:t>Ετερογενής</a:t>
            </a:r>
            <a:r>
              <a:rPr lang="el-GR" sz="2400" dirty="0" smtClean="0"/>
              <a:t> </a:t>
            </a:r>
            <a:r>
              <a:rPr lang="el-GR" sz="2400" dirty="0"/>
              <a:t>ονομάζεται η συγκόλληση δύο μεταλλικών μερών, η οποία επιτυγχάνεται με την παρεμβολή ενός εύτηκτου </a:t>
            </a:r>
            <a:r>
              <a:rPr lang="el-GR" sz="2400" dirty="0" smtClean="0"/>
              <a:t>κράματος (κόλληση).</a:t>
            </a:r>
          </a:p>
          <a:p>
            <a:pPr marL="0" indent="0" algn="just">
              <a:buNone/>
            </a:pPr>
            <a:r>
              <a:rPr lang="el-GR" sz="2400" dirty="0" smtClean="0"/>
              <a:t>Η </a:t>
            </a:r>
            <a:r>
              <a:rPr lang="el-GR" sz="2400" dirty="0"/>
              <a:t>κόλληση διαθέτει χαμηλότερο σημείο τήξης από εκείνο των υπό συγκόλληση τμημάτων, ώστε να μην επηρεαστούν από την άνοδο της θερμοκρασίας.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09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συγκόλλησης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Σαν σύνδεσμος στις γέφυρες για την ένωση γεφυρωμάτων μεταξύ τους ή με τα </a:t>
            </a:r>
            <a:r>
              <a:rPr lang="el-GR" sz="2400" dirty="0" smtClean="0"/>
              <a:t>συγκρατήματα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Στις όμορες επιφάνειες  </a:t>
            </a:r>
            <a:r>
              <a:rPr lang="el-GR" sz="2400" dirty="0" err="1" smtClean="0"/>
              <a:t>στεφανών</a:t>
            </a:r>
            <a:r>
              <a:rPr lang="el-GR" sz="2400" dirty="0" smtClean="0"/>
              <a:t>, </a:t>
            </a:r>
            <a:r>
              <a:rPr lang="el-GR" sz="2400" dirty="0"/>
              <a:t>σαν πρόσθετο υλικό για την αποκατάσταση των σημείων </a:t>
            </a:r>
            <a:r>
              <a:rPr lang="el-GR" sz="2400" dirty="0" smtClean="0"/>
              <a:t>επαφής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Για την επιδιόρθωση επιφανειακών </a:t>
            </a:r>
            <a:r>
              <a:rPr lang="el-GR" sz="2400" dirty="0" smtClean="0"/>
              <a:t>ατελειών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Για την κατασκευή συγκολλούμενου συνδέσμου σε μεταλλοκεραμικές </a:t>
            </a:r>
            <a:r>
              <a:rPr lang="el-GR" sz="2400" dirty="0" smtClean="0"/>
              <a:t>γέφυρες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Για την επιδιόρθωση του συνδέσμου μιας </a:t>
            </a:r>
            <a:r>
              <a:rPr lang="el-GR" sz="2400" dirty="0" smtClean="0"/>
              <a:t>γέφυρας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Στις μ.ο.για τη συγκόλληση αγκίστρων ή συνδέσμων </a:t>
            </a:r>
            <a:r>
              <a:rPr lang="el-GR" sz="2400" dirty="0" smtClean="0"/>
              <a:t>ακριβείας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Σε ορθοδοντικές </a:t>
            </a:r>
            <a:r>
              <a:rPr lang="el-GR" sz="2400" dirty="0" smtClean="0"/>
              <a:t>εφαρμογές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52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Επιτυχία της συγκόλλησης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smtClean="0"/>
              <a:t>Εξαρτάται</a:t>
            </a:r>
            <a:r>
              <a:rPr lang="en-US" sz="2400" b="1" dirty="0" smtClean="0"/>
              <a:t>: </a:t>
            </a:r>
            <a:endParaRPr lang="el-GR" sz="2400" b="1" dirty="0" smtClean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Από τις ιδιότητες και τη σύνθεση του υλικού της </a:t>
            </a:r>
            <a:r>
              <a:rPr lang="el-GR" sz="2400" dirty="0" smtClean="0"/>
              <a:t>κόλλησης,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Από την τήρηση της σωστής </a:t>
            </a:r>
            <a:r>
              <a:rPr lang="el-GR" sz="2400" dirty="0" smtClean="0"/>
              <a:t>διαδικασίας,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Από την καθαρότητα των προς συγκόλληση </a:t>
            </a:r>
            <a:r>
              <a:rPr lang="el-GR" sz="2400" dirty="0" smtClean="0"/>
              <a:t>επιφανειών,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Από τη σχεδίαση και το σχήμα του </a:t>
            </a:r>
            <a:r>
              <a:rPr lang="el-GR" sz="2400" dirty="0" smtClean="0"/>
              <a:t>συνδέσμου.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27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για ετερογενή συγκόλληση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 smtClean="0"/>
              <a:t>Κόλληση,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Πυρόχωμα,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Αντιοξειδωτικός παράγοντας (άρτυμα- </a:t>
            </a:r>
            <a:r>
              <a:rPr lang="en-US" sz="2400" dirty="0" smtClean="0"/>
              <a:t>flux)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>
              <a:spcBef>
                <a:spcPts val="3000"/>
              </a:spcBef>
            </a:pPr>
            <a:r>
              <a:rPr lang="el-GR" sz="2400" dirty="0" smtClean="0"/>
              <a:t>Αντι</a:t>
            </a:r>
            <a:r>
              <a:rPr lang="el-GR" sz="2400" dirty="0"/>
              <a:t>ά</a:t>
            </a:r>
            <a:r>
              <a:rPr lang="el-GR" sz="2400" dirty="0" smtClean="0"/>
              <a:t>ρτυμα (</a:t>
            </a:r>
            <a:r>
              <a:rPr lang="en-US" sz="2400" dirty="0" smtClean="0"/>
              <a:t>antiflux)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73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Κόλληση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9623" y="2060848"/>
            <a:ext cx="8229600" cy="180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κράμα μετάλλων το οποίο καθώς λιώνει κατά την συγκόλληση, διαβρέχει τις μεταλλικές επιφάνειες που θα συγκολληθούν,χωρίς όμως να προκληθεί τήξη των επιφανειών αυτών, γιατί έχει χαμηλότερο σημείο τήξης από αυτές.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70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195</TotalTime>
  <Words>2039</Words>
  <Application>Microsoft Office PowerPoint</Application>
  <PresentationFormat>Προβολή στην οθόνη (4:3)</PresentationFormat>
  <Paragraphs>236</Paragraphs>
  <Slides>45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45</vt:i4>
      </vt:variant>
    </vt:vector>
  </HeadingPairs>
  <TitlesOfParts>
    <vt:vector size="47" baseType="lpstr">
      <vt:lpstr>OC_template_updated</vt:lpstr>
      <vt:lpstr>1_OC_template_updated</vt:lpstr>
      <vt:lpstr>Ακίνητη Προσθετική ΙI</vt:lpstr>
      <vt:lpstr>Συγκόλληση </vt:lpstr>
      <vt:lpstr>Είδη  συγκολλήσεων</vt:lpstr>
      <vt:lpstr>Αυτογενής συγκόλληση</vt:lpstr>
      <vt:lpstr>Ετερογενής συγκόλληση</vt:lpstr>
      <vt:lpstr>Εφαρμογές συγκόλλησης</vt:lpstr>
      <vt:lpstr>Επιτυχία της συγκόλλησης</vt:lpstr>
      <vt:lpstr>Υλικά για ετερογενή συγκόλληση</vt:lpstr>
      <vt:lpstr>Κόλληση </vt:lpstr>
      <vt:lpstr>Ιδιότητες κόλλησης (1 από 2)</vt:lpstr>
      <vt:lpstr>Ιδιότητες κόλλησης (2 από 2)</vt:lpstr>
      <vt:lpstr>Πυροχώματα συγκόλλησης</vt:lpstr>
      <vt:lpstr>Αντιοξειδωτικοί παράγοντες ή αρτύματα</vt:lpstr>
      <vt:lpstr>Αρτύματα (1 από 3)</vt:lpstr>
      <vt:lpstr>Αρτύματα (2 από 3)</vt:lpstr>
      <vt:lpstr>Αρτύματα (3 από 3)</vt:lpstr>
      <vt:lpstr>Αντιάρτυμα  (antiflux)</vt:lpstr>
      <vt:lpstr>Τεχνική της συγκόλλησης σε γέφυρα  (1 από 10)</vt:lpstr>
      <vt:lpstr>Τεχνική της συγκόλλησης σε γέφυρα  (2 από 10)</vt:lpstr>
      <vt:lpstr>Τεχνική της συγκόλλησης σε γέφυρα  (3 από 10)</vt:lpstr>
      <vt:lpstr>Τεχνική της συγκόλλησης σε γέφυρα  (4 από 10)</vt:lpstr>
      <vt:lpstr>Τεχνική της συγκόλλησης σε γέφυρα  (5 από 10)</vt:lpstr>
      <vt:lpstr>Τεχνική της συγκόλλησης σε γέφυρα  (6 από 10)</vt:lpstr>
      <vt:lpstr>Τεχνική της συγκόλλησης σε γέφυρα  (7 από 10)</vt:lpstr>
      <vt:lpstr>Τεχνική της συγκόλλησης σε γέφυρα  (8 από 10)</vt:lpstr>
      <vt:lpstr>Τεχνική της συγκόλλησης σε γέφυρα  (9 από 10)</vt:lpstr>
      <vt:lpstr>Τεχνική της συγκόλλησης σε γέφυρα  (10 από 10)</vt:lpstr>
      <vt:lpstr>Συγκόλληση με laser (1 από 4)</vt:lpstr>
      <vt:lpstr>Συγκόλληση με laser (2 από 4)</vt:lpstr>
      <vt:lpstr>Συγκόλληση με laser (3 από 4)</vt:lpstr>
      <vt:lpstr>Συγκόλληση με laser (4 από 4)</vt:lpstr>
      <vt:lpstr>Α Μέθοδος (1 από 2)</vt:lpstr>
      <vt:lpstr>Α Μέθοδος (2 από 2)</vt:lpstr>
      <vt:lpstr>Β Μέθοδος</vt:lpstr>
      <vt:lpstr>Πλεονεκτήματα laser</vt:lpstr>
      <vt:lpstr>Μειονεκτήματα  laser</vt:lpstr>
      <vt:lpstr>Εφαρμογή laser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Ακίνητη Προσθετική ΙΙ</dc:title>
  <dc:creator>opencourses@teiath.gr</dc:creator>
  <cp:lastModifiedBy>fkaram2</cp:lastModifiedBy>
  <cp:revision>19</cp:revision>
  <dcterms:created xsi:type="dcterms:W3CDTF">2014-01-20T14:18:13Z</dcterms:created>
  <dcterms:modified xsi:type="dcterms:W3CDTF">2015-07-06T08:40:57Z</dcterms:modified>
</cp:coreProperties>
</file>