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47"/>
  </p:notesMasterIdLst>
  <p:handoutMasterIdLst>
    <p:handoutMasterId r:id="rId48"/>
  </p:handoutMasterIdLst>
  <p:sldIdLst>
    <p:sldId id="256"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05" r:id="rId38"/>
    <p:sldId id="340" r:id="rId39"/>
    <p:sldId id="257" r:id="rId40"/>
    <p:sldId id="262" r:id="rId41"/>
    <p:sldId id="264" r:id="rId42"/>
    <p:sldId id="341" r:id="rId43"/>
    <p:sldId id="342" r:id="rId44"/>
    <p:sldId id="266" r:id="rId45"/>
    <p:sldId id="261" r:id="rId46"/>
  </p:sldIdLst>
  <p:sldSz cx="9144000" cy="6858000" type="screen4x3"/>
  <p:notesSz cx="7104063" cy="10234613"/>
  <p:custDataLst>
    <p:tags r:id="rId4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36</a:t>
            </a:fld>
            <a:endParaRPr lang="el-GR"/>
          </a:p>
        </p:txBody>
      </p:sp>
    </p:spTree>
    <p:extLst>
      <p:ext uri="{BB962C8B-B14F-4D97-AF65-F5344CB8AC3E}">
        <p14:creationId xmlns:p14="http://schemas.microsoft.com/office/powerpoint/2010/main" val="303083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75424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01940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269809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202665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381077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810772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252910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35</a:t>
            </a:fld>
            <a:endParaRPr lang="el-GR"/>
          </a:p>
        </p:txBody>
      </p:sp>
    </p:spTree>
    <p:extLst>
      <p:ext uri="{BB962C8B-B14F-4D97-AF65-F5344CB8AC3E}">
        <p14:creationId xmlns:p14="http://schemas.microsoft.com/office/powerpoint/2010/main" val="303083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p>
        </p:txBody>
      </p:sp>
      <p:sp>
        <p:nvSpPr>
          <p:cNvPr id="3" name="Θέση αριθμού διαφάνειας 2"/>
          <p:cNvSpPr>
            <a:spLocks noGrp="1"/>
          </p:cNvSpPr>
          <p:nvPr>
            <p:ph type="sldNum" sz="quarter" idx="11"/>
          </p:nvPr>
        </p:nvSpPr>
        <p:spPr/>
        <p:txBody>
          <a:bodyPr/>
          <a:lstStyle>
            <a:lvl1pPr>
              <a:defRPr/>
            </a:lvl1pPr>
          </a:lstStyle>
          <a:p>
            <a:fld id="{44ED6867-A62D-4AB6-AB32-E20F90078A26}" type="slidenum">
              <a:rPr lang="el-GR" altLang="el-GR"/>
              <a:pPr/>
              <a:t>‹#›</a:t>
            </a:fld>
            <a:endParaRPr lang="el-GR" altLang="el-GR"/>
          </a:p>
        </p:txBody>
      </p:sp>
      <p:sp>
        <p:nvSpPr>
          <p:cNvPr id="4" name="Θέση υποσέλιδου 3"/>
          <p:cNvSpPr>
            <a:spLocks noGrp="1"/>
          </p:cNvSpPr>
          <p:nvPr>
            <p:ph type="ftr" sz="quarter" idx="12"/>
          </p:nvPr>
        </p:nvSpPr>
        <p:spPr/>
        <p:txBody>
          <a:bodyPr/>
          <a:lstStyle>
            <a:lvl1pPr>
              <a:defRPr/>
            </a:lvl1pPr>
          </a:lstStyle>
          <a:p>
            <a:endParaRPr lang="el-GR" altLang="el-GR"/>
          </a:p>
        </p:txBody>
      </p:sp>
    </p:spTree>
    <p:extLst>
      <p:ext uri="{BB962C8B-B14F-4D97-AF65-F5344CB8AC3E}">
        <p14:creationId xmlns:p14="http://schemas.microsoft.com/office/powerpoint/2010/main" val="1109072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49090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0708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367171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52122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6547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934334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620399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41027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285750">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707415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655137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34532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BSG-01.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Lennert_B"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edicine.mcgill.ca/physio/vlab/bloodlab/esr.h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edicine.mcgill.ca/physio/vlab/bloodlab/esr.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hellotrade.com/isolab-shah-alam/esr-analyzer.html"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www.vitaldiagnostics.nl/products/esr/mixrateX20.cfm" TargetMode="Externa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prstClr val="black"/>
                </a:solidFill>
                <a:latin typeface="Calibri"/>
              </a:rPr>
              <a:t>Αιματολογία Ι </a:t>
            </a:r>
            <a:r>
              <a:rPr lang="el-GR" sz="4000" b="1" dirty="0" smtClean="0">
                <a:solidFill>
                  <a:prstClr val="black"/>
                </a:solidFill>
                <a:latin typeface="Calibri"/>
              </a:rPr>
              <a:t>(Ε)</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10</a:t>
            </a:r>
            <a:r>
              <a:rPr lang="el-GR" sz="2600" dirty="0"/>
              <a:t>: Ταχύτητα Καθίζησης Ερυθρών Αιμοσφαιρίων (ΤΚΕ)</a:t>
            </a:r>
            <a:endParaRPr lang="en-US" sz="2600" dirty="0" smtClean="0"/>
          </a:p>
          <a:p>
            <a:pPr>
              <a:spcBef>
                <a:spcPts val="0"/>
              </a:spcBef>
            </a:pPr>
            <a:r>
              <a:rPr lang="el-GR" sz="2200" dirty="0" smtClean="0"/>
              <a:t>Αναστάσιος Κριεμπάρδης – </a:t>
            </a:r>
            <a:r>
              <a:rPr lang="el-GR" sz="2200" dirty="0" err="1" smtClean="0"/>
              <a:t>Απλακίδη</a:t>
            </a:r>
            <a:r>
              <a:rPr lang="el-GR" sz="2200" smtClean="0"/>
              <a:t> Χαρίκλεια </a:t>
            </a:r>
            <a:endParaRPr lang="el-GR" sz="2200" dirty="0" smtClean="0"/>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sz="3400" dirty="0" smtClean="0"/>
              <a:t>Ρευματοειδής αρθρίτιδα (</a:t>
            </a:r>
            <a:r>
              <a:rPr lang="en-US" sz="3400" dirty="0" smtClean="0"/>
              <a:t>Rheumatoid </a:t>
            </a:r>
            <a:r>
              <a:rPr lang="en-US" sz="3400" dirty="0"/>
              <a:t>Arthritis </a:t>
            </a:r>
            <a:r>
              <a:rPr lang="el-GR" sz="3400" dirty="0" smtClean="0"/>
              <a:t>- </a:t>
            </a:r>
            <a:r>
              <a:rPr lang="en-US" sz="3400" dirty="0" smtClean="0"/>
              <a:t>RA</a:t>
            </a:r>
            <a:r>
              <a:rPr lang="en-US" sz="3400" dirty="0"/>
              <a:t>) </a:t>
            </a:r>
            <a:r>
              <a:rPr lang="el-GR" sz="3400" dirty="0" smtClean="0"/>
              <a:t>και άλλες </a:t>
            </a:r>
            <a:r>
              <a:rPr lang="el-GR" sz="3400" dirty="0" err="1" smtClean="0"/>
              <a:t>αυτοάνοσες</a:t>
            </a:r>
            <a:r>
              <a:rPr lang="el-GR" sz="3400" dirty="0" smtClean="0"/>
              <a:t> καταστάσεις</a:t>
            </a:r>
            <a:endParaRPr lang="el-GR" sz="3400" dirty="0"/>
          </a:p>
        </p:txBody>
      </p:sp>
      <p:sp>
        <p:nvSpPr>
          <p:cNvPr id="3" name="Θέση περιεχομένου 2"/>
          <p:cNvSpPr>
            <a:spLocks noGrp="1"/>
          </p:cNvSpPr>
          <p:nvPr>
            <p:ph idx="1"/>
          </p:nvPr>
        </p:nvSpPr>
        <p:spPr>
          <a:xfrm>
            <a:off x="457200" y="1412776"/>
            <a:ext cx="8229600" cy="4896544"/>
          </a:xfrm>
        </p:spPr>
        <p:txBody>
          <a:bodyPr/>
          <a:lstStyle/>
          <a:p>
            <a:r>
              <a:rPr lang="el-GR" dirty="0"/>
              <a:t> Η RA είναι χρόνια φλεγμονή χωρίς </a:t>
            </a:r>
            <a:r>
              <a:rPr lang="el-GR" dirty="0" smtClean="0"/>
              <a:t>αιτιολογία.</a:t>
            </a:r>
            <a:endParaRPr lang="el-GR" dirty="0"/>
          </a:p>
          <a:p>
            <a:r>
              <a:rPr lang="el-GR" dirty="0"/>
              <a:t> Συμμετρική </a:t>
            </a:r>
            <a:r>
              <a:rPr lang="el-GR" dirty="0" err="1"/>
              <a:t>αυτοάνοση</a:t>
            </a:r>
            <a:r>
              <a:rPr lang="el-GR" dirty="0"/>
              <a:t> καταστροφή των </a:t>
            </a:r>
            <a:r>
              <a:rPr lang="el-GR" dirty="0" smtClean="0"/>
              <a:t>αρθρώσεων.</a:t>
            </a:r>
            <a:endParaRPr lang="el-GR" dirty="0"/>
          </a:p>
          <a:p>
            <a:r>
              <a:rPr lang="el-GR" dirty="0" err="1"/>
              <a:t>The</a:t>
            </a:r>
            <a:r>
              <a:rPr lang="el-GR" dirty="0"/>
              <a:t> </a:t>
            </a:r>
            <a:r>
              <a:rPr lang="el-GR" dirty="0" err="1"/>
              <a:t>American</a:t>
            </a:r>
            <a:r>
              <a:rPr lang="el-GR" dirty="0"/>
              <a:t> </a:t>
            </a:r>
            <a:r>
              <a:rPr lang="el-GR" dirty="0" err="1"/>
              <a:t>College</a:t>
            </a:r>
            <a:r>
              <a:rPr lang="el-GR" dirty="0"/>
              <a:t> </a:t>
            </a:r>
            <a:r>
              <a:rPr lang="el-GR" dirty="0" err="1"/>
              <a:t>of</a:t>
            </a:r>
            <a:r>
              <a:rPr lang="el-GR" dirty="0"/>
              <a:t> </a:t>
            </a:r>
            <a:r>
              <a:rPr lang="el-GR" dirty="0" err="1"/>
              <a:t>Rheumatology</a:t>
            </a:r>
            <a:r>
              <a:rPr lang="el-GR" dirty="0"/>
              <a:t> έχει εδραιώσει κριτήρια για τη διάγνωση </a:t>
            </a:r>
            <a:r>
              <a:rPr lang="el-GR" dirty="0" smtClean="0"/>
              <a:t>RA.</a:t>
            </a:r>
            <a:endParaRPr lang="el-GR" dirty="0"/>
          </a:p>
          <a:p>
            <a:r>
              <a:rPr lang="el-GR" dirty="0"/>
              <a:t>H ΤΚΕ δε βοηθάει μονή της στη διάγνωση της </a:t>
            </a:r>
            <a:r>
              <a:rPr lang="el-GR" dirty="0" smtClean="0"/>
              <a:t>RA.</a:t>
            </a:r>
            <a:endParaRPr lang="el-GR" dirty="0"/>
          </a:p>
          <a:p>
            <a:r>
              <a:rPr lang="el-GR" dirty="0"/>
              <a:t>Με την μέτρηση της ΤΚΕ λαμβάνονται πληροφορίες και για την πορεία της θεραπείας της </a:t>
            </a:r>
            <a:r>
              <a:rPr lang="el-GR" dirty="0" smtClean="0"/>
              <a:t>RA.</a:t>
            </a:r>
            <a:endParaRPr lang="el-GR" dirty="0"/>
          </a:p>
          <a:p>
            <a:r>
              <a:rPr lang="el-GR" dirty="0"/>
              <a:t> H ESR είναι αυξημένη στην ύφεση της αρθρίτιδας και μειωμένη στην έξαρση </a:t>
            </a:r>
            <a:r>
              <a:rPr lang="el-GR" dirty="0" smtClean="0"/>
              <a:t>της.</a:t>
            </a:r>
            <a:endParaRPr lang="el-GR" dirty="0"/>
          </a:p>
          <a:p>
            <a:r>
              <a:rPr lang="el-GR" dirty="0"/>
              <a:t>Δεν είναι ακόμα ακριβής ο ρόλος της ΤΚΕ στην </a:t>
            </a:r>
            <a:r>
              <a:rPr lang="el-GR" dirty="0" smtClean="0"/>
              <a:t>RA.</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267937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Κροταφική Αρτηρίτιδα – </a:t>
            </a:r>
            <a:r>
              <a:rPr lang="el-GR" dirty="0" err="1"/>
              <a:t>Πολυμυαλγία</a:t>
            </a:r>
            <a:r>
              <a:rPr lang="el-GR" dirty="0"/>
              <a:t> </a:t>
            </a:r>
          </a:p>
        </p:txBody>
      </p:sp>
      <p:sp>
        <p:nvSpPr>
          <p:cNvPr id="3" name="Θέση περιεχομένου 2"/>
          <p:cNvSpPr>
            <a:spLocks noGrp="1"/>
          </p:cNvSpPr>
          <p:nvPr>
            <p:ph idx="1"/>
          </p:nvPr>
        </p:nvSpPr>
        <p:spPr/>
        <p:txBody>
          <a:bodyPr>
            <a:normAutofit/>
          </a:bodyPr>
          <a:lstStyle/>
          <a:p>
            <a:r>
              <a:rPr lang="el-GR" sz="2400" dirty="0"/>
              <a:t>Η ΤΚΕ σχεδόν πάντα είναι </a:t>
            </a:r>
            <a:r>
              <a:rPr lang="el-GR" sz="2400" dirty="0" smtClean="0"/>
              <a:t>αυξημένη.</a:t>
            </a:r>
            <a:endParaRPr lang="el-GR" sz="2400" dirty="0"/>
          </a:p>
          <a:p>
            <a:r>
              <a:rPr lang="el-GR" sz="2400" dirty="0"/>
              <a:t>Στην κροταφική αρτηρίτιδα φτάνει μέχρι και 100 </a:t>
            </a:r>
            <a:r>
              <a:rPr lang="el-GR" sz="2400" dirty="0" smtClean="0"/>
              <a:t>mm/</a:t>
            </a:r>
            <a:r>
              <a:rPr lang="el-GR" sz="2400" dirty="0" err="1" smtClean="0"/>
              <a:t>hr</a:t>
            </a:r>
            <a:r>
              <a:rPr lang="el-GR" sz="2400" dirty="0" smtClean="0"/>
              <a:t>.</a:t>
            </a:r>
            <a:endParaRPr lang="el-GR" sz="2400" dirty="0"/>
          </a:p>
          <a:p>
            <a:r>
              <a:rPr lang="el-GR" sz="2400" dirty="0"/>
              <a:t>Έχουν αναφερθεί περιστατικά με ΦΤ ΤΚΕ (μειοψηφία</a:t>
            </a:r>
            <a:r>
              <a:rPr lang="el-GR" sz="2400" dirty="0" smtClean="0"/>
              <a:t>).</a:t>
            </a:r>
            <a:endParaRPr lang="el-GR" sz="2400" dirty="0"/>
          </a:p>
          <a:p>
            <a:r>
              <a:rPr lang="el-GR" sz="2400" dirty="0"/>
              <a:t>Εάν εμφανίζονται κλινικά συμπτώματα  κροταφικής αρτηρίτιδας (έντονος πονοκέφαλος) συνιστάται βιοψία αρτηριών και </a:t>
            </a:r>
            <a:r>
              <a:rPr lang="el-GR" sz="2400" dirty="0" smtClean="0"/>
              <a:t>ΤΚΕ.</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518668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Πολλαπλό </a:t>
            </a:r>
            <a:r>
              <a:rPr lang="el-GR" dirty="0" err="1"/>
              <a:t>Μυέλωμα</a:t>
            </a:r>
            <a:r>
              <a:rPr lang="el-GR" dirty="0"/>
              <a:t> - </a:t>
            </a:r>
            <a:r>
              <a:rPr lang="el-GR" dirty="0" err="1" smtClean="0"/>
              <a:t>Παραπρωτεΐνες</a:t>
            </a:r>
            <a:endParaRPr lang="el-GR" dirty="0"/>
          </a:p>
        </p:txBody>
      </p:sp>
      <p:sp>
        <p:nvSpPr>
          <p:cNvPr id="3" name="Θέση περιεχομένου 2"/>
          <p:cNvSpPr>
            <a:spLocks noGrp="1"/>
          </p:cNvSpPr>
          <p:nvPr>
            <p:ph idx="1"/>
          </p:nvPr>
        </p:nvSpPr>
        <p:spPr>
          <a:xfrm>
            <a:off x="457200" y="1484784"/>
            <a:ext cx="8229600" cy="4752528"/>
          </a:xfrm>
        </p:spPr>
        <p:txBody>
          <a:bodyPr>
            <a:normAutofit/>
          </a:bodyPr>
          <a:lstStyle/>
          <a:p>
            <a:r>
              <a:rPr lang="el-GR" sz="2400" dirty="0"/>
              <a:t>Η ΤΚΕ είναι αυξημένη αλλά η διάγνωση τίθεται με άλλες εξετάσεις όπως η </a:t>
            </a:r>
            <a:r>
              <a:rPr lang="el-GR" sz="2400" dirty="0" err="1"/>
              <a:t>ηλεκτροφόρηση</a:t>
            </a:r>
            <a:r>
              <a:rPr lang="el-GR" sz="2400" dirty="0"/>
              <a:t> λευκωμάτων </a:t>
            </a:r>
            <a:r>
              <a:rPr lang="el-GR" sz="2400" dirty="0" smtClean="0"/>
              <a:t>ορού.</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876369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Χρήση σε </a:t>
            </a:r>
            <a:r>
              <a:rPr lang="el-GR" dirty="0" err="1"/>
              <a:t>Ασυπτωματικούς</a:t>
            </a:r>
            <a:r>
              <a:rPr lang="el-GR" dirty="0"/>
              <a:t> </a:t>
            </a:r>
            <a:r>
              <a:rPr lang="el-GR" dirty="0" smtClean="0"/>
              <a:t>Ασθενείς</a:t>
            </a:r>
            <a:endParaRPr lang="el-GR" dirty="0"/>
          </a:p>
        </p:txBody>
      </p:sp>
      <p:sp>
        <p:nvSpPr>
          <p:cNvPr id="3" name="Θέση περιεχομένου 2"/>
          <p:cNvSpPr>
            <a:spLocks noGrp="1"/>
          </p:cNvSpPr>
          <p:nvPr>
            <p:ph idx="1"/>
          </p:nvPr>
        </p:nvSpPr>
        <p:spPr/>
        <p:txBody>
          <a:bodyPr/>
          <a:lstStyle/>
          <a:p>
            <a:r>
              <a:rPr lang="el-GR" dirty="0"/>
              <a:t>Δε πρέπει να </a:t>
            </a:r>
            <a:r>
              <a:rPr lang="el-GR" dirty="0" smtClean="0"/>
              <a:t>χρησιμοποιείται.</a:t>
            </a:r>
            <a:endParaRPr lang="el-GR" dirty="0"/>
          </a:p>
          <a:p>
            <a:r>
              <a:rPr lang="el-GR" dirty="0"/>
              <a:t> Νόημα έχει σε ασθενείς με μικρά ή μεγάλα σε έκταση </a:t>
            </a:r>
            <a:r>
              <a:rPr lang="el-GR" dirty="0" smtClean="0"/>
              <a:t>συμπτώματα.</a:t>
            </a:r>
            <a:endParaRPr lang="el-GR" dirty="0"/>
          </a:p>
          <a:p>
            <a:r>
              <a:rPr lang="el-GR" dirty="0"/>
              <a:t>Μελέτες έχουν δείξει ότι είναι αυξημένη πολύ σε </a:t>
            </a:r>
            <a:r>
              <a:rPr lang="el-GR" dirty="0" smtClean="0"/>
              <a:t>κακοήθειες.</a:t>
            </a:r>
            <a:endParaRPr lang="el-GR" dirty="0"/>
          </a:p>
          <a:p>
            <a:r>
              <a:rPr lang="el-GR" dirty="0"/>
              <a:t>Η ΤΚΕ είναι οδηγός του κλινικού ιατρού μόνο σε συμπτωματικούς </a:t>
            </a:r>
            <a:r>
              <a:rPr lang="el-GR" dirty="0" smtClean="0"/>
              <a:t>ασθενείς.</a:t>
            </a:r>
            <a:endParaRPr lang="el-GR" dirty="0"/>
          </a:p>
          <a:p>
            <a:r>
              <a:rPr lang="el-GR" dirty="0"/>
              <a:t>Η ΤΚΕ παραμένει υψηλή ακόμα και μετά τη </a:t>
            </a:r>
            <a:r>
              <a:rPr lang="el-GR" dirty="0" smtClean="0"/>
              <a:t>φλεγμονή.</a:t>
            </a:r>
            <a:endParaRPr lang="el-GR" dirty="0"/>
          </a:p>
          <a:p>
            <a:r>
              <a:rPr lang="el-GR" dirty="0"/>
              <a:t>Τιμή ΤΚΕ &gt;100 mm/</a:t>
            </a:r>
            <a:r>
              <a:rPr lang="el-GR" dirty="0" err="1"/>
              <a:t>hr</a:t>
            </a:r>
            <a:r>
              <a:rPr lang="el-GR" dirty="0"/>
              <a:t> σε </a:t>
            </a:r>
            <a:r>
              <a:rPr lang="el-GR" dirty="0" err="1"/>
              <a:t>ασυμπτωματικούς</a:t>
            </a:r>
            <a:r>
              <a:rPr lang="el-GR" dirty="0"/>
              <a:t> ασθενείς οδηγεί τον κλινικό να ψάξει για λανθάνουσα λοίμωξη (λοιμώδη μονοπυρήνωση) ή </a:t>
            </a:r>
            <a:r>
              <a:rPr lang="el-GR" dirty="0" smtClean="0"/>
              <a:t>κακοήθειες.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772962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
        <p:nvSpPr>
          <p:cNvPr id="3" name="Τίτλος 2"/>
          <p:cNvSpPr>
            <a:spLocks noGrp="1"/>
          </p:cNvSpPr>
          <p:nvPr>
            <p:ph type="title"/>
          </p:nvPr>
        </p:nvSpPr>
        <p:spPr/>
        <p:txBody>
          <a:bodyPr/>
          <a:lstStyle/>
          <a:p>
            <a:r>
              <a:rPr lang="el-GR" dirty="0"/>
              <a:t>Μέθοδοι προσδιορισμού της ΤΚΕ</a:t>
            </a:r>
          </a:p>
        </p:txBody>
      </p:sp>
      <p:sp>
        <p:nvSpPr>
          <p:cNvPr id="4" name="Θέση περιεχομένου 3"/>
          <p:cNvSpPr>
            <a:spLocks noGrp="1"/>
          </p:cNvSpPr>
          <p:nvPr>
            <p:ph idx="1"/>
          </p:nvPr>
        </p:nvSpPr>
        <p:spPr/>
        <p:txBody>
          <a:bodyPr/>
          <a:lstStyle/>
          <a:p>
            <a:r>
              <a:rPr lang="el-GR" dirty="0" smtClean="0"/>
              <a:t>Η μέθοδος </a:t>
            </a:r>
            <a:r>
              <a:rPr lang="el-GR" dirty="0"/>
              <a:t>αναφοράς </a:t>
            </a:r>
            <a:r>
              <a:rPr lang="el-GR" dirty="0" err="1"/>
              <a:t>Westergren</a:t>
            </a:r>
            <a:r>
              <a:rPr lang="el-GR" dirty="0"/>
              <a:t> και η παλαιότερη μέθοδος </a:t>
            </a:r>
            <a:r>
              <a:rPr lang="el-GR" dirty="0" err="1" smtClean="0"/>
              <a:t>Wintrobe</a:t>
            </a:r>
            <a:r>
              <a:rPr lang="el-GR" dirty="0" smtClean="0"/>
              <a:t>.</a:t>
            </a:r>
            <a:endParaRPr lang="el-GR" dirty="0"/>
          </a:p>
          <a:p>
            <a:r>
              <a:rPr lang="el-GR" dirty="0"/>
              <a:t>Σήμερα, η μέθοδος </a:t>
            </a:r>
            <a:r>
              <a:rPr lang="el-GR" dirty="0" err="1"/>
              <a:t>Westergren</a:t>
            </a:r>
            <a:r>
              <a:rPr lang="el-GR" dirty="0"/>
              <a:t> έχει διεθνώς σχεδόν καθιερωθεί ως μέθοδος </a:t>
            </a:r>
            <a:r>
              <a:rPr lang="el-GR" dirty="0" smtClean="0"/>
              <a:t>αναφοράς.</a:t>
            </a:r>
            <a:endParaRPr lang="el-GR" dirty="0"/>
          </a:p>
          <a:p>
            <a:r>
              <a:rPr lang="el-GR" dirty="0"/>
              <a:t>Ως αντιπηκτικό επιλογής, για την παρεμπόδιση της πήξης του πλάσματος, χρησιμοποιείται αποστειρωμένο διάλυμα 3,8% κιτρικού νατρίου (</a:t>
            </a:r>
            <a:r>
              <a:rPr lang="el-GR" dirty="0" err="1"/>
              <a:t>sodium</a:t>
            </a:r>
            <a:r>
              <a:rPr lang="el-GR" dirty="0"/>
              <a:t> </a:t>
            </a:r>
            <a:r>
              <a:rPr lang="el-GR" dirty="0" err="1"/>
              <a:t>citrate</a:t>
            </a:r>
            <a:r>
              <a:rPr lang="el-GR" dirty="0"/>
              <a:t>), σε αναλογία 0,5 </a:t>
            </a:r>
            <a:r>
              <a:rPr lang="el-GR" dirty="0" err="1"/>
              <a:t>mL</a:t>
            </a:r>
            <a:r>
              <a:rPr lang="el-GR" dirty="0"/>
              <a:t> αντιπηκτικού για 2 </a:t>
            </a:r>
            <a:r>
              <a:rPr lang="el-GR" dirty="0" err="1"/>
              <a:t>mL</a:t>
            </a:r>
            <a:r>
              <a:rPr lang="el-GR" dirty="0"/>
              <a:t> αίματος (στη μέθοδο </a:t>
            </a:r>
            <a:r>
              <a:rPr lang="el-GR" dirty="0" err="1"/>
              <a:t>Wintrobe</a:t>
            </a:r>
            <a:r>
              <a:rPr lang="el-GR" dirty="0"/>
              <a:t> χρησιμοποιείται το ομώνυμο αντιπηκτικό σε ξηρά κατάσταση, σε αναλογία 0,1 </a:t>
            </a:r>
            <a:r>
              <a:rPr lang="el-GR" dirty="0" err="1"/>
              <a:t>mL</a:t>
            </a:r>
            <a:r>
              <a:rPr lang="el-GR" dirty="0"/>
              <a:t> αντιπηκτικού για 10 </a:t>
            </a:r>
            <a:r>
              <a:rPr lang="el-GR" dirty="0" err="1"/>
              <a:t>mL</a:t>
            </a:r>
            <a:r>
              <a:rPr lang="el-GR" dirty="0"/>
              <a:t> αίματος</a:t>
            </a:r>
            <a:r>
              <a:rPr lang="el-GR" dirty="0" smtClean="0"/>
              <a:t>).</a:t>
            </a:r>
            <a:endParaRPr lang="el-GR" dirty="0"/>
          </a:p>
          <a:p>
            <a:endParaRPr lang="el-GR" dirty="0"/>
          </a:p>
        </p:txBody>
      </p:sp>
    </p:spTree>
    <p:extLst>
      <p:ext uri="{BB962C8B-B14F-4D97-AF65-F5344CB8AC3E}">
        <p14:creationId xmlns:p14="http://schemas.microsoft.com/office/powerpoint/2010/main" val="4129311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l-GR" altLang="el-GR" b="1" dirty="0" smtClean="0"/>
              <a:t>Αρχή </a:t>
            </a:r>
            <a:r>
              <a:rPr lang="en-US" altLang="el-GR" b="1" i="1" dirty="0" smtClean="0"/>
              <a:t> </a:t>
            </a:r>
            <a:r>
              <a:rPr lang="el-GR" altLang="el-GR" dirty="0"/>
              <a:t>μεθόδου προσδιορισμού της ΤΚΕ</a:t>
            </a:r>
            <a:endParaRPr lang="el-GR" altLang="el-GR" b="1"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
        <p:nvSpPr>
          <p:cNvPr id="3" name="Θέση περιεχομένου 2"/>
          <p:cNvSpPr>
            <a:spLocks noGrp="1"/>
          </p:cNvSpPr>
          <p:nvPr>
            <p:ph idx="1"/>
          </p:nvPr>
        </p:nvSpPr>
        <p:spPr/>
        <p:txBody>
          <a:bodyPr/>
          <a:lstStyle/>
          <a:p>
            <a:r>
              <a:rPr lang="el-GR" dirty="0"/>
              <a:t>Η μέθοδος στηρίζεται στο διαχωρισμό ερυθρών αιμοσφαιρίων και πλάσματος, μετά την τοποθέτηση του αίματος στο ειδικό σιφώνιο ΤΚΕ, λόγω της διαφοράς μοριακού βάρους των στοιχείων του </a:t>
            </a:r>
            <a:r>
              <a:rPr lang="el-GR" dirty="0" smtClean="0"/>
              <a:t>αίματος.</a:t>
            </a:r>
            <a:endParaRPr lang="el-GR" dirty="0"/>
          </a:p>
          <a:p>
            <a:r>
              <a:rPr lang="el-GR" dirty="0"/>
              <a:t>Το αποτέλεσμα αναγιγνώσκεται μετά από μία ώρα ή μετά από δύο ώρες σε χιλιοστά (mm) ανά ώρα ή δύο ώρες </a:t>
            </a:r>
            <a:r>
              <a:rPr lang="el-GR" dirty="0" smtClean="0"/>
              <a:t>αντίστοιχα.</a:t>
            </a:r>
            <a:endParaRPr lang="el-GR" dirty="0"/>
          </a:p>
        </p:txBody>
      </p:sp>
    </p:spTree>
    <p:extLst>
      <p:ext uri="{BB962C8B-B14F-4D97-AF65-F5344CB8AC3E}">
        <p14:creationId xmlns:p14="http://schemas.microsoft.com/office/powerpoint/2010/main" val="1186817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Πλεονεκτήματα Μεθόδου κατά </a:t>
            </a:r>
            <a:r>
              <a:rPr lang="en-US" dirty="0" err="1"/>
              <a:t>Westergren</a:t>
            </a:r>
            <a:r>
              <a:rPr lang="en-US" dirty="0"/>
              <a:t> </a:t>
            </a:r>
            <a:endParaRPr lang="el-GR" dirty="0"/>
          </a:p>
        </p:txBody>
      </p:sp>
      <p:sp>
        <p:nvSpPr>
          <p:cNvPr id="3" name="Θέση περιεχομένου 2"/>
          <p:cNvSpPr>
            <a:spLocks noGrp="1"/>
          </p:cNvSpPr>
          <p:nvPr>
            <p:ph idx="1"/>
          </p:nvPr>
        </p:nvSpPr>
        <p:spPr/>
        <p:txBody>
          <a:bodyPr>
            <a:normAutofit/>
          </a:bodyPr>
          <a:lstStyle/>
          <a:p>
            <a:r>
              <a:rPr lang="el-GR" sz="2400" dirty="0"/>
              <a:t>Δεν επηρεάζεται</a:t>
            </a:r>
            <a:r>
              <a:rPr lang="el-GR" sz="2400" dirty="0" smtClean="0"/>
              <a:t>:</a:t>
            </a:r>
            <a:endParaRPr lang="el-GR" sz="2400" dirty="0"/>
          </a:p>
          <a:p>
            <a:pPr lvl="1" indent="-387350"/>
            <a:r>
              <a:rPr lang="el-GR" sz="2400" dirty="0"/>
              <a:t>Από την ηλικία του ασθενή</a:t>
            </a:r>
            <a:r>
              <a:rPr lang="el-GR" sz="2400" dirty="0" smtClean="0"/>
              <a:t>,</a:t>
            </a:r>
            <a:endParaRPr lang="el-GR" sz="2400" dirty="0"/>
          </a:p>
          <a:p>
            <a:pPr lvl="1" indent="-387350"/>
            <a:r>
              <a:rPr lang="el-GR" sz="2400" dirty="0"/>
              <a:t>Από τη </a:t>
            </a:r>
            <a:r>
              <a:rPr lang="el-GR" sz="2400" dirty="0" smtClean="0"/>
              <a:t>φυλή και από</a:t>
            </a:r>
            <a:endParaRPr lang="el-GR" sz="2400" dirty="0"/>
          </a:p>
          <a:p>
            <a:pPr lvl="1" indent="-387350"/>
            <a:r>
              <a:rPr lang="el-GR" sz="2400" dirty="0"/>
              <a:t>Την αποθήκευση του αίματος για διάστημα &lt; 3 </a:t>
            </a:r>
            <a:r>
              <a:rPr lang="el-GR" sz="2400" dirty="0" smtClean="0"/>
              <a:t>ωρών.</a:t>
            </a:r>
            <a:endParaRPr lang="el-GR" sz="2400" dirty="0"/>
          </a:p>
          <a:p>
            <a:r>
              <a:rPr lang="el-GR" sz="2400" dirty="0"/>
              <a:t>Με τη μέθοδο κατά </a:t>
            </a:r>
            <a:r>
              <a:rPr lang="el-GR" sz="2400" dirty="0" err="1"/>
              <a:t>Wintrobe</a:t>
            </a:r>
            <a:r>
              <a:rPr lang="el-GR" sz="2400" dirty="0"/>
              <a:t> χρειάζεται περισσότερο </a:t>
            </a:r>
            <a:r>
              <a:rPr lang="el-GR" sz="2400" dirty="0" smtClean="0"/>
              <a:t>αίμα.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0805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
        <p:nvSpPr>
          <p:cNvPr id="3" name="Τίτλος 2"/>
          <p:cNvSpPr>
            <a:spLocks noGrp="1"/>
          </p:cNvSpPr>
          <p:nvPr>
            <p:ph type="title"/>
          </p:nvPr>
        </p:nvSpPr>
        <p:spPr/>
        <p:txBody>
          <a:bodyPr/>
          <a:lstStyle/>
          <a:p>
            <a:r>
              <a:rPr lang="el-GR" dirty="0"/>
              <a:t>Συσκευή </a:t>
            </a:r>
            <a:r>
              <a:rPr lang="en-US" dirty="0" err="1"/>
              <a:t>Westergen</a:t>
            </a:r>
            <a:endParaRPr lang="el-GR" dirty="0"/>
          </a:p>
        </p:txBody>
      </p:sp>
      <p:sp>
        <p:nvSpPr>
          <p:cNvPr id="4" name="Θέση περιεχομένου 3"/>
          <p:cNvSpPr>
            <a:spLocks noGrp="1"/>
          </p:cNvSpPr>
          <p:nvPr>
            <p:ph idx="1"/>
          </p:nvPr>
        </p:nvSpPr>
        <p:spPr/>
        <p:txBody>
          <a:bodyPr/>
          <a:lstStyle/>
          <a:p>
            <a:r>
              <a:rPr lang="el-GR" dirty="0" smtClean="0"/>
              <a:t>Ειδικό  </a:t>
            </a:r>
            <a:r>
              <a:rPr lang="el-GR" dirty="0"/>
              <a:t>σιφώνιο (</a:t>
            </a:r>
            <a:r>
              <a:rPr lang="el-GR" dirty="0" err="1"/>
              <a:t>πιπέτα</a:t>
            </a:r>
            <a:r>
              <a:rPr lang="el-GR" dirty="0"/>
              <a:t>) </a:t>
            </a:r>
            <a:r>
              <a:rPr lang="el-GR" dirty="0" err="1"/>
              <a:t>Westergren</a:t>
            </a:r>
            <a:r>
              <a:rPr lang="el-GR" dirty="0"/>
              <a:t>, που προσαρμόζεται στην ειδική συσκευή της </a:t>
            </a:r>
            <a:r>
              <a:rPr lang="el-GR" dirty="0" smtClean="0"/>
              <a:t>ΤΚΕ.</a:t>
            </a:r>
            <a:endParaRPr lang="el-GR" dirty="0"/>
          </a:p>
          <a:p>
            <a:r>
              <a:rPr lang="el-GR" dirty="0"/>
              <a:t>Έχει μήκος 300 mm±0,5 mm, μήκος στήλης αίματος 200 mm,   εξωτερική διάμετρο 5±0,5 mm και εσωτερική διάμετρο 2,65±0,15 </a:t>
            </a:r>
            <a:r>
              <a:rPr lang="el-GR" dirty="0" smtClean="0"/>
              <a:t>mm.</a:t>
            </a:r>
            <a:endParaRPr lang="el-GR" dirty="0"/>
          </a:p>
          <a:p>
            <a:r>
              <a:rPr lang="el-GR" dirty="0"/>
              <a:t>Είναι   αριθμημένο σε mm από το 0-200 (τουλάχιστον ως το 180), με το 0 να αρχίζει  από την κορυφή της </a:t>
            </a:r>
            <a:r>
              <a:rPr lang="el-GR" dirty="0" err="1" smtClean="0"/>
              <a:t>πιπέτας</a:t>
            </a:r>
            <a:r>
              <a:rPr lang="el-GR" dirty="0" smtClean="0"/>
              <a:t>.</a:t>
            </a:r>
            <a:endParaRPr lang="el-GR" dirty="0"/>
          </a:p>
          <a:p>
            <a:r>
              <a:rPr lang="el-GR" dirty="0"/>
              <a:t> Για τα βρέφη υπάρχουν ειδικά σιφώνια </a:t>
            </a:r>
            <a:r>
              <a:rPr lang="el-GR" dirty="0" err="1"/>
              <a:t>Westergren</a:t>
            </a:r>
            <a:r>
              <a:rPr lang="el-GR" dirty="0"/>
              <a:t>  καθόλα όμοια με αυτά των ενηλίκων, εκτός της εσωτερικής διαμέτρου,  </a:t>
            </a:r>
            <a:r>
              <a:rPr lang="el-GR" dirty="0" smtClean="0"/>
              <a:t>που  </a:t>
            </a:r>
            <a:r>
              <a:rPr lang="el-GR" dirty="0"/>
              <a:t>είναι </a:t>
            </a:r>
            <a:r>
              <a:rPr lang="el-GR" dirty="0" smtClean="0"/>
              <a:t>μικρότερη.</a:t>
            </a:r>
            <a:endParaRPr lang="el-GR" dirty="0"/>
          </a:p>
        </p:txBody>
      </p:sp>
    </p:spTree>
    <p:extLst>
      <p:ext uri="{BB962C8B-B14F-4D97-AF65-F5344CB8AC3E}">
        <p14:creationId xmlns:p14="http://schemas.microsoft.com/office/powerpoint/2010/main" val="821088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Υλικά  και </a:t>
            </a:r>
            <a:r>
              <a:rPr lang="el-GR" dirty="0" smtClean="0"/>
              <a:t>αντιδραστήρια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
        <p:nvSpPr>
          <p:cNvPr id="4" name="Θέση περιεχομένου 3"/>
          <p:cNvSpPr>
            <a:spLocks noGrp="1"/>
          </p:cNvSpPr>
          <p:nvPr>
            <p:ph idx="1"/>
          </p:nvPr>
        </p:nvSpPr>
        <p:spPr/>
        <p:txBody>
          <a:bodyPr>
            <a:normAutofit/>
          </a:bodyPr>
          <a:lstStyle/>
          <a:p>
            <a:r>
              <a:rPr lang="el-GR" sz="2400" dirty="0"/>
              <a:t>Συσκευή </a:t>
            </a:r>
            <a:r>
              <a:rPr lang="el-GR" sz="2400" dirty="0" err="1"/>
              <a:t>Westergren</a:t>
            </a:r>
            <a:r>
              <a:rPr lang="el-GR" sz="2400" dirty="0"/>
              <a:t>: Είναι ειδικό </a:t>
            </a:r>
            <a:r>
              <a:rPr lang="el-GR" sz="2400" dirty="0" err="1"/>
              <a:t>στατώ</a:t>
            </a:r>
            <a:r>
              <a:rPr lang="el-GR" sz="2400" dirty="0"/>
              <a:t> (έδρανο), για την τοποθέτηση σε κάθετη θέση του ειδικού σιφωνίου.</a:t>
            </a:r>
          </a:p>
          <a:p>
            <a:r>
              <a:rPr lang="el-GR" sz="2400" dirty="0"/>
              <a:t> Η συσκευή για την προσαρμογή του σιφωνίου φέρει στο κάτω μέρος σταθερή ελαστική υποδοχή, για το κάτω μέρος του σιφωνίου  η οποία είναι προσαρμοσμένη σε μεταλλικό έλασμα που μπορεί να μετακινείται .</a:t>
            </a:r>
          </a:p>
          <a:p>
            <a:r>
              <a:rPr lang="el-GR" sz="2400" dirty="0"/>
              <a:t>Σωληνάρια με αντιπηκτικό κιτρικό νάτριο 3,8%.</a:t>
            </a:r>
          </a:p>
          <a:p>
            <a:r>
              <a:rPr lang="el-GR" sz="2400" dirty="0"/>
              <a:t>Χρονόμετρο</a:t>
            </a:r>
            <a:r>
              <a:rPr lang="el-GR" sz="2400" dirty="0" smtClean="0"/>
              <a:t>.</a:t>
            </a:r>
            <a:endParaRPr lang="el-GR" sz="2400" dirty="0"/>
          </a:p>
        </p:txBody>
      </p:sp>
    </p:spTree>
    <p:extLst>
      <p:ext uri="{BB962C8B-B14F-4D97-AF65-F5344CB8AC3E}">
        <p14:creationId xmlns:p14="http://schemas.microsoft.com/office/powerpoint/2010/main" val="326436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
        <p:nvSpPr>
          <p:cNvPr id="3" name="Τίτλος 2"/>
          <p:cNvSpPr>
            <a:spLocks noGrp="1"/>
          </p:cNvSpPr>
          <p:nvPr>
            <p:ph type="title"/>
          </p:nvPr>
        </p:nvSpPr>
        <p:spPr>
          <a:xfrm>
            <a:off x="0" y="116632"/>
            <a:ext cx="9144000" cy="908720"/>
          </a:xfrm>
        </p:spPr>
        <p:txBody>
          <a:bodyPr>
            <a:normAutofit/>
          </a:bodyPr>
          <a:lstStyle/>
          <a:p>
            <a:r>
              <a:rPr lang="el-GR" dirty="0"/>
              <a:t>Κρίσιμα </a:t>
            </a:r>
            <a:r>
              <a:rPr lang="el-GR" dirty="0" smtClean="0"/>
              <a:t>Σημεία της </a:t>
            </a:r>
            <a:r>
              <a:rPr lang="el-GR" dirty="0"/>
              <a:t>Μεθόδου </a:t>
            </a:r>
            <a:r>
              <a:rPr lang="en-US" dirty="0" err="1" smtClean="0"/>
              <a:t>Westergren</a:t>
            </a:r>
            <a:r>
              <a:rPr lang="el-GR" dirty="0" smtClean="0"/>
              <a:t> </a:t>
            </a:r>
            <a:r>
              <a:rPr lang="el-GR" sz="3000" b="0" dirty="0" smtClean="0"/>
              <a:t>1/2</a:t>
            </a:r>
            <a:r>
              <a:rPr lang="en-US" dirty="0" smtClean="0"/>
              <a:t> </a:t>
            </a:r>
            <a:endParaRPr lang="el-GR" dirty="0"/>
          </a:p>
        </p:txBody>
      </p:sp>
      <p:sp>
        <p:nvSpPr>
          <p:cNvPr id="4" name="Θέση περιεχομένου 3"/>
          <p:cNvSpPr>
            <a:spLocks noGrp="1"/>
          </p:cNvSpPr>
          <p:nvPr>
            <p:ph idx="1"/>
          </p:nvPr>
        </p:nvSpPr>
        <p:spPr/>
        <p:txBody>
          <a:bodyPr>
            <a:normAutofit/>
          </a:bodyPr>
          <a:lstStyle/>
          <a:p>
            <a:r>
              <a:rPr lang="el-GR" sz="2400" dirty="0"/>
              <a:t>Η εκτέλεση της δοκιμασίας πρέπει να γίνεται όσο το δυνατό συντομότερα   μετά τη λήψη του αίματος και μετά από καλή ανακίνηση του σωληναρίου με ήπιες αναστροφές</a:t>
            </a:r>
            <a:r>
              <a:rPr lang="el-GR" sz="2400" dirty="0" smtClean="0"/>
              <a:t>.</a:t>
            </a:r>
            <a:endParaRPr lang="el-GR" sz="2400" dirty="0"/>
          </a:p>
          <a:p>
            <a:r>
              <a:rPr lang="el-GR" sz="2400" dirty="0"/>
              <a:t>Το σιφώνιο </a:t>
            </a:r>
            <a:r>
              <a:rPr lang="el-GR" sz="2400" dirty="0" err="1"/>
              <a:t>Westergren</a:t>
            </a:r>
            <a:r>
              <a:rPr lang="el-GR" sz="2400" dirty="0"/>
              <a:t> γεμίζεται με αίμα μέχρι την ένδειξη 0.</a:t>
            </a:r>
          </a:p>
          <a:p>
            <a:r>
              <a:rPr lang="el-GR" sz="2400" dirty="0"/>
              <a:t>Το σιφώνιο κρατείται κατακόρυφα και με το δείκτη του χεριού κλείνεται το άνω άκρο αυτού</a:t>
            </a:r>
            <a:r>
              <a:rPr lang="el-GR" sz="2400" dirty="0" smtClean="0"/>
              <a:t>.</a:t>
            </a:r>
            <a:endParaRPr lang="el-GR" sz="2400" dirty="0"/>
          </a:p>
        </p:txBody>
      </p:sp>
    </p:spTree>
    <p:extLst>
      <p:ext uri="{BB962C8B-B14F-4D97-AF65-F5344CB8AC3E}">
        <p14:creationId xmlns:p14="http://schemas.microsoft.com/office/powerpoint/2010/main" val="1476925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l-GR" altLang="el-GR" sz="3200" b="1" dirty="0" smtClean="0"/>
              <a:t>ΤΚΕ (Ορισμός)</a:t>
            </a:r>
          </a:p>
        </p:txBody>
      </p:sp>
      <p:sp>
        <p:nvSpPr>
          <p:cNvPr id="194563" name="Rectangle 3"/>
          <p:cNvSpPr>
            <a:spLocks noGrp="1" noChangeArrowheads="1"/>
          </p:cNvSpPr>
          <p:nvPr>
            <p:ph idx="1"/>
          </p:nvPr>
        </p:nvSpPr>
        <p:spPr>
          <a:xfrm>
            <a:off x="457200" y="1196752"/>
            <a:ext cx="6419056" cy="5040560"/>
          </a:xfrm>
        </p:spPr>
        <p:txBody>
          <a:bodyPr/>
          <a:lstStyle/>
          <a:p>
            <a:r>
              <a:rPr lang="el-GR" altLang="el-GR" sz="2400" dirty="0" smtClean="0"/>
              <a:t>Είναι η ταχύτητα με την οποία καθιζάνουν τα ερυθροκύτταρα εντός του πλάσματος του αίματος, όταν αυτό τοποθετηθεί με κατάλληλο αντιπηκτικό εντός ειδικής </a:t>
            </a:r>
            <a:r>
              <a:rPr lang="el-GR" altLang="el-GR" sz="2400" dirty="0" err="1" smtClean="0"/>
              <a:t>πιπέτας</a:t>
            </a:r>
            <a:r>
              <a:rPr lang="el-GR" altLang="el-GR" sz="2400" dirty="0" smtClean="0"/>
              <a:t>, ορισμένων διαστάσεων και σε καθορισμένη θερμοκρασία περιβάλλοντος.</a:t>
            </a:r>
          </a:p>
          <a:p>
            <a:r>
              <a:rPr lang="el-GR" altLang="el-GR" sz="2400" dirty="0" smtClean="0"/>
              <a:t>Η καθίζηση είναι φυσικοχημικό φαινόμενο και αποτελεί φυσιολογική ιδιότητα των </a:t>
            </a:r>
            <a:r>
              <a:rPr lang="el-GR" altLang="el-GR" sz="2400" dirty="0" err="1" smtClean="0"/>
              <a:t>ερυθροκυττάρων</a:t>
            </a:r>
            <a:r>
              <a:rPr lang="el-GR" altLang="el-GR" sz="2400" dirty="0" smtClean="0"/>
              <a:t>.</a:t>
            </a:r>
          </a:p>
        </p:txBody>
      </p:sp>
      <p:grpSp>
        <p:nvGrpSpPr>
          <p:cNvPr id="3" name="Ομάδα 2"/>
          <p:cNvGrpSpPr/>
          <p:nvPr/>
        </p:nvGrpSpPr>
        <p:grpSpPr>
          <a:xfrm>
            <a:off x="7190184" y="1035892"/>
            <a:ext cx="1630288" cy="5705476"/>
            <a:chOff x="6660232" y="876300"/>
            <a:chExt cx="1630288" cy="5705476"/>
          </a:xfrm>
        </p:grpSpPr>
        <p:pic>
          <p:nvPicPr>
            <p:cNvPr id="139266" name="Picture 2" descr="File:BSG-01.jpg"/>
            <p:cNvPicPr>
              <a:picLocks noChangeAspect="1" noChangeArrowheads="1"/>
            </p:cNvPicPr>
            <p:nvPr/>
          </p:nvPicPr>
          <p:blipFill rotWithShape="1">
            <a:blip r:embed="rId2">
              <a:extLst>
                <a:ext uri="{28A0092B-C50C-407E-A947-70E740481C1C}">
                  <a14:useLocalDpi xmlns:a14="http://schemas.microsoft.com/office/drawing/2010/main" val="0"/>
                </a:ext>
              </a:extLst>
            </a:blip>
            <a:srcRect l="38666" r="43199"/>
            <a:stretch/>
          </p:blipFill>
          <p:spPr bwMode="auto">
            <a:xfrm>
              <a:off x="6660232" y="876300"/>
              <a:ext cx="1083076"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4565" name="AutoShape 9"/>
            <p:cNvSpPr>
              <a:spLocks noChangeArrowheads="1"/>
            </p:cNvSpPr>
            <p:nvPr/>
          </p:nvSpPr>
          <p:spPr bwMode="auto">
            <a:xfrm>
              <a:off x="7452320" y="2132856"/>
              <a:ext cx="838200" cy="457200"/>
            </a:xfrm>
            <a:prstGeom prst="leftArrow">
              <a:avLst>
                <a:gd name="adj1" fmla="val 50000"/>
                <a:gd name="adj2" fmla="val 458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l-GR" altLang="el-GR" sz="1800">
                <a:solidFill>
                  <a:prstClr val="black"/>
                </a:solidFill>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9" name="Rectangle 7"/>
          <p:cNvSpPr/>
          <p:nvPr/>
        </p:nvSpPr>
        <p:spPr>
          <a:xfrm>
            <a:off x="4283968" y="6165304"/>
            <a:ext cx="277230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BSG-01</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4" tooltip="User:Lennert B"/>
              </a:rPr>
              <a:t>Lennert</a:t>
            </a:r>
            <a:r>
              <a:rPr lang="en-US" sz="1200" dirty="0">
                <a:solidFill>
                  <a:prstClr val="black"/>
                </a:solidFill>
                <a:latin typeface="Calibri"/>
                <a:hlinkClick r:id="rId4" tooltip="User:Lennert B"/>
              </a:rPr>
              <a:t> B</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5"/>
              </a:rPr>
              <a:t>CC BY-SA 3.0</a:t>
            </a:r>
            <a:endParaRPr lang="en-US" sz="1200" dirty="0">
              <a:solidFill>
                <a:prstClr val="black"/>
              </a:solidFill>
              <a:latin typeface="Calibri"/>
            </a:endParaRPr>
          </a:p>
        </p:txBody>
      </p:sp>
    </p:spTree>
    <p:extLst>
      <p:ext uri="{BB962C8B-B14F-4D97-AF65-F5344CB8AC3E}">
        <p14:creationId xmlns:p14="http://schemas.microsoft.com/office/powerpoint/2010/main" val="2124653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Κρίσιμα Σημεία της Μεθόδου </a:t>
            </a:r>
            <a:r>
              <a:rPr lang="en-US" dirty="0" err="1"/>
              <a:t>Westergren</a:t>
            </a:r>
            <a:r>
              <a:rPr lang="el-GR" dirty="0"/>
              <a:t> </a:t>
            </a:r>
            <a:r>
              <a:rPr lang="el-GR" sz="3000" b="0" dirty="0" smtClean="0"/>
              <a:t>2/2</a:t>
            </a:r>
            <a:r>
              <a:rPr lang="en-US" dirty="0" smtClean="0"/>
              <a:t> </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
        <p:nvSpPr>
          <p:cNvPr id="4" name="Θέση περιεχομένου 3"/>
          <p:cNvSpPr>
            <a:spLocks noGrp="1"/>
          </p:cNvSpPr>
          <p:nvPr>
            <p:ph idx="1"/>
          </p:nvPr>
        </p:nvSpPr>
        <p:spPr/>
        <p:txBody>
          <a:bodyPr/>
          <a:lstStyle/>
          <a:p>
            <a:r>
              <a:rPr lang="el-GR" dirty="0"/>
              <a:t>Το σιφώνιο τοποθετείται κάθετα στον ελαστικό πυθμένα της συσκευής, όπου πιέζεται καλά, πριν απομακρυνθεί ο δείκτης από το άνω άκρο του </a:t>
            </a:r>
            <a:r>
              <a:rPr lang="el-GR" dirty="0" smtClean="0"/>
              <a:t>σιφωνίου.</a:t>
            </a:r>
            <a:endParaRPr lang="el-GR" dirty="0"/>
          </a:p>
          <a:p>
            <a:r>
              <a:rPr lang="el-GR" dirty="0"/>
              <a:t>Στη συνέχεια, εφαρμόζεται στο άνω άκρο του σιφωνίου ένας μεταλλικός </a:t>
            </a:r>
            <a:r>
              <a:rPr lang="el-GR" dirty="0" err="1" smtClean="0"/>
              <a:t>συμπιεστήρας</a:t>
            </a:r>
            <a:r>
              <a:rPr lang="el-GR" dirty="0" smtClean="0"/>
              <a:t>.</a:t>
            </a:r>
            <a:endParaRPr lang="el-GR" dirty="0"/>
          </a:p>
          <a:p>
            <a:r>
              <a:rPr lang="el-GR" dirty="0"/>
              <a:t>Ακολουθεί έλεγχος της στήλης του αίματος εντός του σιφωνίου, ώστε να είναι ακίνητη, το σιφώνιο να είναι ομοιομερώς γεμάτο μέχρι το σημείο 0 και η στήλη αίματος στο σιφώνιο να είναι ελεύθερη από φυσαλίδες αέρα ή κενά, πότε τίθεται σε λειτουργία το χρονόμετρο για μία </a:t>
            </a:r>
            <a:r>
              <a:rPr lang="el-GR" dirty="0" smtClean="0"/>
              <a:t>ώρα.</a:t>
            </a:r>
            <a:endParaRPr lang="el-GR" dirty="0"/>
          </a:p>
        </p:txBody>
      </p:sp>
    </p:spTree>
    <p:extLst>
      <p:ext uri="{BB962C8B-B14F-4D97-AF65-F5344CB8AC3E}">
        <p14:creationId xmlns:p14="http://schemas.microsoft.com/office/powerpoint/2010/main" val="3046753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Μέθοδος κατά </a:t>
            </a:r>
            <a:r>
              <a:rPr lang="en-US" dirty="0" err="1" smtClean="0"/>
              <a:t>Wintrobe</a:t>
            </a:r>
            <a:r>
              <a:rPr lang="el-GR" dirty="0" smtClean="0"/>
              <a:t>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pic>
        <p:nvPicPr>
          <p:cNvPr id="140292" name="Picture 4" descr="http://www.medicine.mcgill.ca/physio/vlab/bloodlab/images/09imag/sedi-r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675" y="1484784"/>
            <a:ext cx="5856651" cy="43924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093296"/>
            <a:ext cx="4572000" cy="276999"/>
          </a:xfrm>
          <a:prstGeom prst="rect">
            <a:avLst/>
          </a:prstGeom>
        </p:spPr>
        <p:txBody>
          <a:bodyPr>
            <a:spAutoFit/>
          </a:bodyPr>
          <a:lstStyle/>
          <a:p>
            <a:pPr algn="ctr"/>
            <a:r>
              <a:rPr lang="en-US" sz="1200" dirty="0" smtClean="0">
                <a:solidFill>
                  <a:prstClr val="black"/>
                </a:solidFill>
                <a:latin typeface="Calibri"/>
                <a:hlinkClick r:id="rId4"/>
              </a:rPr>
              <a:t>medicine.mcgill.ca</a:t>
            </a:r>
            <a:endParaRPr lang="el-GR" sz="1200" dirty="0">
              <a:solidFill>
                <a:prstClr val="black"/>
              </a:solidFill>
              <a:latin typeface="Calibri"/>
            </a:endParaRPr>
          </a:p>
        </p:txBody>
      </p:sp>
    </p:spTree>
    <p:extLst>
      <p:ext uri="{BB962C8B-B14F-4D97-AF65-F5344CB8AC3E}">
        <p14:creationId xmlns:p14="http://schemas.microsoft.com/office/powerpoint/2010/main" val="2855249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Μέθοδος κατά </a:t>
            </a:r>
            <a:r>
              <a:rPr lang="en-US" dirty="0" err="1" smtClean="0"/>
              <a:t>Wintrobe</a:t>
            </a:r>
            <a:r>
              <a:rPr lang="el-GR" dirty="0" smtClean="0"/>
              <a:t> </a:t>
            </a:r>
            <a:r>
              <a:rPr lang="el-GR" sz="3000" b="0" dirty="0"/>
              <a:t>2</a:t>
            </a:r>
            <a:r>
              <a:rPr lang="el-GR" sz="3000" b="0" dirty="0" smtClean="0"/>
              <a:t>/2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
        <p:nvSpPr>
          <p:cNvPr id="5" name="Ορθογώνιο 4"/>
          <p:cNvSpPr/>
          <p:nvPr/>
        </p:nvSpPr>
        <p:spPr>
          <a:xfrm>
            <a:off x="2286000" y="6093296"/>
            <a:ext cx="4572000" cy="276999"/>
          </a:xfrm>
          <a:prstGeom prst="rect">
            <a:avLst/>
          </a:prstGeom>
        </p:spPr>
        <p:txBody>
          <a:bodyPr>
            <a:spAutoFit/>
          </a:bodyPr>
          <a:lstStyle/>
          <a:p>
            <a:pPr algn="ctr"/>
            <a:r>
              <a:rPr lang="en-US" sz="1200" dirty="0" smtClean="0">
                <a:solidFill>
                  <a:prstClr val="black"/>
                </a:solidFill>
                <a:latin typeface="Calibri"/>
                <a:hlinkClick r:id="rId3"/>
              </a:rPr>
              <a:t>medicine.mcgill.ca</a:t>
            </a:r>
            <a:endParaRPr lang="el-GR" sz="1200" dirty="0">
              <a:solidFill>
                <a:prstClr val="black"/>
              </a:solidFill>
              <a:latin typeface="Calibri"/>
            </a:endParaRPr>
          </a:p>
        </p:txBody>
      </p:sp>
      <p:pic>
        <p:nvPicPr>
          <p:cNvPr id="141314" name="Picture 2" descr="http://www.medicine.mcgill.ca/physio/vlab/bloodlab/images/09imag/sedi-rack_blood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474" y="1484784"/>
            <a:ext cx="1993007" cy="42420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1316" name="Picture 4" descr="http://www.medicine.mcgill.ca/physio/vlab/bloodlab/images/09imag/sedi-rack_blood1h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249" y="1507051"/>
            <a:ext cx="1993007" cy="42198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20282" y="2492896"/>
            <a:ext cx="1943481" cy="707886"/>
          </a:xfrm>
          <a:prstGeom prst="rect">
            <a:avLst/>
          </a:prstGeom>
          <a:noFill/>
          <a:ln>
            <a:solidFill>
              <a:schemeClr val="tx1"/>
            </a:solidFill>
          </a:ln>
        </p:spPr>
        <p:txBody>
          <a:bodyPr wrap="none" rtlCol="0">
            <a:spAutoFit/>
          </a:bodyPr>
          <a:lstStyle/>
          <a:p>
            <a:r>
              <a:rPr lang="el-GR" sz="2000" dirty="0" smtClean="0">
                <a:solidFill>
                  <a:prstClr val="black"/>
                </a:solidFill>
                <a:latin typeface="+mn-lt"/>
              </a:rPr>
              <a:t>Μετά από 1 ώρα</a:t>
            </a:r>
          </a:p>
          <a:p>
            <a:r>
              <a:rPr lang="el-GR" sz="2000" dirty="0" smtClean="0">
                <a:solidFill>
                  <a:prstClr val="black"/>
                </a:solidFill>
                <a:latin typeface="+mn-lt"/>
              </a:rPr>
              <a:t>18</a:t>
            </a:r>
            <a:r>
              <a:rPr lang="en-US" sz="2000" dirty="0" smtClean="0">
                <a:solidFill>
                  <a:prstClr val="black"/>
                </a:solidFill>
                <a:latin typeface="+mn-lt"/>
              </a:rPr>
              <a:t>mm/hour</a:t>
            </a:r>
            <a:endParaRPr lang="el-GR" sz="2000" dirty="0">
              <a:solidFill>
                <a:prstClr val="black"/>
              </a:solidFill>
              <a:latin typeface="+mn-lt"/>
            </a:endParaRPr>
          </a:p>
        </p:txBody>
      </p:sp>
      <p:cxnSp>
        <p:nvCxnSpPr>
          <p:cNvPr id="7" name="Ευθύγραμμο βέλος σύνδεσης 6"/>
          <p:cNvCxnSpPr>
            <a:stCxn id="3" idx="1"/>
          </p:cNvCxnSpPr>
          <p:nvPr/>
        </p:nvCxnSpPr>
        <p:spPr>
          <a:xfrm flipH="1" flipV="1">
            <a:off x="6084178" y="2816062"/>
            <a:ext cx="936104" cy="307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651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idx="1"/>
          </p:nvPr>
        </p:nvSpPr>
        <p:spPr/>
        <p:txBody>
          <a:bodyPr/>
          <a:lstStyle/>
          <a:p>
            <a:r>
              <a:rPr lang="el-GR" altLang="el-GR" sz="2400" dirty="0"/>
              <a:t>Μ</a:t>
            </a:r>
            <a:r>
              <a:rPr lang="el-GR" altLang="el-GR" sz="2400" dirty="0" smtClean="0"/>
              <a:t>ετά το τέλος της πρώτης ώρας, σημειώνονται τα </a:t>
            </a:r>
            <a:r>
              <a:rPr lang="en-US" altLang="el-GR" sz="2400" dirty="0" smtClean="0"/>
              <a:t>mm</a:t>
            </a:r>
            <a:r>
              <a:rPr lang="el-GR" altLang="el-GR" sz="2400" dirty="0" smtClean="0"/>
              <a:t> της καθίζησης των </a:t>
            </a:r>
            <a:r>
              <a:rPr lang="el-GR" altLang="el-GR" sz="2400" dirty="0" err="1" smtClean="0"/>
              <a:t>ερυθροκυττάρων</a:t>
            </a:r>
            <a:r>
              <a:rPr lang="el-GR" altLang="el-GR" sz="2400" dirty="0" smtClean="0"/>
              <a:t>.</a:t>
            </a:r>
          </a:p>
          <a:p>
            <a:r>
              <a:rPr lang="el-GR" altLang="el-GR" sz="2400" dirty="0" smtClean="0"/>
              <a:t>Η ανάγνωση του αποτελέσματος εκφράζεται σε </a:t>
            </a:r>
            <a:r>
              <a:rPr lang="en-US" altLang="el-GR" sz="2400" dirty="0" smtClean="0"/>
              <a:t>mm </a:t>
            </a:r>
            <a:r>
              <a:rPr lang="el-GR" altLang="el-GR" sz="2400" dirty="0" smtClean="0"/>
              <a:t>ανά </a:t>
            </a:r>
            <a:r>
              <a:rPr lang="en-US" altLang="el-GR" sz="2400" dirty="0" smtClean="0"/>
              <a:t>h</a:t>
            </a:r>
            <a:r>
              <a:rPr lang="el-GR" altLang="el-GR" sz="2400" dirty="0" smtClean="0"/>
              <a:t>.</a:t>
            </a:r>
          </a:p>
          <a:p>
            <a:r>
              <a:rPr lang="el-GR" altLang="el-GR" sz="2400" dirty="0" smtClean="0"/>
              <a:t>Η ανάγνωση του αποτελέσματος γίνεται στο όριο επαφής της  στιβάδας του πλάσματος και της στήλης των </a:t>
            </a:r>
            <a:r>
              <a:rPr lang="el-GR" altLang="el-GR" sz="2400" dirty="0" err="1" smtClean="0"/>
              <a:t>ερυθροκυττάρων</a:t>
            </a:r>
            <a:r>
              <a:rPr lang="el-GR" altLang="el-GR" sz="24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
        <p:nvSpPr>
          <p:cNvPr id="3" name="Τίτλος 2"/>
          <p:cNvSpPr>
            <a:spLocks noGrp="1"/>
          </p:cNvSpPr>
          <p:nvPr>
            <p:ph type="title"/>
          </p:nvPr>
        </p:nvSpPr>
        <p:spPr/>
        <p:txBody>
          <a:bodyPr>
            <a:normAutofit/>
          </a:bodyPr>
          <a:lstStyle/>
          <a:p>
            <a:r>
              <a:rPr lang="el-GR" dirty="0" smtClean="0"/>
              <a:t>Αποτέλεσμα με τη </a:t>
            </a:r>
            <a:r>
              <a:rPr lang="el-GR" dirty="0"/>
              <a:t>Μέθοδος </a:t>
            </a:r>
            <a:r>
              <a:rPr lang="en-US" dirty="0" err="1" smtClean="0"/>
              <a:t>Wintrobe</a:t>
            </a:r>
            <a:r>
              <a:rPr lang="el-GR" dirty="0" smtClean="0"/>
              <a:t> </a:t>
            </a:r>
            <a:endParaRPr lang="el-GR" dirty="0"/>
          </a:p>
        </p:txBody>
      </p:sp>
    </p:spTree>
    <p:extLst>
      <p:ext uri="{BB962C8B-B14F-4D97-AF65-F5344CB8AC3E}">
        <p14:creationId xmlns:p14="http://schemas.microsoft.com/office/powerpoint/2010/main" val="1012148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a:bodyPr>
          <a:lstStyle/>
          <a:p>
            <a:r>
              <a:rPr lang="el-GR" altLang="el-GR" b="1" dirty="0" smtClean="0"/>
              <a:t>Φυσιολογικές Τιμές ΤΚΕ</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graphicFrame>
        <p:nvGraphicFramePr>
          <p:cNvPr id="3" name="Πίνακας 2"/>
          <p:cNvGraphicFramePr>
            <a:graphicFrameLocks noGrp="1"/>
          </p:cNvGraphicFramePr>
          <p:nvPr>
            <p:extLst>
              <p:ext uri="{D42A27DB-BD31-4B8C-83A1-F6EECF244321}">
                <p14:modId xmlns:p14="http://schemas.microsoft.com/office/powerpoint/2010/main" val="1351276100"/>
              </p:ext>
            </p:extLst>
          </p:nvPr>
        </p:nvGraphicFramePr>
        <p:xfrm>
          <a:off x="1259632" y="2132856"/>
          <a:ext cx="7056784" cy="2637656"/>
        </p:xfrm>
        <a:graphic>
          <a:graphicData uri="http://schemas.openxmlformats.org/drawingml/2006/table">
            <a:tbl>
              <a:tblPr firstRow="1" bandRow="1">
                <a:tableStyleId>{3B4B98B0-60AC-42C2-AFA5-B58CD77FA1E5}</a:tableStyleId>
              </a:tblPr>
              <a:tblGrid>
                <a:gridCol w="3240360"/>
                <a:gridCol w="3816424"/>
              </a:tblGrid>
              <a:tr h="504056">
                <a:tc>
                  <a:txBody>
                    <a:bodyPr/>
                    <a:lstStyle/>
                    <a:p>
                      <a:r>
                        <a:rPr lang="el-GR" sz="2200" dirty="0" smtClean="0"/>
                        <a:t>Ηλικία (έτη)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200" dirty="0" smtClean="0"/>
                        <a:t>Φυσιολογικές τιμές (</a:t>
                      </a:r>
                      <a:r>
                        <a:rPr lang="en-US" sz="2200" dirty="0" smtClean="0"/>
                        <a:t>mm/1h)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sz="2200" dirty="0" smtClean="0"/>
                        <a:t>Άνδρες &lt;50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dirty="0" smtClean="0"/>
                        <a:t>0-15</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sz="2200" dirty="0" smtClean="0"/>
                        <a:t>Άνδρες &gt;50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dirty="0" smtClean="0"/>
                        <a:t>0-20</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sz="2200" dirty="0" smtClean="0"/>
                        <a:t>Γυναίκες &lt;50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dirty="0" smtClean="0"/>
                        <a:t>0-20</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sz="2200" dirty="0" smtClean="0"/>
                        <a:t>Γυναίκες &gt;50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dirty="0" smtClean="0"/>
                        <a:t>0-30</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sz="2200" dirty="0" smtClean="0"/>
                        <a:t>Παιδιά </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200" dirty="0" smtClean="0"/>
                        <a:t>0-10</a:t>
                      </a:r>
                      <a:endParaRPr lang="el-GR"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41676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
        <p:nvSpPr>
          <p:cNvPr id="4" name="Τίτλος 3"/>
          <p:cNvSpPr>
            <a:spLocks noGrp="1"/>
          </p:cNvSpPr>
          <p:nvPr>
            <p:ph type="title"/>
          </p:nvPr>
        </p:nvSpPr>
        <p:spPr/>
        <p:txBody>
          <a:bodyPr/>
          <a:lstStyle/>
          <a:p>
            <a:r>
              <a:rPr lang="el-GR" dirty="0"/>
              <a:t>Αξιολόγηση </a:t>
            </a:r>
            <a:r>
              <a:rPr lang="el-GR" dirty="0" smtClean="0"/>
              <a:t>Τιμών της ΤΚΕ</a:t>
            </a:r>
            <a:endParaRPr lang="el-GR" dirty="0"/>
          </a:p>
        </p:txBody>
      </p:sp>
      <p:sp>
        <p:nvSpPr>
          <p:cNvPr id="5" name="Θέση περιεχομένου 4"/>
          <p:cNvSpPr>
            <a:spLocks noGrp="1"/>
          </p:cNvSpPr>
          <p:nvPr>
            <p:ph idx="1"/>
          </p:nvPr>
        </p:nvSpPr>
        <p:spPr/>
        <p:txBody>
          <a:bodyPr>
            <a:normAutofit/>
          </a:bodyPr>
          <a:lstStyle/>
          <a:p>
            <a:r>
              <a:rPr lang="el-GR" sz="2400" dirty="0" smtClean="0"/>
              <a:t>Το </a:t>
            </a:r>
            <a:r>
              <a:rPr lang="el-GR" sz="2400" dirty="0"/>
              <a:t>αποτέλεσμα της ΤΚΕ είναι αξιολογήσιμο, όταν η τιμή της βρεθεί αρκετά </a:t>
            </a:r>
            <a:r>
              <a:rPr lang="el-GR" sz="2400" dirty="0" smtClean="0"/>
              <a:t>αυξημένη.</a:t>
            </a:r>
            <a:endParaRPr lang="el-GR" sz="2400" dirty="0"/>
          </a:p>
          <a:p>
            <a:r>
              <a:rPr lang="el-GR" sz="2400" dirty="0"/>
              <a:t>Τιμές πρώτης ώρας μεταξύ 20-30 mm είναι δύσκολο να αξιολογηθούν, εκτός αν έχει τεθεί η διάγνωση από την κλινική εικόνα και τον </a:t>
            </a:r>
            <a:r>
              <a:rPr lang="el-GR" sz="2400" dirty="0" err="1"/>
              <a:t>παρακλινικό</a:t>
            </a:r>
            <a:r>
              <a:rPr lang="el-GR" sz="2400" dirty="0"/>
              <a:t> </a:t>
            </a:r>
            <a:r>
              <a:rPr lang="el-GR" sz="2400" dirty="0" smtClean="0"/>
              <a:t>έλεγχο.</a:t>
            </a:r>
            <a:endParaRPr lang="el-GR" sz="2400" dirty="0"/>
          </a:p>
          <a:p>
            <a:r>
              <a:rPr lang="el-GR" sz="2400" dirty="0"/>
              <a:t> Μεγαλύτερες τιμές πρώτης ώρας, μεταξύ 40-50 mm είναι ενδεικτικές υποκείμενης νοσολογικής οντότητας, ενώ τιμές πρώτης ώρας &gt;80 mm θεωρούνται κατά κανόνα ενδεικτικές σοβαρής υποκείμενης </a:t>
            </a:r>
            <a:r>
              <a:rPr lang="el-GR" sz="2400" dirty="0" smtClean="0"/>
              <a:t>νόσου.</a:t>
            </a:r>
            <a:endParaRPr lang="el-GR" sz="2400" dirty="0"/>
          </a:p>
        </p:txBody>
      </p:sp>
    </p:spTree>
    <p:extLst>
      <p:ext uri="{BB962C8B-B14F-4D97-AF65-F5344CB8AC3E}">
        <p14:creationId xmlns:p14="http://schemas.microsoft.com/office/powerpoint/2010/main" val="264300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
        <p:nvSpPr>
          <p:cNvPr id="3" name="Τίτλος 2"/>
          <p:cNvSpPr>
            <a:spLocks noGrp="1"/>
          </p:cNvSpPr>
          <p:nvPr>
            <p:ph type="title"/>
          </p:nvPr>
        </p:nvSpPr>
        <p:spPr/>
        <p:txBody>
          <a:bodyPr/>
          <a:lstStyle/>
          <a:p>
            <a:r>
              <a:rPr lang="el-GR" dirty="0"/>
              <a:t>Αιτίες Λανθασμένων </a:t>
            </a:r>
            <a:r>
              <a:rPr lang="el-GR" dirty="0" smtClean="0"/>
              <a:t>Αποτελεσμάτων </a:t>
            </a:r>
            <a:r>
              <a:rPr lang="el-GR" sz="3000" b="0" dirty="0" smtClean="0"/>
              <a:t>1/2</a:t>
            </a:r>
            <a:endParaRPr lang="el-GR" sz="3000" b="0" dirty="0"/>
          </a:p>
        </p:txBody>
      </p:sp>
      <p:sp>
        <p:nvSpPr>
          <p:cNvPr id="4" name="Θέση περιεχομένου 3"/>
          <p:cNvSpPr>
            <a:spLocks noGrp="1"/>
          </p:cNvSpPr>
          <p:nvPr>
            <p:ph idx="1"/>
          </p:nvPr>
        </p:nvSpPr>
        <p:spPr>
          <a:xfrm>
            <a:off x="457200" y="1196752"/>
            <a:ext cx="8507288" cy="5472608"/>
          </a:xfrm>
        </p:spPr>
        <p:txBody>
          <a:bodyPr>
            <a:noAutofit/>
          </a:bodyPr>
          <a:lstStyle/>
          <a:p>
            <a:r>
              <a:rPr lang="el-GR" dirty="0" smtClean="0"/>
              <a:t>Λήψη </a:t>
            </a:r>
            <a:r>
              <a:rPr lang="el-GR" dirty="0"/>
              <a:t>αίματος σε άτομο που δεν ήταν </a:t>
            </a:r>
            <a:r>
              <a:rPr lang="el-GR" dirty="0" smtClean="0"/>
              <a:t>νηστικό.</a:t>
            </a:r>
            <a:endParaRPr lang="el-GR" dirty="0"/>
          </a:p>
          <a:p>
            <a:r>
              <a:rPr lang="el-GR" dirty="0" smtClean="0"/>
              <a:t>Μη </a:t>
            </a:r>
            <a:r>
              <a:rPr lang="el-GR" dirty="0"/>
              <a:t>σωστή αναλογία αίματος και </a:t>
            </a:r>
            <a:r>
              <a:rPr lang="el-GR" dirty="0" smtClean="0"/>
              <a:t>αντιπηκτικού.</a:t>
            </a:r>
            <a:endParaRPr lang="el-GR" dirty="0"/>
          </a:p>
          <a:p>
            <a:r>
              <a:rPr lang="el-GR" dirty="0" smtClean="0"/>
              <a:t>Χρήση </a:t>
            </a:r>
            <a:r>
              <a:rPr lang="el-GR" dirty="0"/>
              <a:t>άλλου </a:t>
            </a:r>
            <a:r>
              <a:rPr lang="el-GR" dirty="0" smtClean="0"/>
              <a:t>αντιπηκτικού.</a:t>
            </a:r>
            <a:endParaRPr lang="el-GR" dirty="0"/>
          </a:p>
          <a:p>
            <a:r>
              <a:rPr lang="el-GR" dirty="0" smtClean="0"/>
              <a:t>Ισχυρή </a:t>
            </a:r>
            <a:r>
              <a:rPr lang="el-GR" dirty="0"/>
              <a:t>ανακίνηση αίματος και </a:t>
            </a:r>
            <a:r>
              <a:rPr lang="el-GR" dirty="0" smtClean="0"/>
              <a:t>αντιπηκτικού.</a:t>
            </a:r>
            <a:endParaRPr lang="el-GR" dirty="0"/>
          </a:p>
          <a:p>
            <a:r>
              <a:rPr lang="el-GR" dirty="0" smtClean="0"/>
              <a:t>Καθυστέρηση </a:t>
            </a:r>
            <a:r>
              <a:rPr lang="el-GR" dirty="0"/>
              <a:t>στην εκτέλεση της ΤΚΕ (Η δοκιμασία διενεργείται εντός τριών ωρών από τη λήψη του αίματος</a:t>
            </a:r>
            <a:r>
              <a:rPr lang="el-GR" dirty="0" smtClean="0"/>
              <a:t>).</a:t>
            </a:r>
            <a:endParaRPr lang="el-GR" dirty="0"/>
          </a:p>
          <a:p>
            <a:r>
              <a:rPr lang="el-GR" dirty="0"/>
              <a:t>Προσοχή!!! Μεγαλύτερη παρέλευση χρόνου επιφέρει ελάττωση της τιμής της </a:t>
            </a:r>
            <a:r>
              <a:rPr lang="el-GR" dirty="0" smtClean="0"/>
              <a:t>ΤΚΕ</a:t>
            </a:r>
            <a:r>
              <a:rPr lang="en-US" dirty="0" smtClean="0"/>
              <a:t>.</a:t>
            </a:r>
            <a:endParaRPr lang="el-GR" dirty="0"/>
          </a:p>
          <a:p>
            <a:r>
              <a:rPr lang="el-GR" dirty="0" smtClean="0"/>
              <a:t>Χρήση </a:t>
            </a:r>
            <a:r>
              <a:rPr lang="el-GR" dirty="0"/>
              <a:t>άλλης φύσης σιφωνίων ΤΚΕ. Το αποτέλεσμα επηρεάζεται από το μέγεθος του σιφωνίου (η ελάττωση της διαμέτρου του σιφωνίου προκαλεί μείωση της ΤΚΕ), καθώς και από το υλικό κατασκευής (γυάλινο, </a:t>
            </a:r>
            <a:r>
              <a:rPr lang="el-GR" dirty="0" smtClean="0"/>
              <a:t>πλαστικό)</a:t>
            </a:r>
            <a:r>
              <a:rPr lang="en-US" dirty="0" smtClean="0"/>
              <a:t>.</a:t>
            </a:r>
            <a:endParaRPr lang="el-GR" dirty="0" smtClean="0"/>
          </a:p>
        </p:txBody>
      </p:sp>
    </p:spTree>
    <p:extLst>
      <p:ext uri="{BB962C8B-B14F-4D97-AF65-F5344CB8AC3E}">
        <p14:creationId xmlns:p14="http://schemas.microsoft.com/office/powerpoint/2010/main" val="1680596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Αιτίες Λανθασμένων Αποτελεσμάτων </a:t>
            </a:r>
            <a:r>
              <a:rPr lang="el-GR" sz="3000" b="0" dirty="0" smtClean="0"/>
              <a:t>2/2</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4" name="Θέση περιεχομένου 3"/>
          <p:cNvSpPr>
            <a:spLocks noGrp="1"/>
          </p:cNvSpPr>
          <p:nvPr>
            <p:ph idx="1"/>
          </p:nvPr>
        </p:nvSpPr>
        <p:spPr/>
        <p:txBody>
          <a:bodyPr>
            <a:noAutofit/>
          </a:bodyPr>
          <a:lstStyle/>
          <a:p>
            <a:r>
              <a:rPr lang="el-GR" sz="2400" dirty="0"/>
              <a:t>Χρήση σιφωνίων ΤΚΕ όχι απόλυτα στεγνών και </a:t>
            </a:r>
            <a:r>
              <a:rPr lang="el-GR" sz="2400" dirty="0" smtClean="0"/>
              <a:t>καθαρών.</a:t>
            </a:r>
            <a:endParaRPr lang="el-GR" sz="2400" dirty="0"/>
          </a:p>
          <a:p>
            <a:r>
              <a:rPr lang="el-GR" sz="2400" dirty="0"/>
              <a:t>Ύπαρξη πηγμάτων εντός των σιφωνίων </a:t>
            </a:r>
            <a:r>
              <a:rPr lang="el-GR" sz="2400" dirty="0" smtClean="0"/>
              <a:t>ΤΚΕ.</a:t>
            </a:r>
            <a:endParaRPr lang="el-GR" sz="2400" dirty="0"/>
          </a:p>
          <a:p>
            <a:r>
              <a:rPr lang="el-GR" sz="2400" dirty="0"/>
              <a:t>Ύπαρξη φυσαλίδων ή κενών εντός των σιφωνίων </a:t>
            </a:r>
            <a:r>
              <a:rPr lang="el-GR" sz="2400" dirty="0" smtClean="0"/>
              <a:t>ΤΚΕ.</a:t>
            </a:r>
            <a:endParaRPr lang="el-GR" sz="2400" dirty="0"/>
          </a:p>
          <a:p>
            <a:r>
              <a:rPr lang="el-GR" sz="2400" dirty="0"/>
              <a:t>Μη σωστή πλήρωση του σιφωνίου </a:t>
            </a:r>
            <a:r>
              <a:rPr lang="el-GR" sz="2400" dirty="0" smtClean="0"/>
              <a:t>ΤΚΕ.</a:t>
            </a:r>
            <a:endParaRPr lang="el-GR" sz="2400" dirty="0"/>
          </a:p>
          <a:p>
            <a:r>
              <a:rPr lang="el-GR" sz="2400" dirty="0"/>
              <a:t>Απόκλιση του σιφωνίου από την κάθετη θέση δίνει νέες </a:t>
            </a:r>
            <a:r>
              <a:rPr lang="el-GR" sz="2400" dirty="0" smtClean="0"/>
              <a:t>τιμές.</a:t>
            </a:r>
            <a:endParaRPr lang="el-GR" sz="2400" dirty="0"/>
          </a:p>
          <a:p>
            <a:r>
              <a:rPr lang="el-GR" sz="2400" dirty="0"/>
              <a:t>Θερμοκρασία δωματίου, όπου εκτελείται η εξέταση, μικρότερη ή μεγαλύτερη από 18-21 °</a:t>
            </a:r>
            <a:r>
              <a:rPr lang="el-GR" sz="2400" dirty="0" smtClean="0"/>
              <a:t>C.</a:t>
            </a:r>
            <a:endParaRPr lang="el-GR" sz="2400" dirty="0"/>
          </a:p>
          <a:p>
            <a:r>
              <a:rPr lang="el-GR" sz="2400" dirty="0"/>
              <a:t>Η αύξηση της θερμοκρασίας προκαλεί αύξηση της ΤΚΕ και η ελάττωση της μείωση της </a:t>
            </a:r>
            <a:r>
              <a:rPr lang="el-GR" sz="2400" dirty="0" smtClean="0"/>
              <a:t>ΤΚΕ.</a:t>
            </a:r>
            <a:endParaRPr lang="el-GR" sz="2400" dirty="0"/>
          </a:p>
        </p:txBody>
      </p:sp>
    </p:spTree>
    <p:extLst>
      <p:ext uri="{BB962C8B-B14F-4D97-AF65-F5344CB8AC3E}">
        <p14:creationId xmlns:p14="http://schemas.microsoft.com/office/powerpoint/2010/main" val="1053858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
        <p:nvSpPr>
          <p:cNvPr id="3" name="Τίτλος 2"/>
          <p:cNvSpPr>
            <a:spLocks noGrp="1"/>
          </p:cNvSpPr>
          <p:nvPr>
            <p:ph type="title"/>
          </p:nvPr>
        </p:nvSpPr>
        <p:spPr/>
        <p:txBody>
          <a:bodyPr/>
          <a:lstStyle/>
          <a:p>
            <a:r>
              <a:rPr lang="el-GR" dirty="0"/>
              <a:t>Βιολογικές Πηγές Λάθους</a:t>
            </a:r>
          </a:p>
        </p:txBody>
      </p:sp>
      <p:sp>
        <p:nvSpPr>
          <p:cNvPr id="4" name="Θέση περιεχομένου 3"/>
          <p:cNvSpPr>
            <a:spLocks noGrp="1"/>
          </p:cNvSpPr>
          <p:nvPr>
            <p:ph idx="1"/>
          </p:nvPr>
        </p:nvSpPr>
        <p:spPr/>
        <p:txBody>
          <a:bodyPr>
            <a:normAutofit/>
          </a:bodyPr>
          <a:lstStyle/>
          <a:p>
            <a:r>
              <a:rPr lang="el-GR" sz="2400" dirty="0"/>
              <a:t>Η ταχύτητα με την οποία καθιζάνουν </a:t>
            </a:r>
            <a:r>
              <a:rPr lang="el-GR" sz="2400" dirty="0" err="1"/>
              <a:t>in</a:t>
            </a:r>
            <a:r>
              <a:rPr lang="el-GR" sz="2400" dirty="0"/>
              <a:t> </a:t>
            </a:r>
            <a:r>
              <a:rPr lang="el-GR" sz="2400" dirty="0" err="1"/>
              <a:t>vitro</a:t>
            </a:r>
            <a:r>
              <a:rPr lang="el-GR" sz="2400" dirty="0"/>
              <a:t> τα ερυθροκύτταρα εξαρτάται βασικά από τη διαφορά της ειδικής βαρύτητας μεταξύ </a:t>
            </a:r>
            <a:r>
              <a:rPr lang="el-GR" sz="2400" dirty="0" err="1"/>
              <a:t>ερυθροκυττάρων</a:t>
            </a:r>
            <a:r>
              <a:rPr lang="el-GR" sz="2400" dirty="0"/>
              <a:t> και πλάσματος και από την παρουσία ερυθρών αιμοσφαιρίων σε σωρούς (</a:t>
            </a:r>
            <a:r>
              <a:rPr lang="el-GR" sz="2400" dirty="0" err="1"/>
              <a:t>Rouleaux</a:t>
            </a:r>
            <a:r>
              <a:rPr lang="el-GR" sz="2400" dirty="0"/>
              <a:t>), που εμφανίζουν μεγαλύτερη ταχύτητα καθίζησης συγκριτικά με τα μεμονωμένα </a:t>
            </a:r>
            <a:r>
              <a:rPr lang="el-GR" sz="2400" dirty="0" smtClean="0"/>
              <a:t>ερυθροκύτταρα.</a:t>
            </a:r>
            <a:endParaRPr lang="el-GR" sz="2400" dirty="0"/>
          </a:p>
          <a:p>
            <a:r>
              <a:rPr lang="el-GR" sz="2400" dirty="0"/>
              <a:t>Επίσης, η αύξηση των πρωτεϊνών του πλάσματος προκαλεί αύξηση της ΤΚΕ</a:t>
            </a:r>
            <a:r>
              <a:rPr lang="el-GR" sz="2400" dirty="0" smtClean="0"/>
              <a:t>.</a:t>
            </a:r>
            <a:endParaRPr lang="el-GR" sz="2400" dirty="0"/>
          </a:p>
        </p:txBody>
      </p:sp>
    </p:spTree>
    <p:extLst>
      <p:ext uri="{BB962C8B-B14F-4D97-AF65-F5344CB8AC3E}">
        <p14:creationId xmlns:p14="http://schemas.microsoft.com/office/powerpoint/2010/main" val="2060343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normAutofit/>
          </a:bodyPr>
          <a:lstStyle/>
          <a:p>
            <a:r>
              <a:rPr lang="en-US" altLang="el-GR" b="1" dirty="0" smtClean="0"/>
              <a:t>H </a:t>
            </a:r>
            <a:r>
              <a:rPr lang="el-GR" altLang="el-GR" b="1" dirty="0" smtClean="0"/>
              <a:t>Τιμή των </a:t>
            </a:r>
            <a:r>
              <a:rPr lang="en-US" altLang="el-GR" b="1" dirty="0" smtClean="0"/>
              <a:t>RBCs </a:t>
            </a:r>
            <a:r>
              <a:rPr lang="el-GR" altLang="el-GR" b="1" dirty="0" smtClean="0"/>
              <a:t>Επηρεάζει την ΤΚΕ;</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
        <p:nvSpPr>
          <p:cNvPr id="3" name="Θέση περιεχομένου 2"/>
          <p:cNvSpPr>
            <a:spLocks noGrp="1"/>
          </p:cNvSpPr>
          <p:nvPr>
            <p:ph idx="1"/>
          </p:nvPr>
        </p:nvSpPr>
        <p:spPr/>
        <p:txBody>
          <a:bodyPr>
            <a:normAutofit/>
          </a:bodyPr>
          <a:lstStyle/>
          <a:p>
            <a:r>
              <a:rPr lang="el-GR" sz="2400" dirty="0"/>
              <a:t>Η αύξηση του αριθμού των ερυθρών αιμοσφαιρίων προκαλεί ελάττωση της ΤΚΕ.</a:t>
            </a:r>
          </a:p>
          <a:p>
            <a:r>
              <a:rPr lang="el-GR" sz="2400" dirty="0"/>
              <a:t>Η ελάττωσή τους προκαλεί αύξηση της ΤΚΕ.</a:t>
            </a:r>
          </a:p>
          <a:p>
            <a:r>
              <a:rPr lang="el-GR" sz="2400" dirty="0"/>
              <a:t>Έτσι, ελάττωση της ΤΚΕ παρατηρείται σε </a:t>
            </a:r>
            <a:r>
              <a:rPr lang="el-GR" sz="2400" dirty="0" err="1"/>
              <a:t>ερυθροκυτταραιμία</a:t>
            </a:r>
            <a:r>
              <a:rPr lang="el-GR" sz="2400" dirty="0"/>
              <a:t> και αύξηση σε αναιμία, λόγω μείωσης του όγκου των </a:t>
            </a:r>
            <a:r>
              <a:rPr lang="el-GR" sz="2400" dirty="0" err="1"/>
              <a:t>ερυθροκυττάρων</a:t>
            </a:r>
            <a:r>
              <a:rPr lang="el-GR" sz="2400" dirty="0" smtClean="0"/>
              <a:t>.</a:t>
            </a:r>
            <a:endParaRPr lang="el-GR" sz="2400" dirty="0"/>
          </a:p>
        </p:txBody>
      </p:sp>
    </p:spTree>
    <p:extLst>
      <p:ext uri="{BB962C8B-B14F-4D97-AF65-F5344CB8AC3E}">
        <p14:creationId xmlns:p14="http://schemas.microsoft.com/office/powerpoint/2010/main" val="3001055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r>
              <a:rPr lang="el-GR" altLang="el-GR" b="1" dirty="0" smtClean="0"/>
              <a:t>Τι Μετράται; Ποια η Διαγνωστική Αξία;</a:t>
            </a:r>
          </a:p>
        </p:txBody>
      </p:sp>
      <p:sp>
        <p:nvSpPr>
          <p:cNvPr id="195587" name="Rectangle 3"/>
          <p:cNvSpPr>
            <a:spLocks noGrp="1" noChangeArrowheads="1"/>
          </p:cNvSpPr>
          <p:nvPr>
            <p:ph idx="1"/>
          </p:nvPr>
        </p:nvSpPr>
        <p:spPr/>
        <p:txBody>
          <a:bodyPr>
            <a:noAutofit/>
          </a:bodyPr>
          <a:lstStyle/>
          <a:p>
            <a:pPr>
              <a:lnSpc>
                <a:spcPct val="110000"/>
              </a:lnSpc>
            </a:pPr>
            <a:r>
              <a:rPr lang="el-GR" altLang="el-GR" sz="2400" dirty="0" smtClean="0"/>
              <a:t>Με την ΤΚΕ μετράται εντός ειδικού αριθμημένου σιφωνίου η σταθερότητα </a:t>
            </a:r>
            <a:r>
              <a:rPr lang="el-GR" altLang="el-GR" sz="2400" dirty="0" err="1" smtClean="0"/>
              <a:t>εναιώρησης</a:t>
            </a:r>
            <a:r>
              <a:rPr lang="el-GR" altLang="el-GR" sz="2400" dirty="0" smtClean="0"/>
              <a:t> των ερυθρών αιμοσφαιρίων στο ολικό αίμα.</a:t>
            </a:r>
          </a:p>
          <a:p>
            <a:pPr>
              <a:lnSpc>
                <a:spcPct val="110000"/>
              </a:lnSpc>
            </a:pPr>
            <a:r>
              <a:rPr lang="el-GR" altLang="el-GR" sz="2400" dirty="0" smtClean="0"/>
              <a:t>Η ΤΚΕ αποτελεί την πιο απλή αιματολογική εξέταση.</a:t>
            </a:r>
          </a:p>
          <a:p>
            <a:pPr>
              <a:lnSpc>
                <a:spcPct val="110000"/>
              </a:lnSpc>
            </a:pPr>
            <a:r>
              <a:rPr lang="el-GR" altLang="el-GR" sz="2400" dirty="0" smtClean="0"/>
              <a:t>Παρέχει πληροφορίες για την ύπαρξη μιας διαταραχής στον οργανισμό, όπως σε φλεγμονή, αναιμία, λευχαιμία, νεοπλασία κ.λπ., χωρίς όμως να καθορίζει το είδος της διαταραχής, δηλαδή είναι ενδεικτική για κάποια νόσο, όχι όμως και αποδεικτική.</a:t>
            </a:r>
            <a:endParaRPr lang="el-GR" altLang="el-GR" sz="2400" dirty="0" smtClean="0">
              <a:solidFill>
                <a:schemeClr val="accent2"/>
              </a:solidFill>
            </a:endParaRPr>
          </a:p>
          <a:p>
            <a:pPr>
              <a:lnSpc>
                <a:spcPct val="110000"/>
              </a:lnSpc>
            </a:pPr>
            <a:r>
              <a:rPr lang="el-GR" altLang="el-GR" sz="2400" b="1" dirty="0" smtClean="0"/>
              <a:t>ΠΡΟΣΟΧΗ! Δεν αποτελεί παράμετρο της Γενικής Αίματος.</a:t>
            </a:r>
          </a:p>
          <a:p>
            <a:pPr>
              <a:lnSpc>
                <a:spcPct val="110000"/>
              </a:lnSpc>
            </a:pPr>
            <a:endParaRPr lang="el-GR" altLang="el-GR" sz="2400" dirty="0" smtClean="0">
              <a:solidFill>
                <a:schemeClr val="hlin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855012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Τι Γίνεται σε Κληρονομικές </a:t>
            </a:r>
            <a:r>
              <a:rPr lang="el-GR" dirty="0" err="1"/>
              <a:t>Μεμβρανοπάθειες</a:t>
            </a:r>
            <a:r>
              <a:rPr lang="el-GR" dirty="0"/>
              <a:t> των </a:t>
            </a:r>
            <a:r>
              <a:rPr lang="el-GR" dirty="0" err="1" smtClean="0"/>
              <a:t>RBCs</a:t>
            </a:r>
            <a:r>
              <a:rPr lang="el-GR" dirty="0" smtClean="0"/>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
        <p:nvSpPr>
          <p:cNvPr id="4" name="Θέση περιεχομένου 3"/>
          <p:cNvSpPr>
            <a:spLocks noGrp="1"/>
          </p:cNvSpPr>
          <p:nvPr>
            <p:ph idx="1"/>
          </p:nvPr>
        </p:nvSpPr>
        <p:spPr>
          <a:xfrm>
            <a:off x="457200" y="1484784"/>
            <a:ext cx="8229600" cy="4752528"/>
          </a:xfrm>
        </p:spPr>
        <p:txBody>
          <a:bodyPr>
            <a:normAutofit/>
          </a:bodyPr>
          <a:lstStyle/>
          <a:p>
            <a:r>
              <a:rPr lang="el-GR" sz="2400" dirty="0"/>
              <a:t>Η παρατηρούμενη αύξηση της ΤΚΕ είναι ανάλογη με την ελάττωση του όγκου των ερυθρών </a:t>
            </a:r>
            <a:r>
              <a:rPr lang="el-GR" sz="2400" dirty="0" smtClean="0"/>
              <a:t>αιμοσφαιρίων.</a:t>
            </a:r>
            <a:endParaRPr lang="el-GR" sz="2400" dirty="0"/>
          </a:p>
          <a:p>
            <a:r>
              <a:rPr lang="el-GR" sz="2400" dirty="0"/>
              <a:t>Στη δρεπανοκυτταρική αναιμία η ΤΚΕ μειώνεται, επειδή το σχήμα των δρεπανοκυττάρων επιφέρει επιβράδυνση της </a:t>
            </a:r>
            <a:r>
              <a:rPr lang="el-GR" sz="2400" dirty="0" smtClean="0"/>
              <a:t>καθίζησης.</a:t>
            </a:r>
            <a:endParaRPr lang="el-GR" sz="2400" dirty="0"/>
          </a:p>
          <a:p>
            <a:r>
              <a:rPr lang="el-GR" sz="2400" dirty="0" smtClean="0"/>
              <a:t>Ομοίως </a:t>
            </a:r>
            <a:r>
              <a:rPr lang="el-GR" sz="2400" dirty="0"/>
              <a:t>και τα </a:t>
            </a:r>
            <a:r>
              <a:rPr lang="el-GR" sz="2400" dirty="0" err="1"/>
              <a:t>σφαιροκύτταρα</a:t>
            </a:r>
            <a:r>
              <a:rPr lang="el-GR" sz="2400" dirty="0"/>
              <a:t> (κληρονομική </a:t>
            </a:r>
            <a:r>
              <a:rPr lang="el-GR" sz="2400" dirty="0" err="1"/>
              <a:t>σφαιροκυττάρωση</a:t>
            </a:r>
            <a:r>
              <a:rPr lang="el-GR" sz="2400" dirty="0"/>
              <a:t>), λόγω σχήματος, προκαλούν μείωση της </a:t>
            </a:r>
            <a:r>
              <a:rPr lang="el-GR" sz="2400" dirty="0" smtClean="0"/>
              <a:t>ΤΚΕ.</a:t>
            </a:r>
            <a:endParaRPr lang="el-GR" sz="2400" dirty="0"/>
          </a:p>
        </p:txBody>
      </p:sp>
    </p:spTree>
    <p:extLst>
      <p:ext uri="{BB962C8B-B14F-4D97-AF65-F5344CB8AC3E}">
        <p14:creationId xmlns:p14="http://schemas.microsoft.com/office/powerpoint/2010/main" val="1189345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
        <p:nvSpPr>
          <p:cNvPr id="3" name="Τίτλος 2"/>
          <p:cNvSpPr>
            <a:spLocks noGrp="1"/>
          </p:cNvSpPr>
          <p:nvPr>
            <p:ph type="title"/>
          </p:nvPr>
        </p:nvSpPr>
        <p:spPr/>
        <p:txBody>
          <a:bodyPr/>
          <a:lstStyle/>
          <a:p>
            <a:r>
              <a:rPr lang="el-GR" dirty="0"/>
              <a:t>Ψευδή Αυξημένα Αποτελέσματα ΤΚΕ;</a:t>
            </a:r>
          </a:p>
        </p:txBody>
      </p:sp>
      <p:sp>
        <p:nvSpPr>
          <p:cNvPr id="4" name="Θέση περιεχομένου 3"/>
          <p:cNvSpPr>
            <a:spLocks noGrp="1"/>
          </p:cNvSpPr>
          <p:nvPr>
            <p:ph idx="1"/>
          </p:nvPr>
        </p:nvSpPr>
        <p:spPr/>
        <p:txBody>
          <a:bodyPr>
            <a:normAutofit/>
          </a:bodyPr>
          <a:lstStyle/>
          <a:p>
            <a:r>
              <a:rPr lang="el-GR" sz="2400" dirty="0"/>
              <a:t>Σε φυσιολογικές συνθήκες, αύξηση της ΤΚΕ παρατηρείται σε:</a:t>
            </a:r>
          </a:p>
          <a:p>
            <a:pPr lvl="1" indent="-387350"/>
            <a:r>
              <a:rPr lang="el-GR" sz="2400" dirty="0" smtClean="0"/>
              <a:t>Νεογνά </a:t>
            </a:r>
            <a:r>
              <a:rPr lang="el-GR" sz="2400" dirty="0"/>
              <a:t>και βρέφη, επειδή εμφανίζουν αυξημένο αριθμό </a:t>
            </a:r>
            <a:r>
              <a:rPr lang="el-GR" sz="2400" dirty="0" err="1"/>
              <a:t>ερυθροκυττάρων</a:t>
            </a:r>
            <a:r>
              <a:rPr lang="el-GR" sz="2400" dirty="0"/>
              <a:t> και ελαττωμένο ποσό γ-</a:t>
            </a:r>
            <a:r>
              <a:rPr lang="el-GR" sz="2400" dirty="0" err="1"/>
              <a:t>σφαιρινών</a:t>
            </a:r>
            <a:r>
              <a:rPr lang="el-GR" sz="2400" dirty="0"/>
              <a:t>, </a:t>
            </a:r>
          </a:p>
          <a:p>
            <a:pPr lvl="1" indent="-387350"/>
            <a:r>
              <a:rPr lang="el-GR" sz="2400" dirty="0" smtClean="0"/>
              <a:t>Σε </a:t>
            </a:r>
            <a:r>
              <a:rPr lang="el-GR" sz="2400" dirty="0"/>
              <a:t>ηλικιωμένα άτομα,</a:t>
            </a:r>
          </a:p>
          <a:p>
            <a:pPr lvl="1" indent="-387350"/>
            <a:r>
              <a:rPr lang="el-GR" sz="2400" dirty="0" smtClean="0"/>
              <a:t>Σε </a:t>
            </a:r>
            <a:r>
              <a:rPr lang="el-GR" sz="2400" dirty="0"/>
              <a:t>γυναίκες κατά τη διάρκεια της εμμήνου ρύσης και μετά τον τρίτο μήνα της κύησης, </a:t>
            </a:r>
          </a:p>
          <a:p>
            <a:pPr lvl="1" indent="-387350"/>
            <a:r>
              <a:rPr lang="el-GR" sz="2400" dirty="0" smtClean="0"/>
              <a:t>Σε </a:t>
            </a:r>
            <a:r>
              <a:rPr lang="el-GR" sz="2400" dirty="0"/>
              <a:t>όλα τα άτομα κατά τη διάρκεια της πέψης, και</a:t>
            </a:r>
          </a:p>
          <a:p>
            <a:pPr lvl="1" indent="-387350"/>
            <a:r>
              <a:rPr lang="el-GR" sz="2400" dirty="0" smtClean="0"/>
              <a:t>Μετά </a:t>
            </a:r>
            <a:r>
              <a:rPr lang="el-GR" sz="2400" dirty="0"/>
              <a:t>από </a:t>
            </a:r>
            <a:r>
              <a:rPr lang="el-GR" sz="2400" dirty="0" smtClean="0"/>
              <a:t>εμβολιασμό.</a:t>
            </a:r>
            <a:endParaRPr lang="el-GR" sz="2400" dirty="0"/>
          </a:p>
          <a:p>
            <a:endParaRPr lang="el-GR" sz="2400" dirty="0"/>
          </a:p>
        </p:txBody>
      </p:sp>
    </p:spTree>
    <p:extLst>
      <p:ext uri="{BB962C8B-B14F-4D97-AF65-F5344CB8AC3E}">
        <p14:creationId xmlns:p14="http://schemas.microsoft.com/office/powerpoint/2010/main" val="4063093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a:xfrm>
            <a:off x="457200" y="1484784"/>
            <a:ext cx="8229600" cy="4752528"/>
          </a:xfrm>
        </p:spPr>
        <p:txBody>
          <a:bodyPr>
            <a:normAutofit/>
          </a:bodyPr>
          <a:lstStyle/>
          <a:p>
            <a:pPr marL="457200" indent="-457200">
              <a:buFont typeface="+mj-lt"/>
              <a:buAutoNum type="arabicPeriod"/>
            </a:pPr>
            <a:r>
              <a:rPr lang="el-GR" altLang="el-GR" sz="2400" b="1" dirty="0" smtClean="0"/>
              <a:t>Μείωση παρατηρείται σε:</a:t>
            </a:r>
          </a:p>
          <a:p>
            <a:pPr lvl="1" indent="-387350"/>
            <a:r>
              <a:rPr lang="el-GR" altLang="el-GR" sz="2400" dirty="0" err="1" smtClean="0"/>
              <a:t>πολυκυτταραιμία</a:t>
            </a:r>
            <a:r>
              <a:rPr lang="el-GR" altLang="el-GR" sz="2400" dirty="0" smtClean="0"/>
              <a:t>, </a:t>
            </a:r>
          </a:p>
          <a:p>
            <a:pPr lvl="1" indent="-387350"/>
            <a:r>
              <a:rPr lang="el-GR" altLang="el-GR" sz="2400" dirty="0" smtClean="0"/>
              <a:t>δρεπανοκυτταρική αναιμία, </a:t>
            </a:r>
          </a:p>
          <a:p>
            <a:pPr lvl="1" indent="-387350"/>
            <a:r>
              <a:rPr lang="el-GR" altLang="el-GR" sz="2400" dirty="0" err="1" smtClean="0"/>
              <a:t>κρυοσφαιριναιμία</a:t>
            </a:r>
            <a:r>
              <a:rPr lang="el-GR" altLang="el-GR" sz="2400" dirty="0" smtClean="0"/>
              <a:t> και </a:t>
            </a:r>
          </a:p>
          <a:p>
            <a:pPr lvl="1" indent="-387350"/>
            <a:r>
              <a:rPr lang="el-GR" altLang="el-GR" sz="2400" dirty="0" smtClean="0"/>
              <a:t>αύξηση των λιποειδών του αίματος.</a:t>
            </a:r>
          </a:p>
          <a:p>
            <a:pPr marL="457200" indent="-457200">
              <a:buFont typeface="+mj-lt"/>
              <a:buAutoNum type="arabicPeriod" startAt="2"/>
            </a:pPr>
            <a:r>
              <a:rPr lang="el-GR" altLang="el-GR" sz="2400" b="1" dirty="0" smtClean="0"/>
              <a:t>Αύξηση παρατηρείται σε:</a:t>
            </a:r>
          </a:p>
          <a:p>
            <a:pPr lvl="1" indent="-387350"/>
            <a:r>
              <a:rPr lang="el-GR" altLang="el-GR" sz="2400" dirty="0" smtClean="0"/>
              <a:t> αναιμία, ανάλογα με το βαθμό αυτής, και σε</a:t>
            </a:r>
          </a:p>
          <a:p>
            <a:pPr lvl="1" indent="-387350"/>
            <a:r>
              <a:rPr lang="el-GR" altLang="el-GR" sz="2400" dirty="0" smtClean="0"/>
              <a:t> φλεγμονή, ανάλογα με το είδος 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
        <p:nvSpPr>
          <p:cNvPr id="3" name="Τίτλος 2"/>
          <p:cNvSpPr>
            <a:spLocks noGrp="1"/>
          </p:cNvSpPr>
          <p:nvPr>
            <p:ph type="title"/>
          </p:nvPr>
        </p:nvSpPr>
        <p:spPr>
          <a:xfrm>
            <a:off x="467544" y="116632"/>
            <a:ext cx="8229600" cy="1080120"/>
          </a:xfrm>
        </p:spPr>
        <p:txBody>
          <a:bodyPr>
            <a:noAutofit/>
          </a:bodyPr>
          <a:lstStyle/>
          <a:p>
            <a:r>
              <a:rPr lang="el-GR" dirty="0"/>
              <a:t>Σε παθολογικές καταστάσεις, μεταβολές της ΤΚΕ προκύπτουν ως εξής:</a:t>
            </a:r>
          </a:p>
        </p:txBody>
      </p:sp>
    </p:spTree>
    <p:extLst>
      <p:ext uri="{BB962C8B-B14F-4D97-AF65-F5344CB8AC3E}">
        <p14:creationId xmlns:p14="http://schemas.microsoft.com/office/powerpoint/2010/main" val="3928129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a:bodyPr>
          <a:lstStyle/>
          <a:p>
            <a:r>
              <a:rPr lang="el-GR" altLang="el-GR" b="1" dirty="0" smtClean="0"/>
              <a:t>Μεγάλη Αύξηση Παρατηρείται </a:t>
            </a:r>
            <a:r>
              <a:rPr lang="el-GR" altLang="el-GR" sz="3000" b="0" dirty="0" smtClean="0"/>
              <a:t>1/2</a:t>
            </a:r>
          </a:p>
        </p:txBody>
      </p:sp>
      <p:sp>
        <p:nvSpPr>
          <p:cNvPr id="230403" name="Rectangle 3"/>
          <p:cNvSpPr>
            <a:spLocks noGrp="1" noChangeArrowheads="1"/>
          </p:cNvSpPr>
          <p:nvPr>
            <p:ph idx="1"/>
          </p:nvPr>
        </p:nvSpPr>
        <p:spPr/>
        <p:txBody>
          <a:bodyPr>
            <a:noAutofit/>
          </a:bodyPr>
          <a:lstStyle/>
          <a:p>
            <a:pPr algn="just"/>
            <a:r>
              <a:rPr lang="el-GR" altLang="el-GR" sz="2400" dirty="0" smtClean="0"/>
              <a:t>Οξείες φλεγμονές, </a:t>
            </a:r>
          </a:p>
          <a:p>
            <a:pPr algn="just"/>
            <a:r>
              <a:rPr lang="el-GR" altLang="el-GR" sz="2400" dirty="0" err="1" smtClean="0"/>
              <a:t>Νεοπλασματική</a:t>
            </a:r>
            <a:r>
              <a:rPr lang="el-GR" altLang="el-GR" sz="2400" dirty="0" smtClean="0"/>
              <a:t> νόσο, </a:t>
            </a:r>
          </a:p>
          <a:p>
            <a:pPr algn="just"/>
            <a:r>
              <a:rPr lang="el-GR" altLang="el-GR" sz="2400" dirty="0" smtClean="0"/>
              <a:t>Λευχαιμία, </a:t>
            </a:r>
          </a:p>
          <a:p>
            <a:pPr algn="just"/>
            <a:r>
              <a:rPr lang="el-GR" altLang="el-GR" sz="2400" dirty="0" smtClean="0"/>
              <a:t>Κατά την εγκατάσταση της αναιμίας,</a:t>
            </a:r>
          </a:p>
          <a:p>
            <a:pPr algn="just"/>
            <a:r>
              <a:rPr lang="el-GR" altLang="el-GR" sz="2400" dirty="0" smtClean="0"/>
              <a:t>Σε νεφρική ανεπάρκεια (λόγω της αναιμίας),</a:t>
            </a:r>
          </a:p>
          <a:p>
            <a:pPr algn="just"/>
            <a:r>
              <a:rPr lang="el-GR" altLang="el-GR" sz="2400" dirty="0" smtClean="0"/>
              <a:t>Κίρρωση του ήπατος (λόγω αύξησης των </a:t>
            </a:r>
            <a:r>
              <a:rPr lang="el-GR" altLang="el-GR" sz="2400" dirty="0" err="1" smtClean="0"/>
              <a:t>σφαιρινών</a:t>
            </a:r>
            <a:r>
              <a:rPr lang="el-GR" altLang="el-GR" sz="2400" dirty="0" smtClean="0"/>
              <a:t> του πλάσματος).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796028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a:bodyPr>
          <a:lstStyle/>
          <a:p>
            <a:r>
              <a:rPr lang="el-GR" altLang="el-GR" b="1" dirty="0" smtClean="0"/>
              <a:t>Μεγάλη Αύξηση Παρατηρείται </a:t>
            </a:r>
            <a:r>
              <a:rPr lang="el-GR" altLang="el-GR" sz="3000" b="0" dirty="0"/>
              <a:t>2</a:t>
            </a:r>
            <a:r>
              <a:rPr lang="el-GR" altLang="el-GR" sz="3000" b="0" dirty="0" smtClean="0"/>
              <a:t>/2</a:t>
            </a:r>
          </a:p>
        </p:txBody>
      </p:sp>
      <p:sp>
        <p:nvSpPr>
          <p:cNvPr id="230403" name="Rectangle 3"/>
          <p:cNvSpPr>
            <a:spLocks noGrp="1" noChangeArrowheads="1"/>
          </p:cNvSpPr>
          <p:nvPr>
            <p:ph idx="1"/>
          </p:nvPr>
        </p:nvSpPr>
        <p:spPr/>
        <p:txBody>
          <a:bodyPr>
            <a:noAutofit/>
          </a:bodyPr>
          <a:lstStyle/>
          <a:p>
            <a:pPr algn="just"/>
            <a:r>
              <a:rPr lang="el-GR" altLang="el-GR" sz="2400" dirty="0" err="1" smtClean="0"/>
              <a:t>Ψυχροσυγκολλητιναιμία</a:t>
            </a:r>
            <a:r>
              <a:rPr lang="el-GR" altLang="el-GR" sz="2400" dirty="0" smtClean="0"/>
              <a:t>, </a:t>
            </a:r>
          </a:p>
          <a:p>
            <a:pPr algn="just"/>
            <a:r>
              <a:rPr lang="el-GR" altLang="el-GR" sz="2400" dirty="0" smtClean="0"/>
              <a:t>Τοξιναιμία,</a:t>
            </a:r>
          </a:p>
          <a:p>
            <a:pPr algn="just"/>
            <a:r>
              <a:rPr lang="el-GR" altLang="el-GR" sz="2400" dirty="0" smtClean="0"/>
              <a:t>Ακτινοθεραπεία, </a:t>
            </a:r>
          </a:p>
          <a:p>
            <a:pPr algn="just"/>
            <a:r>
              <a:rPr lang="el-GR" altLang="el-GR" sz="2400" dirty="0" smtClean="0"/>
              <a:t>Ένεση ξένων λευκωμάτων,</a:t>
            </a:r>
          </a:p>
          <a:p>
            <a:pPr algn="just"/>
            <a:r>
              <a:rPr lang="el-GR" altLang="el-GR" sz="2400" dirty="0" smtClean="0"/>
              <a:t>Σε λήψη παραγώγων της </a:t>
            </a:r>
            <a:r>
              <a:rPr lang="el-GR" altLang="el-GR" sz="2400" dirty="0" err="1" smtClean="0"/>
              <a:t>προμαζίνης</a:t>
            </a:r>
            <a:r>
              <a:rPr lang="el-GR" altLang="el-GR" sz="2400" dirty="0" smtClean="0"/>
              <a:t>, </a:t>
            </a:r>
          </a:p>
          <a:p>
            <a:pPr algn="just"/>
            <a:r>
              <a:rPr lang="el-GR" altLang="el-GR" sz="2400" dirty="0" smtClean="0"/>
              <a:t>Σε κατάγματα και σε </a:t>
            </a:r>
          </a:p>
          <a:p>
            <a:pPr algn="just"/>
            <a:r>
              <a:rPr lang="el-GR" altLang="el-GR" sz="2400" dirty="0" smtClean="0"/>
              <a:t>Μετεγχειρητικές καταστάσεις.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1012189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Αυτοματοποιημένη </a:t>
            </a:r>
            <a:r>
              <a:rPr lang="el-GR" dirty="0" smtClean="0"/>
              <a:t>Μέθοδος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pic>
        <p:nvPicPr>
          <p:cNvPr id="143362" name="Picture 2" descr="Esr Analy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288045"/>
            <a:ext cx="3286671" cy="31683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052070" y="5485738"/>
            <a:ext cx="2198737" cy="276999"/>
          </a:xfrm>
          <a:prstGeom prst="rect">
            <a:avLst/>
          </a:prstGeom>
        </p:spPr>
        <p:txBody>
          <a:bodyPr wrap="square">
            <a:spAutoFit/>
          </a:bodyPr>
          <a:lstStyle/>
          <a:p>
            <a:pPr algn="ctr"/>
            <a:r>
              <a:rPr lang="en-US" sz="1200" dirty="0" smtClean="0">
                <a:solidFill>
                  <a:prstClr val="black"/>
                </a:solidFill>
                <a:latin typeface="Calibri"/>
                <a:hlinkClick r:id="rId3"/>
              </a:rPr>
              <a:t>hellotrade.com</a:t>
            </a:r>
            <a:endParaRPr lang="el-GR" sz="1200" dirty="0">
              <a:solidFill>
                <a:prstClr val="black"/>
              </a:solidFill>
              <a:latin typeface="Calibri"/>
            </a:endParaRPr>
          </a:p>
        </p:txBody>
      </p:sp>
      <p:pic>
        <p:nvPicPr>
          <p:cNvPr id="143364" name="Picture 4" descr="Monitor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93" y="1701715"/>
            <a:ext cx="4716561" cy="40809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224893" y="5921211"/>
            <a:ext cx="3240360" cy="276999"/>
          </a:xfrm>
          <a:prstGeom prst="rect">
            <a:avLst/>
          </a:prstGeom>
        </p:spPr>
        <p:txBody>
          <a:bodyPr wrap="square">
            <a:spAutoFit/>
          </a:bodyPr>
          <a:lstStyle/>
          <a:p>
            <a:pPr algn="ctr"/>
            <a:r>
              <a:rPr lang="en-US" sz="1200" dirty="0" smtClean="0">
                <a:solidFill>
                  <a:prstClr val="black"/>
                </a:solidFill>
                <a:latin typeface="Calibri"/>
                <a:hlinkClick r:id="rId5"/>
              </a:rPr>
              <a:t>vitaldiagnostics.nl</a:t>
            </a:r>
            <a:endParaRPr lang="el-GR" sz="1200" dirty="0">
              <a:solidFill>
                <a:prstClr val="black"/>
              </a:solidFill>
              <a:latin typeface="Calibri"/>
            </a:endParaRPr>
          </a:p>
        </p:txBody>
      </p:sp>
    </p:spTree>
    <p:extLst>
      <p:ext uri="{BB962C8B-B14F-4D97-AF65-F5344CB8AC3E}">
        <p14:creationId xmlns:p14="http://schemas.microsoft.com/office/powerpoint/2010/main" val="914104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8363272" cy="5400600"/>
          </a:xfrm>
        </p:spPr>
        <p:txBody>
          <a:bodyPr>
            <a:noAutofit/>
          </a:bodyPr>
          <a:lstStyle/>
          <a:p>
            <a:r>
              <a:rPr lang="en-US" dirty="0"/>
              <a:t>Stevens D, </a:t>
            </a:r>
            <a:r>
              <a:rPr lang="en-US" dirty="0" err="1"/>
              <a:t>Tallis</a:t>
            </a:r>
            <a:r>
              <a:rPr lang="en-US" dirty="0"/>
              <a:t> R, Hollis S: Persistent grossly elevated erythrocyte sedimentation rate in elderly people: one year follow-up of morbidity and mortality. Gerontology 1995; </a:t>
            </a:r>
            <a:r>
              <a:rPr lang="en-US" dirty="0" smtClean="0"/>
              <a:t>41:220-226</a:t>
            </a:r>
            <a:r>
              <a:rPr lang="el-GR" dirty="0" smtClean="0"/>
              <a:t>.</a:t>
            </a:r>
            <a:endParaRPr lang="en-US" dirty="0"/>
          </a:p>
          <a:p>
            <a:r>
              <a:rPr lang="en-US" dirty="0"/>
              <a:t>Gillum RF: A racial difference in erythrocyte sedimentation. J </a:t>
            </a:r>
            <a:r>
              <a:rPr lang="en-US" dirty="0" err="1"/>
              <a:t>Natl</a:t>
            </a:r>
            <a:r>
              <a:rPr lang="en-US" dirty="0"/>
              <a:t> Med </a:t>
            </a:r>
            <a:r>
              <a:rPr lang="en-US" dirty="0" err="1"/>
              <a:t>Assoc</a:t>
            </a:r>
            <a:r>
              <a:rPr lang="en-US" dirty="0"/>
              <a:t> 1993; </a:t>
            </a:r>
            <a:r>
              <a:rPr lang="en-US" dirty="0" smtClean="0"/>
              <a:t>1:47-50</a:t>
            </a:r>
            <a:r>
              <a:rPr lang="el-GR" dirty="0" smtClean="0"/>
              <a:t>.</a:t>
            </a:r>
            <a:endParaRPr lang="en-US" dirty="0"/>
          </a:p>
          <a:p>
            <a:r>
              <a:rPr lang="en-US" dirty="0"/>
              <a:t>Bester FCJ, </a:t>
            </a:r>
            <a:r>
              <a:rPr lang="en-US" dirty="0" err="1"/>
              <a:t>Weich</a:t>
            </a:r>
            <a:r>
              <a:rPr lang="en-US" dirty="0"/>
              <a:t> DJV, </a:t>
            </a:r>
            <a:r>
              <a:rPr lang="en-US" dirty="0" err="1"/>
              <a:t>Badenhorst</a:t>
            </a:r>
            <a:r>
              <a:rPr lang="en-US" dirty="0"/>
              <a:t> PN, et al: Erythrocyte sedimentation rate in elderly blacks. South </a:t>
            </a:r>
            <a:r>
              <a:rPr lang="en-US" dirty="0" err="1"/>
              <a:t>Afr</a:t>
            </a:r>
            <a:r>
              <a:rPr lang="en-US" dirty="0"/>
              <a:t> Med J 1993; </a:t>
            </a:r>
            <a:r>
              <a:rPr lang="en-US" dirty="0" smtClean="0"/>
              <a:t>83:498-500</a:t>
            </a:r>
            <a:r>
              <a:rPr lang="el-GR" dirty="0" smtClean="0"/>
              <a:t>.</a:t>
            </a:r>
            <a:endParaRPr lang="en-US" dirty="0"/>
          </a:p>
          <a:p>
            <a:r>
              <a:rPr lang="en-US" dirty="0" err="1"/>
              <a:t>Dinant</a:t>
            </a:r>
            <a:r>
              <a:rPr lang="en-US" dirty="0"/>
              <a:t> GJ, de Kick CA, van </a:t>
            </a:r>
            <a:r>
              <a:rPr lang="en-US" dirty="0" err="1"/>
              <a:t>Wersch</a:t>
            </a:r>
            <a:r>
              <a:rPr lang="en-US" dirty="0"/>
              <a:t> JWJ: Diagnostic value of C-reactive protein measurement does not justify replacement of the erythrocyte sedimentation rate in daily general practice. </a:t>
            </a:r>
            <a:r>
              <a:rPr lang="en-US" dirty="0" err="1"/>
              <a:t>Eur</a:t>
            </a:r>
            <a:r>
              <a:rPr lang="en-US" dirty="0"/>
              <a:t> J </a:t>
            </a:r>
            <a:r>
              <a:rPr lang="en-US" dirty="0" err="1"/>
              <a:t>Clin</a:t>
            </a:r>
            <a:r>
              <a:rPr lang="en-US" dirty="0"/>
              <a:t> Invest 1995; </a:t>
            </a:r>
            <a:r>
              <a:rPr lang="en-US" dirty="0" smtClean="0"/>
              <a:t>25:353-359</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627571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457200" y="1196752"/>
            <a:ext cx="8435280" cy="5400600"/>
          </a:xfrm>
        </p:spPr>
        <p:txBody>
          <a:bodyPr>
            <a:noAutofit/>
          </a:bodyPr>
          <a:lstStyle/>
          <a:p>
            <a:r>
              <a:rPr lang="en-US" dirty="0" err="1" smtClean="0"/>
              <a:t>Cohick</a:t>
            </a:r>
            <a:r>
              <a:rPr lang="en-US" dirty="0" smtClean="0"/>
              <a:t> </a:t>
            </a:r>
            <a:r>
              <a:rPr lang="en-US" dirty="0"/>
              <a:t>CB, </a:t>
            </a:r>
            <a:r>
              <a:rPr lang="en-US" dirty="0" err="1"/>
              <a:t>Furst</a:t>
            </a:r>
            <a:r>
              <a:rPr lang="en-US" dirty="0"/>
              <a:t> DE, </a:t>
            </a:r>
            <a:r>
              <a:rPr lang="en-US" dirty="0" err="1"/>
              <a:t>Quagliata</a:t>
            </a:r>
            <a:r>
              <a:rPr lang="en-US" dirty="0"/>
              <a:t> S, et al: Analysis of elevated serum interleukin-6 levels in rheumatoid arthritis: correlation with erythrocyte sedimentation rate or C-reactive protein. J Lab </a:t>
            </a:r>
            <a:r>
              <a:rPr lang="en-US" dirty="0" err="1"/>
              <a:t>Clin</a:t>
            </a:r>
            <a:r>
              <a:rPr lang="en-US" dirty="0"/>
              <a:t> Med 1994; </a:t>
            </a:r>
            <a:r>
              <a:rPr lang="en-US" dirty="0" smtClean="0"/>
              <a:t>5:721-727</a:t>
            </a:r>
            <a:r>
              <a:rPr lang="el-GR" dirty="0" smtClean="0"/>
              <a:t>.</a:t>
            </a:r>
            <a:endParaRPr lang="en-US" dirty="0" smtClean="0"/>
          </a:p>
          <a:p>
            <a:r>
              <a:rPr lang="en-US" dirty="0" err="1" smtClean="0"/>
              <a:t>Chikanza</a:t>
            </a:r>
            <a:r>
              <a:rPr lang="en-US" dirty="0" smtClean="0"/>
              <a:t> IC, Kingsley G, </a:t>
            </a:r>
            <a:r>
              <a:rPr lang="en-US" dirty="0" err="1" smtClean="0"/>
              <a:t>Panayi</a:t>
            </a:r>
            <a:r>
              <a:rPr lang="en-US" dirty="0" smtClean="0"/>
              <a:t> GS: Peripheral blood and synovial fluid monocyte expression of interleukin 1 alpha and 1 beta during active rheumatoid arthritis (Abstract). J </a:t>
            </a:r>
            <a:r>
              <a:rPr lang="en-US" dirty="0" err="1" smtClean="0"/>
              <a:t>Rheumatol</a:t>
            </a:r>
            <a:r>
              <a:rPr lang="en-US" dirty="0" smtClean="0"/>
              <a:t> 1995; 22:600-606</a:t>
            </a:r>
            <a:r>
              <a:rPr lang="el-GR" dirty="0" smtClean="0"/>
              <a:t>.</a:t>
            </a:r>
            <a:endParaRPr lang="en-US" dirty="0" smtClean="0"/>
          </a:p>
          <a:p>
            <a:r>
              <a:rPr lang="en-US" dirty="0" err="1" smtClean="0"/>
              <a:t>Mangge</a:t>
            </a:r>
            <a:r>
              <a:rPr lang="en-US" dirty="0" smtClean="0"/>
              <a:t> </a:t>
            </a:r>
            <a:r>
              <a:rPr lang="en-US" dirty="0"/>
              <a:t>H, </a:t>
            </a:r>
            <a:r>
              <a:rPr lang="en-US" dirty="0" err="1"/>
              <a:t>Kenzian</a:t>
            </a:r>
            <a:r>
              <a:rPr lang="en-US" dirty="0"/>
              <a:t> H, </a:t>
            </a:r>
            <a:r>
              <a:rPr lang="en-US" dirty="0" err="1"/>
              <a:t>Gallistl</a:t>
            </a:r>
            <a:r>
              <a:rPr lang="en-US" dirty="0"/>
              <a:t> S, et al: Serum cytokines in juvenile rheumatoid arthritis. Correlation with conventional inflammation parameters and clinical subtypes (Abstract). Arthritis Rheum 1995; </a:t>
            </a:r>
            <a:r>
              <a:rPr lang="en-US" dirty="0" smtClean="0"/>
              <a:t>38:211-220</a:t>
            </a:r>
            <a:r>
              <a:rPr lang="el-GR" dirty="0" smtClean="0"/>
              <a:t>.</a:t>
            </a:r>
            <a:endParaRPr lang="en-US" dirty="0"/>
          </a:p>
          <a:p>
            <a:r>
              <a:rPr lang="en-US" dirty="0"/>
              <a:t>Wolfe F, Michaud K: One clinical and research significance of the erythrocyte sedimentation rate. J </a:t>
            </a:r>
            <a:r>
              <a:rPr lang="en-US" dirty="0" err="1"/>
              <a:t>Rheumatol</a:t>
            </a:r>
            <a:r>
              <a:rPr lang="en-US" dirty="0"/>
              <a:t> 1994; </a:t>
            </a:r>
            <a:r>
              <a:rPr lang="en-US" dirty="0" smtClean="0"/>
              <a:t>21:1227-1237</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370096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a:bodyPr>
          <a:lstStyle/>
          <a:p>
            <a:r>
              <a:rPr lang="el-GR" altLang="el-GR" b="1" dirty="0" smtClean="0"/>
              <a:t>Είναι Κατατοπιστική; </a:t>
            </a:r>
          </a:p>
        </p:txBody>
      </p:sp>
      <p:sp>
        <p:nvSpPr>
          <p:cNvPr id="196611" name="Rectangle 3"/>
          <p:cNvSpPr>
            <a:spLocks noGrp="1" noChangeArrowheads="1"/>
          </p:cNvSpPr>
          <p:nvPr>
            <p:ph idx="1"/>
          </p:nvPr>
        </p:nvSpPr>
        <p:spPr/>
        <p:txBody>
          <a:bodyPr>
            <a:normAutofit/>
          </a:bodyPr>
          <a:lstStyle/>
          <a:p>
            <a:r>
              <a:rPr lang="el-GR" altLang="el-GR" sz="2400" dirty="0" smtClean="0"/>
              <a:t>Η διάγνωση της υποκείμενης νόσου θα τεθεί με τις υπόλοιπες κλινικές και εργαστηριακές εξετάσεις.</a:t>
            </a:r>
          </a:p>
          <a:p>
            <a:r>
              <a:rPr lang="el-GR" altLang="el-GR" sz="2400" dirty="0" smtClean="0"/>
              <a:t>Δεν αποτελεί ειδική εξέταση κάποιας νόσου, επειδή το εύρος των νοσημάτων που συνοδεύονται από μεταβολές στις τιμές της ΤΚΕ είναι μεγάλο.</a:t>
            </a:r>
          </a:p>
          <a:p>
            <a:r>
              <a:rPr lang="el-GR" altLang="el-GR" sz="2400" dirty="0" smtClean="0"/>
              <a:t>Θεωρείται ωστόσο πολύ κατατοπιστική και χρήσιμη εξέταση στην επιβεβαίωση της διάγνωσης μιας νόσου και στην παρακολούθηση της πορείας και της θεραπείας 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4216418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«Αιματολογία </a:t>
            </a:r>
            <a:r>
              <a:rPr lang="el-GR" sz="2000" smtClean="0"/>
              <a:t>Ι </a:t>
            </a:r>
            <a:r>
              <a:rPr lang="el-GR" sz="2000"/>
              <a:t>(Ε). </a:t>
            </a:r>
            <a:r>
              <a:rPr lang="el-GR" sz="2000" dirty="0" smtClean="0"/>
              <a:t>Ενότητα 10</a:t>
            </a:r>
            <a:r>
              <a:rPr lang="en-US" sz="2000" dirty="0" smtClean="0"/>
              <a:t>:</a:t>
            </a:r>
            <a:r>
              <a:rPr lang="el-GR" sz="2000" dirty="0"/>
              <a:t> Ταχύτητα Καθίζησης Ερυθρών Αιμοσφαιρίων (ΤΚΕ)».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42787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764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r>
              <a:rPr lang="el-GR" altLang="el-GR" b="1" dirty="0" smtClean="0"/>
              <a:t>Διαφορική Διάγνωση</a:t>
            </a:r>
          </a:p>
        </p:txBody>
      </p:sp>
      <p:sp>
        <p:nvSpPr>
          <p:cNvPr id="197635" name="Rectangle 3"/>
          <p:cNvSpPr>
            <a:spLocks noGrp="1" noChangeArrowheads="1"/>
          </p:cNvSpPr>
          <p:nvPr>
            <p:ph idx="1"/>
          </p:nvPr>
        </p:nvSpPr>
        <p:spPr/>
        <p:txBody>
          <a:bodyPr>
            <a:normAutofit/>
          </a:bodyPr>
          <a:lstStyle/>
          <a:p>
            <a:r>
              <a:rPr lang="el-GR" altLang="el-GR" sz="2400" dirty="0" smtClean="0"/>
              <a:t>Βοήθεια προσφέρει επίσης στη διάγνωση μεταξύ οργανικής και λειτουργικής πάθησης, όπως π.χ. σε ασθενείς με αδυναμία, εξάντληση, εύκολη κόπωση, όπου πρέπει να γίνει διαφορική διάγνωση μεταξύ νευρωσικών εκδηλώσεων και οργανικής βλάβης.</a:t>
            </a:r>
          </a:p>
          <a:p>
            <a:r>
              <a:rPr lang="el-GR" altLang="el-GR" sz="2400" dirty="0" smtClean="0"/>
              <a:t>Εκτός από την αυξημένη τιμή της ΤΚΕ, πολύ σημαντική είναι και η εξέλιξη των τιμών της κατά τη διάρκεια της νόσου, επειδή καθορίζει την πορεία, το θεραπευτικό αποτέλεσμα και την ίαση αυτής.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724767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ΤΚΕ Πλεονεκτεί στη Μέτρηση Έναντι</a:t>
            </a:r>
            <a:r>
              <a:rPr lang="el-GR" dirty="0" smtClean="0"/>
              <a:t>:</a:t>
            </a:r>
            <a:endParaRPr lang="el-GR" dirty="0"/>
          </a:p>
        </p:txBody>
      </p:sp>
      <p:sp>
        <p:nvSpPr>
          <p:cNvPr id="3" name="Θέση περιεχομένου 2"/>
          <p:cNvSpPr>
            <a:spLocks noGrp="1"/>
          </p:cNvSpPr>
          <p:nvPr>
            <p:ph idx="1"/>
          </p:nvPr>
        </p:nvSpPr>
        <p:spPr>
          <a:xfrm>
            <a:off x="468061" y="1184945"/>
            <a:ext cx="8229600" cy="5040560"/>
          </a:xfrm>
        </p:spPr>
        <p:txBody>
          <a:bodyPr>
            <a:normAutofit/>
          </a:bodyPr>
          <a:lstStyle/>
          <a:p>
            <a:r>
              <a:rPr lang="el-GR" sz="2400" dirty="0" smtClean="0"/>
              <a:t>CRP.</a:t>
            </a:r>
            <a:endParaRPr lang="el-GR" sz="2400" dirty="0"/>
          </a:p>
          <a:p>
            <a:r>
              <a:rPr lang="el-GR" sz="2400" dirty="0" err="1" smtClean="0"/>
              <a:t>Κυτταροκινών</a:t>
            </a:r>
            <a:r>
              <a:rPr lang="el-GR" sz="2400" dirty="0" smtClean="0"/>
              <a:t>.</a:t>
            </a:r>
            <a:endParaRPr lang="el-GR" sz="2400" dirty="0"/>
          </a:p>
          <a:p>
            <a:r>
              <a:rPr lang="el-GR" sz="2400" dirty="0"/>
              <a:t>Άλλων </a:t>
            </a:r>
            <a:r>
              <a:rPr lang="el-GR" sz="2400" dirty="0" smtClean="0"/>
              <a:t>Πρωτεϊνών.</a:t>
            </a:r>
            <a:endParaRPr lang="el-GR" sz="2400" dirty="0"/>
          </a:p>
          <a:p>
            <a:r>
              <a:rPr lang="el-GR" sz="2400" dirty="0"/>
              <a:t>Λόγω της ευκολίας στον εργαστηριακή μέτρηση και του χαμηλού </a:t>
            </a:r>
            <a:r>
              <a:rPr lang="el-GR" sz="2400" dirty="0" smtClean="0"/>
              <a:t>κόστους.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721204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C-Reactive Protein (CRP</a:t>
            </a:r>
            <a:r>
              <a:rPr lang="en-US" dirty="0" smtClean="0"/>
              <a:t>)</a:t>
            </a:r>
            <a:endParaRPr lang="el-GR" dirty="0"/>
          </a:p>
        </p:txBody>
      </p:sp>
      <p:sp>
        <p:nvSpPr>
          <p:cNvPr id="3" name="Θέση περιεχομένου 2"/>
          <p:cNvSpPr>
            <a:spLocks noGrp="1"/>
          </p:cNvSpPr>
          <p:nvPr>
            <p:ph idx="1"/>
          </p:nvPr>
        </p:nvSpPr>
        <p:spPr/>
        <p:txBody>
          <a:bodyPr>
            <a:normAutofit/>
          </a:bodyPr>
          <a:lstStyle/>
          <a:p>
            <a:r>
              <a:rPr lang="el-GR" sz="2400" dirty="0"/>
              <a:t>Η εξέταση είναι συγκρίσιμη με την </a:t>
            </a:r>
            <a:r>
              <a:rPr lang="el-GR" sz="2400" dirty="0" smtClean="0"/>
              <a:t>ΤΚΕ.</a:t>
            </a:r>
            <a:endParaRPr lang="el-GR" sz="2400" dirty="0"/>
          </a:p>
          <a:p>
            <a:r>
              <a:rPr lang="el-GR" sz="2400" dirty="0"/>
              <a:t>Είναι πιο </a:t>
            </a:r>
            <a:r>
              <a:rPr lang="el-GR" sz="2400" dirty="0" smtClean="0"/>
              <a:t>ακριβή.</a:t>
            </a:r>
            <a:endParaRPr lang="el-GR" sz="2400" dirty="0"/>
          </a:p>
          <a:p>
            <a:r>
              <a:rPr lang="el-GR" sz="2400" dirty="0"/>
              <a:t>Δεν υπάρχει διαγνωστική διαφορά ανάμεσα στην ΤΚΕ και τη C-αντιδρώσα </a:t>
            </a:r>
            <a:r>
              <a:rPr lang="el-GR" sz="2400" dirty="0" smtClean="0"/>
              <a:t>πρωτεΐνη.</a:t>
            </a:r>
            <a:endParaRPr lang="el-GR" sz="2400" dirty="0"/>
          </a:p>
          <a:p>
            <a:r>
              <a:rPr lang="el-GR" sz="2400" dirty="0"/>
              <a:t> Η CRP συμπληρώνει την ΤΚΕ για τον έλεγχο των χρόνιων  φλεγμονών όπως η ρευματοειδής </a:t>
            </a:r>
            <a:r>
              <a:rPr lang="el-GR" sz="2400" dirty="0" smtClean="0"/>
              <a:t>αρθρίτιδα.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3311753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Κυτταροκίνες</a:t>
            </a:r>
            <a:r>
              <a:rPr lang="el-GR" dirty="0"/>
              <a:t> (</a:t>
            </a:r>
            <a:r>
              <a:rPr lang="en-US" dirty="0"/>
              <a:t>Cytokines) </a:t>
            </a:r>
            <a:endParaRPr lang="el-GR" dirty="0"/>
          </a:p>
        </p:txBody>
      </p:sp>
      <p:sp>
        <p:nvSpPr>
          <p:cNvPr id="3" name="Θέση περιεχομένου 2"/>
          <p:cNvSpPr>
            <a:spLocks noGrp="1"/>
          </p:cNvSpPr>
          <p:nvPr>
            <p:ph idx="1"/>
          </p:nvPr>
        </p:nvSpPr>
        <p:spPr/>
        <p:txBody>
          <a:bodyPr>
            <a:normAutofit/>
          </a:bodyPr>
          <a:lstStyle/>
          <a:p>
            <a:r>
              <a:rPr lang="el-GR" sz="2400" dirty="0"/>
              <a:t> Είναι </a:t>
            </a:r>
            <a:r>
              <a:rPr lang="el-GR" sz="2400" dirty="0" err="1"/>
              <a:t>γλυκοπρωτεΐνες</a:t>
            </a:r>
            <a:r>
              <a:rPr lang="el-GR" sz="2400" dirty="0"/>
              <a:t> που παράγονται από διαφορετικά κύτταρα και εμπλέκονται στην ανοσολογική </a:t>
            </a:r>
            <a:r>
              <a:rPr lang="el-GR" sz="2400" dirty="0" smtClean="0"/>
              <a:t>απόκριση.</a:t>
            </a:r>
            <a:endParaRPr lang="el-GR" sz="2400" dirty="0"/>
          </a:p>
          <a:p>
            <a:r>
              <a:rPr lang="el-GR" sz="2400" dirty="0"/>
              <a:t>Η μέτρηση τους είναι πιο χρονοβόρα σε σχέση με την ΤΚΕ και είναι πιο </a:t>
            </a:r>
            <a:r>
              <a:rPr lang="el-GR" sz="2400" dirty="0" smtClean="0"/>
              <a:t>ακριβή.</a:t>
            </a:r>
            <a:endParaRPr lang="el-GR" sz="2400" dirty="0"/>
          </a:p>
          <a:p>
            <a:r>
              <a:rPr lang="el-GR" sz="2400" dirty="0"/>
              <a:t>Μερικές από τις </a:t>
            </a:r>
            <a:r>
              <a:rPr lang="el-GR" sz="2400" dirty="0" err="1"/>
              <a:t>κυτταροκίνες</a:t>
            </a:r>
            <a:r>
              <a:rPr lang="el-GR" sz="2400" dirty="0"/>
              <a:t> είναι η (IL-6), (IL-1), (TNF-</a:t>
            </a:r>
            <a:r>
              <a:rPr lang="el-GR" sz="2400" dirty="0" err="1"/>
              <a:t>alph</a:t>
            </a:r>
            <a:r>
              <a:rPr lang="el-GR" sz="2400" dirty="0"/>
              <a:t>a</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3131766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Άλλες Ουσίες </a:t>
            </a:r>
          </a:p>
        </p:txBody>
      </p:sp>
      <p:sp>
        <p:nvSpPr>
          <p:cNvPr id="3" name="Θέση περιεχομένου 2"/>
          <p:cNvSpPr>
            <a:spLocks noGrp="1"/>
          </p:cNvSpPr>
          <p:nvPr>
            <p:ph idx="1"/>
          </p:nvPr>
        </p:nvSpPr>
        <p:spPr/>
        <p:txBody>
          <a:bodyPr>
            <a:normAutofit/>
          </a:bodyPr>
          <a:lstStyle/>
          <a:p>
            <a:r>
              <a:rPr lang="el-GR" sz="2400" dirty="0"/>
              <a:t>Άλλες πρωτεΐνες όπως</a:t>
            </a:r>
            <a:r>
              <a:rPr lang="el-GR" sz="2400" dirty="0" smtClean="0"/>
              <a:t>:</a:t>
            </a:r>
            <a:endParaRPr lang="el-GR" sz="2400" dirty="0"/>
          </a:p>
          <a:p>
            <a:pPr lvl="1" indent="-387350"/>
            <a:r>
              <a:rPr lang="el-GR" sz="2400" dirty="0" err="1"/>
              <a:t>amyloid</a:t>
            </a:r>
            <a:r>
              <a:rPr lang="el-GR" sz="2400" dirty="0"/>
              <a:t> A και η</a:t>
            </a:r>
          </a:p>
          <a:p>
            <a:pPr lvl="1" indent="-387350"/>
            <a:r>
              <a:rPr lang="el-GR" sz="2400" dirty="0"/>
              <a:t>alpha-1 </a:t>
            </a:r>
            <a:r>
              <a:rPr lang="el-GR" sz="2400" dirty="0" err="1" smtClean="0"/>
              <a:t>antitrypsin</a:t>
            </a:r>
            <a:r>
              <a:rPr lang="el-GR" sz="2400" dirty="0" smtClean="0"/>
              <a:t>.</a:t>
            </a:r>
            <a:endParaRPr lang="el-GR" sz="2400" dirty="0"/>
          </a:p>
          <a:p>
            <a:r>
              <a:rPr lang="el-GR" sz="2400" dirty="0"/>
              <a:t>Αυξάνουν 6-10 ώρες και 24-48 ώρες (αντίστοιχα) μετά τη </a:t>
            </a:r>
            <a:r>
              <a:rPr lang="el-GR" sz="2400" dirty="0" smtClean="0"/>
              <a:t>φλεγμονή.</a:t>
            </a:r>
            <a:endParaRPr lang="el-GR" sz="2400" dirty="0"/>
          </a:p>
          <a:p>
            <a:r>
              <a:rPr lang="el-GR" sz="2400" dirty="0"/>
              <a:t>Ακριβές δοκιμασίες και στην κλινική πράξη δε μπορούν να εφαρμοστούν (σπάνια αυξάνουν στο διπλάσιο μετά τη φλεγμονή</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9695154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15</TotalTime>
  <Words>2759</Words>
  <Application>Microsoft Office PowerPoint</Application>
  <PresentationFormat>Προβολή στην οθόνη (4:3)</PresentationFormat>
  <Paragraphs>297</Paragraphs>
  <Slides>44</Slides>
  <Notes>16</Notes>
  <HiddenSlides>0</HiddenSlides>
  <MMClips>0</MMClips>
  <ScaleCrop>false</ScaleCrop>
  <HeadingPairs>
    <vt:vector size="4" baseType="variant">
      <vt:variant>
        <vt:lpstr>Θέμα</vt:lpstr>
      </vt:variant>
      <vt:variant>
        <vt:i4>2</vt:i4>
      </vt:variant>
      <vt:variant>
        <vt:lpstr>Τίτλοι διαφανειών</vt:lpstr>
      </vt:variant>
      <vt:variant>
        <vt:i4>44</vt:i4>
      </vt:variant>
    </vt:vector>
  </HeadingPairs>
  <TitlesOfParts>
    <vt:vector size="46" baseType="lpstr">
      <vt:lpstr>template</vt:lpstr>
      <vt:lpstr>OC_template_updated</vt:lpstr>
      <vt:lpstr>Αιματολογία Ι (Ε)</vt:lpstr>
      <vt:lpstr>ΤΚΕ (Ορισμός)</vt:lpstr>
      <vt:lpstr>Τι Μετράται; Ποια η Διαγνωστική Αξία;</vt:lpstr>
      <vt:lpstr>Είναι Κατατοπιστική; </vt:lpstr>
      <vt:lpstr>Διαφορική Διάγνωση</vt:lpstr>
      <vt:lpstr>Η ΤΚΕ Πλεονεκτεί στη Μέτρηση Έναντι:</vt:lpstr>
      <vt:lpstr>C-Reactive Protein (CRP)</vt:lpstr>
      <vt:lpstr>Κυτταροκίνες (Cytokines) </vt:lpstr>
      <vt:lpstr>Άλλες Ουσίες </vt:lpstr>
      <vt:lpstr>Ρευματοειδής αρθρίτιδα (Rheumatoid Arthritis - RA) και άλλες αυτοάνοσες καταστάσεις</vt:lpstr>
      <vt:lpstr>Κροταφική Αρτηρίτιδα – Πολυμυαλγία </vt:lpstr>
      <vt:lpstr>Πολλαπλό Μυέλωμα - Παραπρωτεΐνες</vt:lpstr>
      <vt:lpstr>Χρήση σε Ασυπτωματικούς Ασθενείς</vt:lpstr>
      <vt:lpstr>Μέθοδοι προσδιορισμού της ΤΚΕ</vt:lpstr>
      <vt:lpstr>Αρχή  μεθόδου προσδιορισμού της ΤΚΕ</vt:lpstr>
      <vt:lpstr>Πλεονεκτήματα Μεθόδου κατά Westergren </vt:lpstr>
      <vt:lpstr>Συσκευή Westergen</vt:lpstr>
      <vt:lpstr>Υλικά  και αντιδραστήρια</vt:lpstr>
      <vt:lpstr>Κρίσιμα Σημεία της Μεθόδου Westergren 1/2 </vt:lpstr>
      <vt:lpstr>Κρίσιμα Σημεία της Μεθόδου Westergren 2/2 </vt:lpstr>
      <vt:lpstr>Μέθοδος κατά Wintrobe 1/2</vt:lpstr>
      <vt:lpstr>Μέθοδος κατά Wintrobe 2/2</vt:lpstr>
      <vt:lpstr>Αποτέλεσμα με τη Μέθοδος Wintrobe </vt:lpstr>
      <vt:lpstr>Φυσιολογικές Τιμές ΤΚΕ</vt:lpstr>
      <vt:lpstr>Αξιολόγηση Τιμών της ΤΚΕ</vt:lpstr>
      <vt:lpstr>Αιτίες Λανθασμένων Αποτελεσμάτων 1/2</vt:lpstr>
      <vt:lpstr>Αιτίες Λανθασμένων Αποτελεσμάτων 2/2</vt:lpstr>
      <vt:lpstr>Βιολογικές Πηγές Λάθους</vt:lpstr>
      <vt:lpstr>H Τιμή των RBCs Επηρεάζει την ΤΚΕ;</vt:lpstr>
      <vt:lpstr>Τι Γίνεται σε Κληρονομικές Μεμβρανοπάθειες των RBCs;</vt:lpstr>
      <vt:lpstr>Ψευδή Αυξημένα Αποτελέσματα ΤΚΕ;</vt:lpstr>
      <vt:lpstr>Σε παθολογικές καταστάσεις, μεταβολές της ΤΚΕ προκύπτουν ως εξής:</vt:lpstr>
      <vt:lpstr>Μεγάλη Αύξηση Παρατηρείται 1/2</vt:lpstr>
      <vt:lpstr>Μεγάλη Αύξηση Παρατηρείται 2/2</vt:lpstr>
      <vt:lpstr>Αυτοματοποιημένη Μέθοδος</vt:lpstr>
      <vt:lpstr>Βιβλιογραφία 1/2</vt:lpstr>
      <vt:lpstr>Βιβλιογραφία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 - Ε</dc:title>
  <dc:creator>opencourses@teiath.gr</dc:creator>
  <cp:lastModifiedBy>fkaram2</cp:lastModifiedBy>
  <cp:revision>7</cp:revision>
  <dcterms:created xsi:type="dcterms:W3CDTF">2014-12-09T08:47:12Z</dcterms:created>
  <dcterms:modified xsi:type="dcterms:W3CDTF">2015-03-02T09:10:46Z</dcterms:modified>
</cp:coreProperties>
</file>