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74"/>
  </p:notesMasterIdLst>
  <p:handoutMasterIdLst>
    <p:handoutMasterId r:id="rId75"/>
  </p:handout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9" r:id="rId43"/>
    <p:sldId id="300" r:id="rId44"/>
    <p:sldId id="301" r:id="rId45"/>
    <p:sldId id="302" r:id="rId46"/>
    <p:sldId id="304" r:id="rId47"/>
    <p:sldId id="305" r:id="rId48"/>
    <p:sldId id="306" r:id="rId49"/>
    <p:sldId id="307" r:id="rId50"/>
    <p:sldId id="308" r:id="rId51"/>
    <p:sldId id="309" r:id="rId52"/>
    <p:sldId id="310" r:id="rId53"/>
    <p:sldId id="325" r:id="rId54"/>
    <p:sldId id="311" r:id="rId55"/>
    <p:sldId id="312" r:id="rId56"/>
    <p:sldId id="313" r:id="rId57"/>
    <p:sldId id="324" r:id="rId58"/>
    <p:sldId id="315" r:id="rId59"/>
    <p:sldId id="316" r:id="rId60"/>
    <p:sldId id="317" r:id="rId61"/>
    <p:sldId id="326" r:id="rId62"/>
    <p:sldId id="319" r:id="rId63"/>
    <p:sldId id="320" r:id="rId64"/>
    <p:sldId id="321" r:id="rId65"/>
    <p:sldId id="322" r:id="rId66"/>
    <p:sldId id="257" r:id="rId67"/>
    <p:sldId id="328" r:id="rId68"/>
    <p:sldId id="329" r:id="rId69"/>
    <p:sldId id="334" r:id="rId70"/>
    <p:sldId id="335" r:id="rId71"/>
    <p:sldId id="336" r:id="rId72"/>
    <p:sldId id="333" r:id="rId73"/>
  </p:sldIdLst>
  <p:sldSz cx="9144000" cy="6858000" type="screen4x3"/>
  <p:notesSz cx="7104063" cy="10234613"/>
  <p:custDataLst>
    <p:tags r:id="rId76"/>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A82"/>
    <a:srgbClr val="820000"/>
    <a:srgbClr val="CC3300"/>
    <a:srgbClr val="ECF1F8"/>
    <a:srgbClr val="333399"/>
    <a:srgbClr val="4545C3"/>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78" d="100"/>
          <a:sy n="78" d="100"/>
        </p:scale>
        <p:origin x="-174" y="-7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tableStyles" Target="tableStyle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gs" Target="tags/tag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35</a:t>
            </a:fld>
            <a:endParaRPr lang="el-GR" dirty="0"/>
          </a:p>
        </p:txBody>
      </p:sp>
    </p:spTree>
    <p:extLst>
      <p:ext uri="{BB962C8B-B14F-4D97-AF65-F5344CB8AC3E}">
        <p14:creationId xmlns:p14="http://schemas.microsoft.com/office/powerpoint/2010/main" val="1414703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64</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65</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66</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67</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69</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70</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a:t>
            </a:fld>
            <a:endParaRPr lang="el-GR" dirty="0"/>
          </a:p>
        </p:txBody>
      </p:sp>
    </p:spTree>
    <p:extLst>
      <p:ext uri="{BB962C8B-B14F-4D97-AF65-F5344CB8AC3E}">
        <p14:creationId xmlns:p14="http://schemas.microsoft.com/office/powerpoint/2010/main" val="2482602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7</a:t>
            </a:fld>
            <a:endParaRPr lang="el-GR" dirty="0"/>
          </a:p>
        </p:txBody>
      </p:sp>
    </p:spTree>
    <p:extLst>
      <p:ext uri="{BB962C8B-B14F-4D97-AF65-F5344CB8AC3E}">
        <p14:creationId xmlns:p14="http://schemas.microsoft.com/office/powerpoint/2010/main" val="6038010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10</a:t>
            </a:fld>
            <a:endParaRPr lang="el-GR" dirty="0"/>
          </a:p>
        </p:txBody>
      </p:sp>
    </p:spTree>
    <p:extLst>
      <p:ext uri="{BB962C8B-B14F-4D97-AF65-F5344CB8AC3E}">
        <p14:creationId xmlns:p14="http://schemas.microsoft.com/office/powerpoint/2010/main" val="2593641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11</a:t>
            </a:fld>
            <a:endParaRPr lang="el-GR" dirty="0"/>
          </a:p>
        </p:txBody>
      </p:sp>
    </p:spTree>
    <p:extLst>
      <p:ext uri="{BB962C8B-B14F-4D97-AF65-F5344CB8AC3E}">
        <p14:creationId xmlns:p14="http://schemas.microsoft.com/office/powerpoint/2010/main" val="1764706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15</a:t>
            </a:fld>
            <a:endParaRPr lang="el-GR" dirty="0"/>
          </a:p>
        </p:txBody>
      </p:sp>
    </p:spTree>
    <p:extLst>
      <p:ext uri="{BB962C8B-B14F-4D97-AF65-F5344CB8AC3E}">
        <p14:creationId xmlns:p14="http://schemas.microsoft.com/office/powerpoint/2010/main" val="24541878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26</a:t>
            </a:fld>
            <a:endParaRPr lang="el-GR" dirty="0"/>
          </a:p>
        </p:txBody>
      </p:sp>
    </p:spTree>
    <p:extLst>
      <p:ext uri="{BB962C8B-B14F-4D97-AF65-F5344CB8AC3E}">
        <p14:creationId xmlns:p14="http://schemas.microsoft.com/office/powerpoint/2010/main" val="2135287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27</a:t>
            </a:fld>
            <a:endParaRPr lang="el-GR" dirty="0"/>
          </a:p>
        </p:txBody>
      </p:sp>
    </p:spTree>
    <p:extLst>
      <p:ext uri="{BB962C8B-B14F-4D97-AF65-F5344CB8AC3E}">
        <p14:creationId xmlns:p14="http://schemas.microsoft.com/office/powerpoint/2010/main" val="414884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smtClean="0"/>
          </a:p>
        </p:txBody>
      </p:sp>
      <p:sp>
        <p:nvSpPr>
          <p:cNvPr id="4" name="Slide Number Placeholder 3"/>
          <p:cNvSpPr>
            <a:spLocks noGrp="1"/>
          </p:cNvSpPr>
          <p:nvPr>
            <p:ph type="sldNum" sz="quarter" idx="10"/>
          </p:nvPr>
        </p:nvSpPr>
        <p:spPr/>
        <p:txBody>
          <a:bodyPr/>
          <a:lstStyle/>
          <a:p>
            <a:pPr>
              <a:defRPr/>
            </a:pPr>
            <a:fld id="{71016A41-0609-40C7-9E3E-89C33107DF6A}" type="slidenum">
              <a:rPr lang="el-GR" smtClean="0"/>
              <a:pPr>
                <a:defRPr/>
              </a:pPr>
              <a:t>32</a:t>
            </a:fld>
            <a:endParaRPr lang="el-GR" dirty="0"/>
          </a:p>
        </p:txBody>
      </p:sp>
    </p:spTree>
    <p:extLst>
      <p:ext uri="{BB962C8B-B14F-4D97-AF65-F5344CB8AC3E}">
        <p14:creationId xmlns:p14="http://schemas.microsoft.com/office/powerpoint/2010/main" val="2517423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83418205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9211699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956188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0784745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679222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87953162"/>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2677032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3341529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2672571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4A82"/>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9326075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4A82"/>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1207977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http://www.sciencephoto.com/search?subtype=contributors&amp;searchstring=PMA&amp;media_type=image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flickr.com/photos/stephenliveshere/with/4865993593/" TargetMode="External"/><Relationship Id="rId2" Type="http://schemas.openxmlformats.org/officeDocument/2006/relationships/hyperlink" Target="http://www.flickr.com/photos/stephenliveshere/4865994799/"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creativecommons.org/licenses/by-nc-nd/2.0/deed.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3.0/deed.en" TargetMode="External"/><Relationship Id="rId5" Type="http://schemas.openxmlformats.org/officeDocument/2006/relationships/hyperlink" Target="http://en.wikipedia.org/wiki/Blausen_medical" TargetMode="External"/><Relationship Id="rId4" Type="http://schemas.openxmlformats.org/officeDocument/2006/relationships/hyperlink" Target="http://en.wikipedia.org/wiki/File:Blausen_0343_Emphysema.png"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www.flickr.com/photos/stephenliveshere/4865993593/" TargetMode="External"/><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hyperlink" Target="http://creativecommons.org/licenses/by-nc-nd/2.0/deed.en" TargetMode="External"/><Relationship Id="rId4" Type="http://schemas.openxmlformats.org/officeDocument/2006/relationships/hyperlink" Target="http://www.flickr.com/photos/stephenliveshere/with/486599359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wsd2012.european-lung-foundation.org/17509-spirometry.ht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creativecommons.org/licenses/by-sa/3.0/deed.en" TargetMode="External"/><Relationship Id="rId5" Type="http://schemas.openxmlformats.org/officeDocument/2006/relationships/hyperlink" Target="http://en.wikipedia.org/wiki/User:Sigveholmen" TargetMode="External"/><Relationship Id="rId4" Type="http://schemas.openxmlformats.org/officeDocument/2006/relationships/hyperlink" Target="http://en.wikipedia.org/wiki/File:Flow-volume-loop.svg"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flickr.com/photos/trostle/6848809082/" TargetMode="External"/><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hyperlink" Target="http://creativecommons.org/licenses/by/2.0/deed.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freedigitalphotos.net/images/agree-terms.php?id=10074193" TargetMode="External"/><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www.freedigitalphotos.net/images/Medical_Equipment_g280-Oxygen_Mask_Medical_Supply_p13939.html" TargetMode="External"/><Relationship Id="rId4" Type="http://schemas.openxmlformats.org/officeDocument/2006/relationships/hyperlink" Target="http://www.freedigitalphotos.net/images/view_photog.php?photogid=1449"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clker.com/clipart-teacher-10.html" TargetMode="External"/><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creativecommons.org/publicdomain/zero/1.0/" TargetMode="External"/><Relationship Id="rId4" Type="http://schemas.openxmlformats.org/officeDocument/2006/relationships/hyperlink" Target="http://www.clker.com/profile-154940.html"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creativecommons.org/licenses/by-nc-sa/3.0/"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hyperlink" Target="http://www.wikihow.com/" TargetMode="External"/><Relationship Id="rId5" Type="http://schemas.openxmlformats.org/officeDocument/2006/relationships/hyperlink" Target="http://pad1.whstatic.com/images/thumb/3/3f/Breathe-Step-3-Version-3.jpg/550px-Breathe-Step-3-Version-3.jpg" TargetMode="External"/><Relationship Id="rId4" Type="http://schemas.openxmlformats.org/officeDocument/2006/relationships/hyperlink" Target="http://pad3.whstatic.com/images/thumb/a/a4/Breathe-Step-2-Version-3.jpg/550px-Breathe-Step-2-Version-3.jp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http://itgsuperstarwallpaper.blogspot.gr/2012/10/shortness-of-breath.html" TargetMode="External"/><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flickr.com/photos/pocait/with/3772378806/" TargetMode="External"/><Relationship Id="rId2" Type="http://schemas.openxmlformats.org/officeDocument/2006/relationships/hyperlink" Target="http://www.flickr.com/photos/pocait/3772378806/"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creativecommons.org/licenses/by-nc-nd/2.0/deed.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sp>
        <p:nvSpPr>
          <p:cNvPr id="12" name="11 - Τίτλος"/>
          <p:cNvSpPr>
            <a:spLocks noGrp="1"/>
          </p:cNvSpPr>
          <p:nvPr>
            <p:ph type="ctrTitle"/>
          </p:nvPr>
        </p:nvSpPr>
        <p:spPr>
          <a:xfrm>
            <a:off x="641664" y="2621782"/>
            <a:ext cx="7772400" cy="3096344"/>
          </a:xfrm>
        </p:spPr>
        <p:txBody>
          <a:bodyPr>
            <a:normAutofit/>
          </a:bodyPr>
          <a:lstStyle/>
          <a:p>
            <a:pPr lvl="0" fontAlgn="base">
              <a:spcBef>
                <a:spcPts val="3600"/>
              </a:spcBef>
              <a:spcAft>
                <a:spcPts val="1800"/>
              </a:spcAft>
            </a:pPr>
            <a:r>
              <a:rPr lang="el-GR" sz="2700" dirty="0" smtClean="0"/>
              <a:t>Ενότητα 7:</a:t>
            </a:r>
            <a:r>
              <a:rPr lang="en-US" sz="2700" dirty="0" smtClean="0"/>
              <a:t> </a:t>
            </a:r>
            <a:r>
              <a:rPr lang="el-GR" sz="2700" b="0" dirty="0" smtClean="0"/>
              <a:t>Η Αναπνευστική Φυσικοθεραπεία στη </a:t>
            </a:r>
            <a:br>
              <a:rPr lang="el-GR" sz="2700" b="0" dirty="0" smtClean="0"/>
            </a:br>
            <a:r>
              <a:rPr lang="el-GR" sz="2700" b="0" dirty="0" smtClean="0"/>
              <a:t>Χρόνια Αποφρακτική Πνευμονοπάθεια</a:t>
            </a:r>
            <a:br>
              <a:rPr lang="el-GR" sz="2700" b="0" dirty="0" smtClean="0"/>
            </a:br>
            <a:r>
              <a:rPr lang="el-GR" sz="1600" dirty="0" smtClean="0"/>
              <a:t/>
            </a:r>
            <a:br>
              <a:rPr lang="el-GR" sz="1600" dirty="0" smtClean="0"/>
            </a:br>
            <a:r>
              <a:rPr lang="el-GR" sz="2400" b="0" dirty="0" smtClean="0"/>
              <a:t>Ειρήνη </a:t>
            </a:r>
            <a:r>
              <a:rPr lang="el-GR" sz="2400" b="0" dirty="0" smtClean="0">
                <a:solidFill>
                  <a:prstClr val="black"/>
                </a:solidFill>
                <a:latin typeface="Calibri" pitchFamily="34" charset="0"/>
              </a:rPr>
              <a:t>Γραμματοπούλου, 	Αφροδίτη Ευαγγελοδήμου,</a:t>
            </a:r>
            <a:r>
              <a:rPr lang="en-US" sz="2400" b="0" dirty="0" smtClean="0">
                <a:solidFill>
                  <a:prstClr val="black"/>
                </a:solidFill>
                <a:latin typeface="Calibri" pitchFamily="34" charset="0"/>
              </a:rPr>
              <a:t/>
            </a:r>
            <a:br>
              <a:rPr lang="en-US" sz="2400" b="0" dirty="0" smtClean="0">
                <a:solidFill>
                  <a:prstClr val="black"/>
                </a:solidFill>
                <a:latin typeface="Calibri" pitchFamily="34" charset="0"/>
              </a:rPr>
            </a:br>
            <a:r>
              <a:rPr lang="el-GR" sz="2400" b="0" dirty="0">
                <a:solidFill>
                  <a:prstClr val="black"/>
                </a:solidFill>
                <a:latin typeface="Calibri" pitchFamily="34" charset="0"/>
              </a:rPr>
              <a:t>Αναπληρώτρια Καθηγήτρια </a:t>
            </a:r>
            <a:r>
              <a:rPr lang="el-GR" sz="2400" b="0" dirty="0" smtClean="0">
                <a:solidFill>
                  <a:prstClr val="black"/>
                </a:solidFill>
                <a:latin typeface="Calibri" pitchFamily="34" charset="0"/>
              </a:rPr>
              <a:t>	Εργαστηριακή συνεργάτιδα</a:t>
            </a:r>
            <a:br>
              <a:rPr lang="el-GR" sz="2400" b="0" dirty="0" smtClean="0">
                <a:solidFill>
                  <a:prstClr val="black"/>
                </a:solidFill>
                <a:latin typeface="Calibri" pitchFamily="34" charset="0"/>
              </a:rPr>
            </a:br>
            <a:r>
              <a:rPr lang="el-GR" sz="2400" b="0" dirty="0" smtClean="0"/>
              <a:t>Τμήμα Φυσικοθεραπείας </a:t>
            </a:r>
            <a:r>
              <a:rPr lang="el-GR" sz="2400" dirty="0" smtClean="0"/>
              <a:t/>
            </a:r>
            <a:br>
              <a:rPr lang="el-GR" sz="2400" dirty="0" smtClean="0"/>
            </a:br>
            <a:endParaRPr lang="el-GR" sz="2400" dirty="0"/>
          </a:p>
        </p:txBody>
      </p:sp>
      <p:pic>
        <p:nvPicPr>
          <p:cNvPr id="14" name="Picture 13"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5"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17" name="Table 16"/>
          <p:cNvGraphicFramePr>
            <a:graphicFrameLocks noGrp="1"/>
          </p:cNvGraphicFramePr>
          <p:nvPr>
            <p:extLst>
              <p:ext uri="{D42A27DB-BD31-4B8C-83A1-F6EECF244321}">
                <p14:modId xmlns:p14="http://schemas.microsoft.com/office/powerpoint/2010/main" val="1067891218"/>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8" name="Picture 17"/>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9"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20" name="Τίτλος 1"/>
          <p:cNvSpPr txBox="1">
            <a:spLocks/>
          </p:cNvSpPr>
          <p:nvPr/>
        </p:nvSpPr>
        <p:spPr>
          <a:xfrm>
            <a:off x="683568" y="1340768"/>
            <a:ext cx="77724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kern="1200">
                <a:solidFill>
                  <a:schemeClr val="tx1"/>
                </a:solidFill>
                <a:latin typeface="+mj-lt"/>
                <a:ea typeface="+mj-ea"/>
                <a:cs typeface="+mj-cs"/>
              </a:defRPr>
            </a:lvl1pPr>
          </a:lstStyle>
          <a:p>
            <a:pPr marL="0" lvl="1" algn="ctr" fontAlgn="auto">
              <a:spcBef>
                <a:spcPts val="0"/>
              </a:spcBef>
              <a:spcAft>
                <a:spcPts val="0"/>
              </a:spcAft>
            </a:pPr>
            <a:r>
              <a:rPr lang="el-GR" sz="4400" b="1" kern="0" dirty="0" smtClean="0">
                <a:solidFill>
                  <a:schemeClr val="tx1"/>
                </a:solidFill>
                <a:latin typeface="+mn-lt"/>
              </a:rPr>
              <a:t>Αναπνευστική Φυσικοθεραπεία</a:t>
            </a:r>
            <a:endParaRPr lang="el-GR" b="1" kern="0" dirty="0">
              <a:solidFill>
                <a:schemeClr val="tx1"/>
              </a:solidFill>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2"/>
            <a:ext cx="8568952" cy="908720"/>
          </a:xfrm>
        </p:spPr>
        <p:txBody>
          <a:bodyPr>
            <a:noAutofit/>
          </a:bodyPr>
          <a:lstStyle/>
          <a:p>
            <a:r>
              <a:rPr lang="el-GR" dirty="0">
                <a:latin typeface="Calibri" pitchFamily="34" charset="0"/>
              </a:rPr>
              <a:t>Κλινικά </a:t>
            </a:r>
            <a:r>
              <a:rPr lang="el-GR" dirty="0" smtClean="0">
                <a:latin typeface="Calibri" pitchFamily="34" charset="0"/>
              </a:rPr>
              <a:t>Συμπτώματα </a:t>
            </a:r>
            <a:r>
              <a:rPr lang="el-GR" dirty="0">
                <a:latin typeface="Calibri" pitchFamily="34" charset="0"/>
              </a:rPr>
              <a:t>της ΧΑΠ </a:t>
            </a:r>
            <a:r>
              <a:rPr lang="el-GR" sz="3200" b="0" dirty="0">
                <a:latin typeface="Calibri" pitchFamily="34" charset="0"/>
              </a:rPr>
              <a:t>(3 από 3)</a:t>
            </a:r>
            <a:endParaRPr lang="el-GR" b="0" dirty="0"/>
          </a:p>
        </p:txBody>
      </p:sp>
      <p:sp>
        <p:nvSpPr>
          <p:cNvPr id="3" name="Content Placeholder 2"/>
          <p:cNvSpPr>
            <a:spLocks noGrp="1"/>
          </p:cNvSpPr>
          <p:nvPr>
            <p:ph idx="1"/>
          </p:nvPr>
        </p:nvSpPr>
        <p:spPr>
          <a:xfrm>
            <a:off x="396000" y="1123200"/>
            <a:ext cx="7344352" cy="3960440"/>
          </a:xfrm>
        </p:spPr>
        <p:txBody>
          <a:bodyPr/>
          <a:lstStyle/>
          <a:p>
            <a:pPr marL="0" lvl="0" indent="0">
              <a:spcAft>
                <a:spcPts val="1800"/>
              </a:spcAft>
              <a:buNone/>
            </a:pPr>
            <a:r>
              <a:rPr lang="el-GR" sz="2600" b="1" dirty="0">
                <a:solidFill>
                  <a:srgbClr val="820000"/>
                </a:solidFill>
              </a:rPr>
              <a:t>Ο χρόνιος </a:t>
            </a:r>
            <a:r>
              <a:rPr lang="el-GR" sz="2600" b="1" dirty="0" smtClean="0">
                <a:solidFill>
                  <a:srgbClr val="820000"/>
                </a:solidFill>
              </a:rPr>
              <a:t>εμφυσηματικός </a:t>
            </a:r>
            <a:r>
              <a:rPr lang="el-GR" sz="2600" b="1" dirty="0">
                <a:solidFill>
                  <a:prstClr val="black"/>
                </a:solidFill>
              </a:rPr>
              <a:t>είναι συνήθως</a:t>
            </a:r>
            <a:r>
              <a:rPr lang="en-US" sz="2600" b="1" dirty="0" smtClean="0">
                <a:solidFill>
                  <a:prstClr val="black"/>
                </a:solidFill>
              </a:rPr>
              <a:t>:</a:t>
            </a:r>
            <a:endParaRPr lang="el-GR" sz="2600" b="1" dirty="0" smtClean="0">
              <a:solidFill>
                <a:prstClr val="black"/>
              </a:solidFill>
            </a:endParaRPr>
          </a:p>
          <a:p>
            <a:pPr lvl="0">
              <a:spcAft>
                <a:spcPts val="600"/>
              </a:spcAft>
            </a:pPr>
            <a:r>
              <a:rPr lang="el-GR" sz="2400" dirty="0" smtClean="0">
                <a:solidFill>
                  <a:prstClr val="black"/>
                </a:solidFill>
              </a:rPr>
              <a:t>Ισχνός</a:t>
            </a:r>
            <a:r>
              <a:rPr lang="el-GR" sz="2400" dirty="0">
                <a:solidFill>
                  <a:prstClr val="black"/>
                </a:solidFill>
              </a:rPr>
              <a:t>, καχεκτικός</a:t>
            </a:r>
          </a:p>
          <a:p>
            <a:pPr lvl="0">
              <a:spcAft>
                <a:spcPts val="600"/>
              </a:spcAft>
            </a:pPr>
            <a:r>
              <a:rPr lang="el-GR" sz="2400" dirty="0">
                <a:solidFill>
                  <a:prstClr val="black"/>
                </a:solidFill>
              </a:rPr>
              <a:t>Γύρω στα 55</a:t>
            </a:r>
          </a:p>
          <a:p>
            <a:pPr lvl="0">
              <a:spcAft>
                <a:spcPts val="600"/>
              </a:spcAft>
            </a:pPr>
            <a:r>
              <a:rPr lang="el-GR" sz="2400" dirty="0">
                <a:solidFill>
                  <a:prstClr val="black"/>
                </a:solidFill>
              </a:rPr>
              <a:t>Με προοδευτικά επιδεινούμενη δύσπνοια τα τελευταία 3-4 χρόνια</a:t>
            </a:r>
          </a:p>
          <a:p>
            <a:pPr lvl="0">
              <a:spcAft>
                <a:spcPts val="600"/>
              </a:spcAft>
            </a:pPr>
            <a:r>
              <a:rPr lang="el-GR" sz="2400" dirty="0">
                <a:solidFill>
                  <a:prstClr val="black"/>
                </a:solidFill>
              </a:rPr>
              <a:t>Χωρίς κυάνωση</a:t>
            </a:r>
          </a:p>
          <a:p>
            <a:endParaRPr lang="el-GR" dirty="0"/>
          </a:p>
        </p:txBody>
      </p:sp>
      <p:sp>
        <p:nvSpPr>
          <p:cNvPr id="5" name="TextBox 4"/>
          <p:cNvSpPr txBox="1"/>
          <p:nvPr/>
        </p:nvSpPr>
        <p:spPr>
          <a:xfrm>
            <a:off x="0" y="6519446"/>
            <a:ext cx="5256584" cy="338554"/>
          </a:xfrm>
          <a:prstGeom prst="rect">
            <a:avLst/>
          </a:prstGeom>
          <a:noFill/>
        </p:spPr>
        <p:txBody>
          <a:bodyPr wrap="square" rtlCol="0">
            <a:spAutoFit/>
          </a:bodyPr>
          <a:lstStyle/>
          <a:p>
            <a:r>
              <a:rPr lang="en-US" sz="1600" dirty="0">
                <a:latin typeface="+mn-lt"/>
              </a:rPr>
              <a:t>(Gold, 2006; Pryor &amp; Prasad, 2002; Hough, 1997; West,2008)</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cxnSp>
        <p:nvCxnSpPr>
          <p:cNvPr id="7" name="Straight Connector 6"/>
          <p:cNvCxnSpPr/>
          <p:nvPr/>
        </p:nvCxnSpPr>
        <p:spPr>
          <a:xfrm>
            <a:off x="467544" y="1700808"/>
            <a:ext cx="5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61445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800" y="116632"/>
            <a:ext cx="9144000" cy="908720"/>
          </a:xfrm>
        </p:spPr>
        <p:txBody>
          <a:bodyPr>
            <a:noAutofit/>
          </a:bodyPr>
          <a:lstStyle/>
          <a:p>
            <a:r>
              <a:rPr lang="en-GB" altLang="en-GB" dirty="0" smtClean="0"/>
              <a:t>XAΠ</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19" name="TextBox 18"/>
          <p:cNvSpPr txBox="1"/>
          <p:nvPr/>
        </p:nvSpPr>
        <p:spPr>
          <a:xfrm>
            <a:off x="1888476" y="6107113"/>
            <a:ext cx="3183396" cy="461665"/>
          </a:xfrm>
          <a:prstGeom prst="rect">
            <a:avLst/>
          </a:prstGeom>
          <a:noFill/>
        </p:spPr>
        <p:txBody>
          <a:bodyPr wrap="square" rtlCol="0">
            <a:spAutoFit/>
          </a:bodyPr>
          <a:lstStyle/>
          <a:p>
            <a:r>
              <a:rPr lang="el-GR" altLang="en-GB" sz="2400" dirty="0" err="1">
                <a:latin typeface="+mn-lt"/>
              </a:rPr>
              <a:t>Χρόνι</a:t>
            </a:r>
            <a:r>
              <a:rPr lang="en-GB" altLang="en-GB" sz="2400" dirty="0">
                <a:latin typeface="+mn-lt"/>
              </a:rPr>
              <a:t>ο</a:t>
            </a:r>
            <a:r>
              <a:rPr lang="el-GR" altLang="en-GB" sz="2400" dirty="0">
                <a:latin typeface="+mn-lt"/>
              </a:rPr>
              <a:t> σοβαρό άσθμα</a:t>
            </a:r>
            <a:endParaRPr lang="en-GB" altLang="en-GB" sz="2400" dirty="0">
              <a:latin typeface="+mn-lt"/>
            </a:endParaRPr>
          </a:p>
        </p:txBody>
      </p:sp>
      <p:pic>
        <p:nvPicPr>
          <p:cNvPr id="5" name="Picture 2"/>
          <p:cNvPicPr>
            <a:picLocks noGrp="1" noChangeAspect="1" noChangeArrowheads="1"/>
          </p:cNvPicPr>
          <p:nvPr>
            <p:ph idx="1"/>
          </p:nvPr>
        </p:nvPicPr>
        <p:blipFill>
          <a:blip r:embed="rId3" cstate="print">
            <a:duotone>
              <a:prstClr val="black"/>
              <a:srgbClr val="FF0000">
                <a:tint val="45000"/>
                <a:satMod val="400000"/>
              </a:srgbClr>
            </a:duotone>
            <a:extLst>
              <a:ext uri="{28A0092B-C50C-407E-A947-70E740481C1C}">
                <a14:useLocalDpi xmlns:a14="http://schemas.microsoft.com/office/drawing/2010/main" val="0"/>
              </a:ext>
            </a:extLst>
          </a:blip>
          <a:srcRect t="28397"/>
          <a:stretch>
            <a:fillRect/>
          </a:stretch>
        </p:blipFill>
        <p:spPr bwMode="auto">
          <a:xfrm>
            <a:off x="2347913" y="3027376"/>
            <a:ext cx="4403725" cy="19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p:nvSpPr>
        <p:spPr bwMode="auto">
          <a:xfrm>
            <a:off x="1892300" y="3022600"/>
            <a:ext cx="5329238" cy="3517900"/>
          </a:xfrm>
          <a:prstGeom prst="rect">
            <a:avLst/>
          </a:prstGeom>
          <a:noFill/>
          <a:ln w="28575">
            <a:solidFill>
              <a:schemeClr val="tx1"/>
            </a:solid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dirty="0"/>
          </a:p>
        </p:txBody>
      </p:sp>
      <p:sp>
        <p:nvSpPr>
          <p:cNvPr id="7" name="Oval 4"/>
          <p:cNvSpPr>
            <a:spLocks noChangeArrowheads="1"/>
          </p:cNvSpPr>
          <p:nvPr/>
        </p:nvSpPr>
        <p:spPr bwMode="auto">
          <a:xfrm>
            <a:off x="3255963" y="3390900"/>
            <a:ext cx="2733675" cy="271621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dirty="0"/>
          </a:p>
        </p:txBody>
      </p:sp>
      <p:sp>
        <p:nvSpPr>
          <p:cNvPr id="8" name="Oval 17"/>
          <p:cNvSpPr>
            <a:spLocks noChangeArrowheads="1"/>
          </p:cNvSpPr>
          <p:nvPr/>
        </p:nvSpPr>
        <p:spPr bwMode="auto">
          <a:xfrm>
            <a:off x="4017963" y="2260600"/>
            <a:ext cx="2733675" cy="271621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dirty="0"/>
          </a:p>
        </p:txBody>
      </p:sp>
      <p:sp>
        <p:nvSpPr>
          <p:cNvPr id="9" name="Oval 16"/>
          <p:cNvSpPr>
            <a:spLocks noChangeArrowheads="1"/>
          </p:cNvSpPr>
          <p:nvPr/>
        </p:nvSpPr>
        <p:spPr bwMode="auto">
          <a:xfrm>
            <a:off x="2354263" y="2260600"/>
            <a:ext cx="2733675" cy="2716213"/>
          </a:xfrm>
          <a:prstGeom prst="ellipse">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l-GR" dirty="0"/>
          </a:p>
        </p:txBody>
      </p:sp>
      <p:sp>
        <p:nvSpPr>
          <p:cNvPr id="10" name="Line 7"/>
          <p:cNvSpPr>
            <a:spLocks noChangeShapeType="1"/>
          </p:cNvSpPr>
          <p:nvPr/>
        </p:nvSpPr>
        <p:spPr bwMode="auto">
          <a:xfrm flipV="1">
            <a:off x="5778500" y="2536825"/>
            <a:ext cx="1511300" cy="2190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1" name="Line 6"/>
          <p:cNvSpPr>
            <a:spLocks noChangeShapeType="1"/>
          </p:cNvSpPr>
          <p:nvPr/>
        </p:nvSpPr>
        <p:spPr bwMode="auto">
          <a:xfrm flipV="1">
            <a:off x="6350000" y="4781549"/>
            <a:ext cx="1030312" cy="4222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2" name="Line 10"/>
          <p:cNvSpPr>
            <a:spLocks noChangeShapeType="1"/>
          </p:cNvSpPr>
          <p:nvPr/>
        </p:nvSpPr>
        <p:spPr bwMode="auto">
          <a:xfrm flipH="1">
            <a:off x="3149600" y="5727700"/>
            <a:ext cx="1028700" cy="4445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3" name="Line 9"/>
          <p:cNvSpPr>
            <a:spLocks noChangeShapeType="1"/>
          </p:cNvSpPr>
          <p:nvPr/>
        </p:nvSpPr>
        <p:spPr bwMode="auto">
          <a:xfrm flipH="1">
            <a:off x="1346200" y="3797300"/>
            <a:ext cx="1562100" cy="342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4" name="Line 8"/>
          <p:cNvSpPr>
            <a:spLocks noChangeShapeType="1"/>
          </p:cNvSpPr>
          <p:nvPr/>
        </p:nvSpPr>
        <p:spPr bwMode="auto">
          <a:xfrm flipH="1" flipV="1">
            <a:off x="1638300" y="2273300"/>
            <a:ext cx="1346200" cy="495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l-GR" dirty="0"/>
          </a:p>
        </p:txBody>
      </p:sp>
      <p:sp>
        <p:nvSpPr>
          <p:cNvPr id="15" name="TextBox 14"/>
          <p:cNvSpPr txBox="1"/>
          <p:nvPr/>
        </p:nvSpPr>
        <p:spPr>
          <a:xfrm>
            <a:off x="7294968" y="2299708"/>
            <a:ext cx="1584176" cy="461665"/>
          </a:xfrm>
          <a:prstGeom prst="rect">
            <a:avLst/>
          </a:prstGeom>
          <a:noFill/>
        </p:spPr>
        <p:txBody>
          <a:bodyPr wrap="square" rtlCol="0">
            <a:spAutoFit/>
          </a:bodyPr>
          <a:lstStyle/>
          <a:p>
            <a:r>
              <a:rPr lang="el-GR" altLang="en-GB" sz="2400" dirty="0">
                <a:latin typeface="+mn-lt"/>
              </a:rPr>
              <a:t>Εμφύσημα</a:t>
            </a:r>
            <a:endParaRPr lang="en-GB" altLang="en-GB" sz="2400" dirty="0">
              <a:latin typeface="+mn-lt"/>
            </a:endParaRPr>
          </a:p>
        </p:txBody>
      </p:sp>
      <p:sp>
        <p:nvSpPr>
          <p:cNvPr id="16" name="TextBox 15"/>
          <p:cNvSpPr txBox="1"/>
          <p:nvPr/>
        </p:nvSpPr>
        <p:spPr>
          <a:xfrm>
            <a:off x="7307160" y="4343693"/>
            <a:ext cx="1763688" cy="830997"/>
          </a:xfrm>
          <a:prstGeom prst="rect">
            <a:avLst/>
          </a:prstGeom>
          <a:noFill/>
        </p:spPr>
        <p:txBody>
          <a:bodyPr wrap="square" rtlCol="0">
            <a:spAutoFit/>
          </a:bodyPr>
          <a:lstStyle/>
          <a:p>
            <a:pPr algn="ctr"/>
            <a:r>
              <a:rPr lang="el-GR" altLang="en-GB" sz="2400" dirty="0" err="1">
                <a:latin typeface="+mn-lt"/>
              </a:rPr>
              <a:t>Απόφρα</a:t>
            </a:r>
            <a:r>
              <a:rPr lang="en-GB" altLang="en-GB" sz="2400" dirty="0">
                <a:latin typeface="+mn-lt"/>
              </a:rPr>
              <a:t>ξ</a:t>
            </a:r>
            <a:r>
              <a:rPr lang="el-GR" altLang="en-GB" sz="2400" dirty="0">
                <a:latin typeface="+mn-lt"/>
              </a:rPr>
              <a:t>η </a:t>
            </a:r>
            <a:endParaRPr lang="en-GB" altLang="en-GB" sz="2400" dirty="0">
              <a:latin typeface="+mn-lt"/>
            </a:endParaRPr>
          </a:p>
          <a:p>
            <a:pPr algn="ctr"/>
            <a:r>
              <a:rPr lang="el-GR" altLang="en-GB" sz="2400" dirty="0">
                <a:latin typeface="+mn-lt"/>
              </a:rPr>
              <a:t>αεραγωγών</a:t>
            </a:r>
            <a:endParaRPr lang="en-GB" altLang="en-GB" sz="2400" dirty="0">
              <a:latin typeface="+mn-lt"/>
            </a:endParaRPr>
          </a:p>
        </p:txBody>
      </p:sp>
      <p:sp>
        <p:nvSpPr>
          <p:cNvPr id="17" name="TextBox 16"/>
          <p:cNvSpPr txBox="1"/>
          <p:nvPr/>
        </p:nvSpPr>
        <p:spPr>
          <a:xfrm>
            <a:off x="219563" y="1871389"/>
            <a:ext cx="1638481" cy="830997"/>
          </a:xfrm>
          <a:prstGeom prst="rect">
            <a:avLst/>
          </a:prstGeom>
          <a:noFill/>
        </p:spPr>
        <p:txBody>
          <a:bodyPr wrap="square" rtlCol="0">
            <a:spAutoFit/>
          </a:bodyPr>
          <a:lstStyle/>
          <a:p>
            <a:pPr algn="ctr"/>
            <a:r>
              <a:rPr lang="el-GR" altLang="en-GB" sz="2400" dirty="0">
                <a:latin typeface="+mn-lt"/>
              </a:rPr>
              <a:t>Χρόνια </a:t>
            </a:r>
          </a:p>
          <a:p>
            <a:pPr algn="ctr"/>
            <a:r>
              <a:rPr lang="el-GR" altLang="en-GB" sz="2400" dirty="0" smtClean="0">
                <a:latin typeface="+mn-lt"/>
              </a:rPr>
              <a:t>βρογχίτιδα</a:t>
            </a:r>
            <a:endParaRPr lang="en-GB" altLang="en-GB" sz="2400" dirty="0">
              <a:latin typeface="+mn-lt"/>
            </a:endParaRPr>
          </a:p>
        </p:txBody>
      </p:sp>
      <p:sp>
        <p:nvSpPr>
          <p:cNvPr id="18" name="TextBox 17"/>
          <p:cNvSpPr txBox="1"/>
          <p:nvPr/>
        </p:nvSpPr>
        <p:spPr>
          <a:xfrm>
            <a:off x="411099" y="3909367"/>
            <a:ext cx="1296144" cy="461665"/>
          </a:xfrm>
          <a:prstGeom prst="rect">
            <a:avLst/>
          </a:prstGeom>
          <a:noFill/>
        </p:spPr>
        <p:txBody>
          <a:bodyPr wrap="square" rtlCol="0">
            <a:spAutoFit/>
          </a:bodyPr>
          <a:lstStyle/>
          <a:p>
            <a:pPr algn="ctr"/>
            <a:r>
              <a:rPr lang="el-GR" altLang="en-GB" sz="2400" dirty="0">
                <a:latin typeface="+mn-lt"/>
              </a:rPr>
              <a:t>ΧΑΠ</a:t>
            </a:r>
            <a:endParaRPr lang="en-GB" altLang="en-GB" sz="2400" dirty="0">
              <a:latin typeface="+mn-lt"/>
            </a:endParaRPr>
          </a:p>
        </p:txBody>
      </p:sp>
      <p:sp>
        <p:nvSpPr>
          <p:cNvPr id="3" name="TextBox 2"/>
          <p:cNvSpPr txBox="1"/>
          <p:nvPr/>
        </p:nvSpPr>
        <p:spPr>
          <a:xfrm>
            <a:off x="1059171" y="927458"/>
            <a:ext cx="7025659" cy="830997"/>
          </a:xfrm>
          <a:prstGeom prst="rect">
            <a:avLst/>
          </a:prstGeom>
          <a:noFill/>
          <a:ln>
            <a:solidFill>
              <a:srgbClr val="820000"/>
            </a:solidFill>
          </a:ln>
        </p:spPr>
        <p:txBody>
          <a:bodyPr wrap="square" rtlCol="0">
            <a:spAutoFit/>
          </a:bodyPr>
          <a:lstStyle/>
          <a:p>
            <a:r>
              <a:rPr lang="en-US" sz="2400" dirty="0" smtClean="0">
                <a:latin typeface="+mn-lt"/>
              </a:rPr>
              <a:t>E</a:t>
            </a:r>
            <a:r>
              <a:rPr lang="el-GR" sz="2400" dirty="0" smtClean="0">
                <a:latin typeface="+mn-lt"/>
              </a:rPr>
              <a:t>πικάλυψη </a:t>
            </a:r>
            <a:r>
              <a:rPr lang="el-GR" sz="2400" dirty="0">
                <a:latin typeface="+mn-lt"/>
              </a:rPr>
              <a:t>της μη αναστρέψιμης άποψης της χρόνιας βρογχίτιδας, του εμφυσήματος και του άσθματος</a:t>
            </a:r>
          </a:p>
        </p:txBody>
      </p:sp>
    </p:spTree>
    <p:extLst>
      <p:ext uri="{BB962C8B-B14F-4D97-AF65-F5344CB8AC3E}">
        <p14:creationId xmlns:p14="http://schemas.microsoft.com/office/powerpoint/2010/main" val="17983158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pitchFamily="34" charset="0"/>
                <a:cs typeface="Times New Roman" pitchFamily="18" charset="0"/>
              </a:rPr>
              <a:t>Πνευμονικό </a:t>
            </a:r>
            <a:r>
              <a:rPr lang="el-GR" dirty="0" smtClean="0">
                <a:latin typeface="Calibri" pitchFamily="34" charset="0"/>
                <a:cs typeface="Times New Roman" pitchFamily="18" charset="0"/>
              </a:rPr>
              <a:t>παρέγχυμα </a:t>
            </a:r>
            <a:r>
              <a:rPr lang="el-GR" sz="3200" b="0" dirty="0" smtClean="0">
                <a:latin typeface="Calibri" pitchFamily="34" charset="0"/>
                <a:cs typeface="Times New Roman" pitchFamily="18" charset="0"/>
              </a:rPr>
              <a:t>(1 από 2)</a:t>
            </a:r>
            <a:endParaRPr lang="el-GR" sz="3200" b="0"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7504" y="1359279"/>
            <a:ext cx="4451365" cy="3777135"/>
          </a:xfrm>
        </p:spPr>
      </p:pic>
      <p:sp>
        <p:nvSpPr>
          <p:cNvPr id="10" name="TextBox 9"/>
          <p:cNvSpPr txBox="1"/>
          <p:nvPr/>
        </p:nvSpPr>
        <p:spPr>
          <a:xfrm>
            <a:off x="1475656" y="5404574"/>
            <a:ext cx="1872208" cy="400110"/>
          </a:xfrm>
          <a:prstGeom prst="rect">
            <a:avLst/>
          </a:prstGeom>
          <a:noFill/>
        </p:spPr>
        <p:txBody>
          <a:bodyPr wrap="square" rtlCol="0">
            <a:spAutoFit/>
          </a:bodyPr>
          <a:lstStyle/>
          <a:p>
            <a:pPr algn="ctr" eaLnBrk="1" hangingPunct="1">
              <a:spcBef>
                <a:spcPct val="50000"/>
              </a:spcBef>
            </a:pPr>
            <a:r>
              <a:rPr lang="el-GR" sz="2000" dirty="0" smtClean="0">
                <a:latin typeface="+mn-lt"/>
              </a:rPr>
              <a:t>Υγιής</a:t>
            </a:r>
            <a:endParaRPr lang="el-GR" sz="2000" dirty="0">
              <a:latin typeface="+mn-lt"/>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5922" y="1350078"/>
            <a:ext cx="4340768" cy="3816424"/>
          </a:xfrm>
          <a:prstGeom prst="rect">
            <a:avLst/>
          </a:prstGeom>
        </p:spPr>
      </p:pic>
      <p:sp>
        <p:nvSpPr>
          <p:cNvPr id="11" name="TextBox 10"/>
          <p:cNvSpPr txBox="1"/>
          <p:nvPr/>
        </p:nvSpPr>
        <p:spPr>
          <a:xfrm>
            <a:off x="6588224" y="5400237"/>
            <a:ext cx="1512168" cy="400110"/>
          </a:xfrm>
          <a:prstGeom prst="rect">
            <a:avLst/>
          </a:prstGeom>
          <a:noFill/>
        </p:spPr>
        <p:txBody>
          <a:bodyPr wrap="square" rtlCol="0">
            <a:spAutoFit/>
          </a:bodyPr>
          <a:lstStyle/>
          <a:p>
            <a:pPr algn="ctr" eaLnBrk="1" hangingPunct="1">
              <a:spcBef>
                <a:spcPct val="50000"/>
              </a:spcBef>
            </a:pPr>
            <a:r>
              <a:rPr lang="el-GR" sz="2000" dirty="0">
                <a:latin typeface="+mn-lt"/>
              </a:rPr>
              <a:t>ΧΑΠ</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Tree>
    <p:extLst>
      <p:ext uri="{BB962C8B-B14F-4D97-AF65-F5344CB8AC3E}">
        <p14:creationId xmlns:p14="http://schemas.microsoft.com/office/powerpoint/2010/main" val="41138764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pitchFamily="34" charset="0"/>
                <a:cs typeface="Times New Roman" pitchFamily="18" charset="0"/>
              </a:rPr>
              <a:t>Πνευμονικό </a:t>
            </a:r>
            <a:r>
              <a:rPr lang="el-GR" dirty="0" smtClean="0">
                <a:latin typeface="Calibri" pitchFamily="34" charset="0"/>
                <a:cs typeface="Times New Roman" pitchFamily="18" charset="0"/>
              </a:rPr>
              <a:t>παρέγχυμα </a:t>
            </a:r>
            <a:r>
              <a:rPr lang="el-GR" sz="3200" b="0" dirty="0" smtClean="0">
                <a:latin typeface="Calibri" pitchFamily="34" charset="0"/>
                <a:cs typeface="Times New Roman" pitchFamily="18" charset="0"/>
              </a:rPr>
              <a:t>(2 από 2)</a:t>
            </a:r>
            <a:endParaRPr lang="el-GR" sz="3200" b="0"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79512" y="1217748"/>
            <a:ext cx="4322439" cy="32982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446403" y="4922431"/>
            <a:ext cx="1656184" cy="400110"/>
          </a:xfrm>
          <a:prstGeom prst="rect">
            <a:avLst/>
          </a:prstGeom>
          <a:noFill/>
        </p:spPr>
        <p:txBody>
          <a:bodyPr wrap="square" rtlCol="0">
            <a:spAutoFit/>
          </a:bodyPr>
          <a:lstStyle/>
          <a:p>
            <a:pPr algn="ctr" eaLnBrk="1" hangingPunct="1">
              <a:spcBef>
                <a:spcPct val="50000"/>
              </a:spcBef>
            </a:pPr>
            <a:r>
              <a:rPr lang="el-GR" sz="2000" b="1" dirty="0" smtClean="0">
                <a:latin typeface="+mn-lt"/>
              </a:rPr>
              <a:t>Υγιής</a:t>
            </a:r>
            <a:endParaRPr lang="el-GR" sz="2000" b="1" dirty="0">
              <a:latin typeface="+mn-lt"/>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644008" y="1217748"/>
            <a:ext cx="4322439" cy="329822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833119" y="4922431"/>
            <a:ext cx="1944216" cy="400110"/>
          </a:xfrm>
          <a:prstGeom prst="rect">
            <a:avLst/>
          </a:prstGeom>
          <a:noFill/>
        </p:spPr>
        <p:txBody>
          <a:bodyPr wrap="square" rtlCol="0">
            <a:spAutoFit/>
          </a:bodyPr>
          <a:lstStyle/>
          <a:p>
            <a:pPr algn="ctr" eaLnBrk="1" hangingPunct="1">
              <a:spcBef>
                <a:spcPct val="50000"/>
              </a:spcBef>
            </a:pPr>
            <a:r>
              <a:rPr lang="el-GR" sz="2000" b="1" dirty="0">
                <a:latin typeface="+mn-lt"/>
              </a:rPr>
              <a:t>Καπνιστής</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3" name="Rectangle 2"/>
          <p:cNvSpPr/>
          <p:nvPr/>
        </p:nvSpPr>
        <p:spPr>
          <a:xfrm>
            <a:off x="1403648" y="4544529"/>
            <a:ext cx="1741695" cy="276999"/>
          </a:xfrm>
          <a:prstGeom prst="rect">
            <a:avLst/>
          </a:prstGeom>
        </p:spPr>
        <p:txBody>
          <a:bodyPr wrap="none">
            <a:spAutoFit/>
          </a:bodyPr>
          <a:lstStyle/>
          <a:p>
            <a:r>
              <a:rPr lang="en-US" sz="1200" dirty="0">
                <a:latin typeface="+mn-lt"/>
                <a:hlinkClick r:id="rId4" tooltip="Click here to view all the images by this contributor"/>
              </a:rPr>
              <a:t>SCIENCE PHOTO LIBRARY</a:t>
            </a:r>
            <a:endParaRPr lang="el-GR" sz="1200" dirty="0">
              <a:latin typeface="+mn-lt"/>
            </a:endParaRPr>
          </a:p>
        </p:txBody>
      </p:sp>
      <p:sp>
        <p:nvSpPr>
          <p:cNvPr id="9" name="Rectangle 8"/>
          <p:cNvSpPr/>
          <p:nvPr/>
        </p:nvSpPr>
        <p:spPr>
          <a:xfrm>
            <a:off x="5934378" y="4558429"/>
            <a:ext cx="1741695" cy="276999"/>
          </a:xfrm>
          <a:prstGeom prst="rect">
            <a:avLst/>
          </a:prstGeom>
        </p:spPr>
        <p:txBody>
          <a:bodyPr wrap="none">
            <a:spAutoFit/>
          </a:bodyPr>
          <a:lstStyle/>
          <a:p>
            <a:r>
              <a:rPr lang="en-US" sz="1200" dirty="0">
                <a:latin typeface="+mn-lt"/>
                <a:hlinkClick r:id="rId4" tooltip="Click here to view all the images by this contributor"/>
              </a:rPr>
              <a:t>SCIENCE PHOTO LIBRARY</a:t>
            </a:r>
            <a:endParaRPr lang="el-GR" sz="1200" dirty="0">
              <a:latin typeface="+mn-lt"/>
            </a:endParaRPr>
          </a:p>
        </p:txBody>
      </p:sp>
    </p:spTree>
    <p:extLst>
      <p:ext uri="{BB962C8B-B14F-4D97-AF65-F5344CB8AC3E}">
        <p14:creationId xmlns:p14="http://schemas.microsoft.com/office/powerpoint/2010/main" val="380004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pitchFamily="34" charset="0"/>
                <a:cs typeface="Times New Roman" pitchFamily="18" charset="0"/>
              </a:rPr>
              <a:t>Σοβαρότητα της ΧΑΠ</a:t>
            </a:r>
            <a:endParaRPr lang="el-GR" dirty="0"/>
          </a:p>
        </p:txBody>
      </p:sp>
      <p:sp>
        <p:nvSpPr>
          <p:cNvPr id="3" name="Content Placeholder 2"/>
          <p:cNvSpPr>
            <a:spLocks noGrp="1"/>
          </p:cNvSpPr>
          <p:nvPr>
            <p:ph idx="1"/>
          </p:nvPr>
        </p:nvSpPr>
        <p:spPr>
          <a:xfrm>
            <a:off x="1259632" y="1556792"/>
            <a:ext cx="7427168" cy="3096344"/>
          </a:xfrm>
        </p:spPr>
        <p:txBody>
          <a:bodyPr/>
          <a:lstStyle/>
          <a:p>
            <a:pPr lvl="0">
              <a:spcBef>
                <a:spcPct val="50000"/>
              </a:spcBef>
              <a:buClr>
                <a:srgbClr val="820000"/>
              </a:buClr>
              <a:buFont typeface="Wingdings" panose="05000000000000000000" pitchFamily="2" charset="2"/>
              <a:buChar char="§"/>
            </a:pPr>
            <a:r>
              <a:rPr lang="en-US" sz="2400" dirty="0">
                <a:solidFill>
                  <a:prstClr val="black"/>
                </a:solidFill>
                <a:latin typeface="Calibri" pitchFamily="34" charset="0"/>
              </a:rPr>
              <a:t>GOLD I      </a:t>
            </a:r>
            <a:r>
              <a:rPr lang="el-GR" sz="2400" dirty="0">
                <a:solidFill>
                  <a:prstClr val="black"/>
                </a:solidFill>
                <a:latin typeface="Calibri" pitchFamily="34" charset="0"/>
              </a:rPr>
              <a:t>(ήπια ΧΑΠ</a:t>
            </a:r>
            <a:r>
              <a:rPr lang="en-US" sz="2400" dirty="0">
                <a:solidFill>
                  <a:prstClr val="black"/>
                </a:solidFill>
                <a:latin typeface="Calibri" pitchFamily="34" charset="0"/>
              </a:rPr>
              <a:t>)</a:t>
            </a:r>
            <a:r>
              <a:rPr lang="el-GR" sz="2400" dirty="0">
                <a:solidFill>
                  <a:prstClr val="black"/>
                </a:solidFill>
                <a:latin typeface="Calibri" pitchFamily="34" charset="0"/>
              </a:rPr>
              <a:t>: </a:t>
            </a:r>
            <a:r>
              <a:rPr lang="en-US" sz="2400" dirty="0" smtClean="0">
                <a:solidFill>
                  <a:prstClr val="black"/>
                </a:solidFill>
                <a:latin typeface="Calibri" pitchFamily="34" charset="0"/>
              </a:rPr>
              <a:t>80</a:t>
            </a:r>
            <a:r>
              <a:rPr lang="en-US" sz="2400" dirty="0">
                <a:solidFill>
                  <a:prstClr val="black"/>
                </a:solidFill>
                <a:latin typeface="Calibri" pitchFamily="34" charset="0"/>
              </a:rPr>
              <a:t>% &lt; FEV1</a:t>
            </a:r>
          </a:p>
          <a:p>
            <a:pPr lvl="0">
              <a:spcBef>
                <a:spcPct val="50000"/>
              </a:spcBef>
              <a:buClr>
                <a:srgbClr val="820000"/>
              </a:buClr>
              <a:buFont typeface="Wingdings" panose="05000000000000000000" pitchFamily="2" charset="2"/>
              <a:buChar char="§"/>
            </a:pPr>
            <a:r>
              <a:rPr lang="en-US" sz="2400" dirty="0">
                <a:solidFill>
                  <a:prstClr val="black"/>
                </a:solidFill>
                <a:latin typeface="Calibri" pitchFamily="34" charset="0"/>
              </a:rPr>
              <a:t>GOLD II </a:t>
            </a:r>
            <a:r>
              <a:rPr lang="el-GR" sz="2400" dirty="0">
                <a:solidFill>
                  <a:prstClr val="black"/>
                </a:solidFill>
                <a:latin typeface="Calibri" pitchFamily="34" charset="0"/>
              </a:rPr>
              <a:t>    (μέτρια ΧΑΠ</a:t>
            </a:r>
            <a:r>
              <a:rPr lang="en-US" sz="2400" dirty="0">
                <a:solidFill>
                  <a:prstClr val="black"/>
                </a:solidFill>
                <a:latin typeface="Calibri" pitchFamily="34" charset="0"/>
              </a:rPr>
              <a:t>)</a:t>
            </a:r>
            <a:r>
              <a:rPr lang="el-GR" sz="2400" dirty="0">
                <a:solidFill>
                  <a:prstClr val="black"/>
                </a:solidFill>
                <a:latin typeface="Calibri" pitchFamily="34" charset="0"/>
              </a:rPr>
              <a:t>: </a:t>
            </a:r>
            <a:r>
              <a:rPr lang="en-US" sz="2400" dirty="0" smtClean="0">
                <a:solidFill>
                  <a:prstClr val="black"/>
                </a:solidFill>
                <a:latin typeface="Calibri" pitchFamily="34" charset="0"/>
              </a:rPr>
              <a:t>50</a:t>
            </a:r>
            <a:r>
              <a:rPr lang="en-US" sz="2400" dirty="0">
                <a:solidFill>
                  <a:prstClr val="black"/>
                </a:solidFill>
                <a:latin typeface="Calibri" pitchFamily="34" charset="0"/>
              </a:rPr>
              <a:t>% &lt; FEV1 &lt;80%   </a:t>
            </a:r>
          </a:p>
          <a:p>
            <a:pPr lvl="0">
              <a:spcBef>
                <a:spcPct val="50000"/>
              </a:spcBef>
              <a:buClr>
                <a:srgbClr val="820000"/>
              </a:buClr>
              <a:buFont typeface="Wingdings" panose="05000000000000000000" pitchFamily="2" charset="2"/>
              <a:buChar char="§"/>
            </a:pPr>
            <a:r>
              <a:rPr lang="en-US" sz="2400" dirty="0">
                <a:solidFill>
                  <a:prstClr val="black"/>
                </a:solidFill>
                <a:latin typeface="Calibri" pitchFamily="34" charset="0"/>
              </a:rPr>
              <a:t>GOLD III </a:t>
            </a:r>
            <a:r>
              <a:rPr lang="el-GR" sz="2400" dirty="0">
                <a:solidFill>
                  <a:prstClr val="black"/>
                </a:solidFill>
                <a:latin typeface="Calibri" pitchFamily="34" charset="0"/>
              </a:rPr>
              <a:t>   (σοβαρή ΧΑΠ</a:t>
            </a:r>
            <a:r>
              <a:rPr lang="en-US" sz="2400" dirty="0">
                <a:solidFill>
                  <a:prstClr val="black"/>
                </a:solidFill>
                <a:latin typeface="Calibri" pitchFamily="34" charset="0"/>
              </a:rPr>
              <a:t>)</a:t>
            </a:r>
            <a:r>
              <a:rPr lang="el-GR" sz="2400" dirty="0">
                <a:solidFill>
                  <a:prstClr val="black"/>
                </a:solidFill>
                <a:latin typeface="Calibri" pitchFamily="34" charset="0"/>
              </a:rPr>
              <a:t>: </a:t>
            </a:r>
            <a:r>
              <a:rPr lang="en-US" sz="2400" dirty="0" smtClean="0">
                <a:solidFill>
                  <a:prstClr val="black"/>
                </a:solidFill>
                <a:latin typeface="Calibri" pitchFamily="34" charset="0"/>
              </a:rPr>
              <a:t>30</a:t>
            </a:r>
            <a:r>
              <a:rPr lang="en-US" sz="2400" dirty="0">
                <a:solidFill>
                  <a:prstClr val="black"/>
                </a:solidFill>
                <a:latin typeface="Calibri" pitchFamily="34" charset="0"/>
              </a:rPr>
              <a:t>% &lt; FEV1 &lt;50% </a:t>
            </a:r>
          </a:p>
          <a:p>
            <a:pPr lvl="0">
              <a:spcBef>
                <a:spcPct val="50000"/>
              </a:spcBef>
              <a:buClr>
                <a:srgbClr val="820000"/>
              </a:buClr>
              <a:buFont typeface="Wingdings" panose="05000000000000000000" pitchFamily="2" charset="2"/>
              <a:buChar char="§"/>
            </a:pPr>
            <a:r>
              <a:rPr lang="en-US" sz="2400" dirty="0">
                <a:solidFill>
                  <a:prstClr val="black"/>
                </a:solidFill>
                <a:latin typeface="Calibri" pitchFamily="34" charset="0"/>
              </a:rPr>
              <a:t>GOLD IV</a:t>
            </a:r>
            <a:r>
              <a:rPr lang="el-GR" sz="2400" dirty="0">
                <a:solidFill>
                  <a:prstClr val="black"/>
                </a:solidFill>
                <a:latin typeface="Calibri" pitchFamily="34" charset="0"/>
              </a:rPr>
              <a:t>    (πολύ σοβαρή ΧΑΠ</a:t>
            </a:r>
            <a:r>
              <a:rPr lang="en-US" sz="2400" dirty="0" smtClean="0">
                <a:solidFill>
                  <a:prstClr val="black"/>
                </a:solidFill>
                <a:latin typeface="Calibri" pitchFamily="34" charset="0"/>
              </a:rPr>
              <a:t>)</a:t>
            </a:r>
            <a:r>
              <a:rPr lang="el-GR" sz="2400" dirty="0" smtClean="0">
                <a:solidFill>
                  <a:prstClr val="black"/>
                </a:solidFill>
                <a:latin typeface="Calibri" pitchFamily="34" charset="0"/>
              </a:rPr>
              <a:t>: FEV1</a:t>
            </a:r>
            <a:r>
              <a:rPr lang="en-US" sz="2400" dirty="0" smtClean="0">
                <a:solidFill>
                  <a:prstClr val="black"/>
                </a:solidFill>
                <a:latin typeface="Calibri" pitchFamily="34" charset="0"/>
              </a:rPr>
              <a:t> </a:t>
            </a:r>
            <a:r>
              <a:rPr lang="en-US" sz="2400" dirty="0">
                <a:solidFill>
                  <a:prstClr val="black"/>
                </a:solidFill>
                <a:latin typeface="Calibri" pitchFamily="34" charset="0"/>
              </a:rPr>
              <a:t>&lt;30% </a:t>
            </a:r>
            <a:endParaRPr lang="el-GR" sz="2400" dirty="0">
              <a:solidFill>
                <a:prstClr val="black"/>
              </a:solidFill>
              <a:latin typeface="Calibri" pitchFamily="34" charset="0"/>
            </a:endParaRPr>
          </a:p>
          <a:p>
            <a:endParaRPr lang="el-GR" dirty="0"/>
          </a:p>
        </p:txBody>
      </p:sp>
      <p:sp>
        <p:nvSpPr>
          <p:cNvPr id="5" name="TextBox 4"/>
          <p:cNvSpPr txBox="1"/>
          <p:nvPr/>
        </p:nvSpPr>
        <p:spPr>
          <a:xfrm>
            <a:off x="0" y="6488668"/>
            <a:ext cx="1656184" cy="369332"/>
          </a:xfrm>
          <a:prstGeom prst="rect">
            <a:avLst/>
          </a:prstGeom>
          <a:noFill/>
        </p:spPr>
        <p:txBody>
          <a:bodyPr wrap="square" rtlCol="0">
            <a:spAutoFit/>
          </a:bodyPr>
          <a:lstStyle/>
          <a:p>
            <a:r>
              <a:rPr lang="el-GR" dirty="0">
                <a:latin typeface="Calibri" pitchFamily="34" charset="0"/>
              </a:rPr>
              <a:t>(GOLD</a:t>
            </a:r>
            <a:r>
              <a:rPr lang="en-US" dirty="0">
                <a:latin typeface="Calibri" pitchFamily="34" charset="0"/>
              </a:rPr>
              <a:t>, 2006</a:t>
            </a:r>
            <a:r>
              <a:rPr lang="el-GR" dirty="0">
                <a:latin typeface="Calibri" pitchFamily="34" charset="0"/>
              </a:rPr>
              <a:t>) </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Tree>
    <p:extLst>
      <p:ext uri="{BB962C8B-B14F-4D97-AF65-F5344CB8AC3E}">
        <p14:creationId xmlns:p14="http://schemas.microsoft.com/office/powerpoint/2010/main" val="2900760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52128"/>
          </a:xfrm>
        </p:spPr>
        <p:txBody>
          <a:bodyPr>
            <a:noAutofit/>
          </a:bodyPr>
          <a:lstStyle/>
          <a:p>
            <a:r>
              <a:rPr lang="el-GR" dirty="0"/>
              <a:t>Παράγοντες που καθορίζουν τη σοβαρότητα της ΧΑΠ</a:t>
            </a:r>
          </a:p>
        </p:txBody>
      </p:sp>
      <p:sp>
        <p:nvSpPr>
          <p:cNvPr id="3" name="Content Placeholder 2"/>
          <p:cNvSpPr>
            <a:spLocks noGrp="1"/>
          </p:cNvSpPr>
          <p:nvPr>
            <p:ph idx="1"/>
          </p:nvPr>
        </p:nvSpPr>
        <p:spPr>
          <a:xfrm>
            <a:off x="467544" y="1268760"/>
            <a:ext cx="8229600" cy="4822628"/>
          </a:xfrm>
        </p:spPr>
        <p:txBody>
          <a:bodyPr>
            <a:normAutofit/>
          </a:bodyPr>
          <a:lstStyle/>
          <a:p>
            <a:pPr lvl="0">
              <a:lnSpc>
                <a:spcPct val="75000"/>
              </a:lnSpc>
              <a:spcBef>
                <a:spcPct val="50000"/>
              </a:spcBef>
              <a:spcAft>
                <a:spcPts val="600"/>
              </a:spcAft>
              <a:buFont typeface="Wingdings" pitchFamily="2" charset="2"/>
              <a:buChar char="§"/>
            </a:pPr>
            <a:endParaRPr lang="el-GR" sz="2400" dirty="0" smtClean="0">
              <a:solidFill>
                <a:prstClr val="black"/>
              </a:solidFill>
            </a:endParaRPr>
          </a:p>
          <a:p>
            <a:pPr lvl="0">
              <a:lnSpc>
                <a:spcPct val="75000"/>
              </a:lnSpc>
              <a:spcBef>
                <a:spcPct val="50000"/>
              </a:spcBef>
              <a:spcAft>
                <a:spcPts val="600"/>
              </a:spcAft>
              <a:buClr>
                <a:srgbClr val="820000"/>
              </a:buClr>
              <a:buFont typeface="Wingdings" pitchFamily="2" charset="2"/>
              <a:buChar char="§"/>
            </a:pPr>
            <a:r>
              <a:rPr lang="el-GR" sz="2400" dirty="0" smtClean="0">
                <a:solidFill>
                  <a:prstClr val="black"/>
                </a:solidFill>
              </a:rPr>
              <a:t>Σοβαρότητα </a:t>
            </a:r>
            <a:r>
              <a:rPr lang="el-GR" sz="2400" dirty="0">
                <a:solidFill>
                  <a:prstClr val="black"/>
                </a:solidFill>
              </a:rPr>
              <a:t>συμπτωμάτων</a:t>
            </a:r>
            <a:endParaRPr lang="en-US" sz="2400" dirty="0">
              <a:solidFill>
                <a:prstClr val="black"/>
              </a:solidFill>
            </a:endParaRPr>
          </a:p>
          <a:p>
            <a:pPr lvl="0">
              <a:lnSpc>
                <a:spcPct val="75000"/>
              </a:lnSpc>
              <a:spcBef>
                <a:spcPct val="50000"/>
              </a:spcBef>
              <a:spcAft>
                <a:spcPts val="600"/>
              </a:spcAft>
              <a:buClr>
                <a:srgbClr val="820000"/>
              </a:buClr>
              <a:buFont typeface="Wingdings" pitchFamily="2" charset="2"/>
              <a:buChar char="§"/>
            </a:pPr>
            <a:r>
              <a:rPr lang="el-GR" sz="2400" dirty="0">
                <a:solidFill>
                  <a:prstClr val="black"/>
                </a:solidFill>
              </a:rPr>
              <a:t>Βαθμός περιορισμού της ροής</a:t>
            </a:r>
          </a:p>
          <a:p>
            <a:pPr lvl="0">
              <a:lnSpc>
                <a:spcPct val="75000"/>
              </a:lnSpc>
              <a:spcBef>
                <a:spcPct val="50000"/>
              </a:spcBef>
              <a:spcAft>
                <a:spcPts val="600"/>
              </a:spcAft>
              <a:buClr>
                <a:srgbClr val="820000"/>
              </a:buClr>
              <a:buFont typeface="Wingdings" pitchFamily="2" charset="2"/>
              <a:buChar char="§"/>
            </a:pPr>
            <a:r>
              <a:rPr lang="el-GR" sz="2400" dirty="0">
                <a:solidFill>
                  <a:prstClr val="black"/>
                </a:solidFill>
              </a:rPr>
              <a:t>Συχνότητα και σοβαρότητα των παροξυσμών</a:t>
            </a:r>
          </a:p>
          <a:p>
            <a:pPr lvl="0">
              <a:lnSpc>
                <a:spcPct val="75000"/>
              </a:lnSpc>
              <a:spcBef>
                <a:spcPct val="50000"/>
              </a:spcBef>
              <a:spcAft>
                <a:spcPts val="600"/>
              </a:spcAft>
              <a:buClr>
                <a:srgbClr val="820000"/>
              </a:buClr>
              <a:buFont typeface="Wingdings" pitchFamily="2" charset="2"/>
              <a:buChar char="§"/>
            </a:pPr>
            <a:r>
              <a:rPr lang="el-GR" sz="2400" dirty="0">
                <a:solidFill>
                  <a:prstClr val="black"/>
                </a:solidFill>
              </a:rPr>
              <a:t>Παρουσία αναπνευστικής ανεπάρκειας</a:t>
            </a:r>
          </a:p>
          <a:p>
            <a:pPr lvl="0">
              <a:lnSpc>
                <a:spcPct val="75000"/>
              </a:lnSpc>
              <a:spcBef>
                <a:spcPct val="50000"/>
              </a:spcBef>
              <a:spcAft>
                <a:spcPts val="600"/>
              </a:spcAft>
              <a:buClr>
                <a:srgbClr val="820000"/>
              </a:buClr>
              <a:buFont typeface="Wingdings" pitchFamily="2" charset="2"/>
              <a:buChar char="§"/>
            </a:pPr>
            <a:r>
              <a:rPr lang="el-GR" sz="2400" dirty="0">
                <a:solidFill>
                  <a:prstClr val="black"/>
                </a:solidFill>
              </a:rPr>
              <a:t>Συνυπάρχουσες ασθένειες</a:t>
            </a:r>
            <a:endParaRPr lang="en-US" sz="2400" dirty="0">
              <a:solidFill>
                <a:prstClr val="black"/>
              </a:solidFill>
            </a:endParaRPr>
          </a:p>
          <a:p>
            <a:pPr lvl="0">
              <a:lnSpc>
                <a:spcPct val="75000"/>
              </a:lnSpc>
              <a:spcBef>
                <a:spcPct val="50000"/>
              </a:spcBef>
              <a:spcAft>
                <a:spcPts val="600"/>
              </a:spcAft>
              <a:buClr>
                <a:srgbClr val="820000"/>
              </a:buClr>
              <a:buFont typeface="Wingdings" pitchFamily="2" charset="2"/>
              <a:buChar char="§"/>
            </a:pPr>
            <a:r>
              <a:rPr lang="el-GR" sz="2400" dirty="0">
                <a:solidFill>
                  <a:prstClr val="black"/>
                </a:solidFill>
              </a:rPr>
              <a:t>Γενική κατάσταση υγείας</a:t>
            </a:r>
            <a:endParaRPr lang="en-US" sz="2400" dirty="0">
              <a:solidFill>
                <a:prstClr val="black"/>
              </a:solidFill>
            </a:endParaRPr>
          </a:p>
          <a:p>
            <a:pPr lvl="0">
              <a:lnSpc>
                <a:spcPct val="75000"/>
              </a:lnSpc>
              <a:spcBef>
                <a:spcPct val="50000"/>
              </a:spcBef>
              <a:spcAft>
                <a:spcPts val="600"/>
              </a:spcAft>
              <a:buClr>
                <a:srgbClr val="820000"/>
              </a:buClr>
              <a:buFont typeface="Wingdings" pitchFamily="2" charset="2"/>
              <a:buChar char="§"/>
            </a:pPr>
            <a:r>
              <a:rPr lang="el-GR" sz="2400" dirty="0">
                <a:solidFill>
                  <a:prstClr val="black"/>
                </a:solidFill>
              </a:rPr>
              <a:t>Αριθμός φαρμάκων που απαιτούνται για </a:t>
            </a:r>
            <a:r>
              <a:rPr lang="el-GR" sz="2400" dirty="0" smtClean="0">
                <a:solidFill>
                  <a:prstClr val="black"/>
                </a:solidFill>
              </a:rPr>
              <a:t>τον έλεγχο </a:t>
            </a:r>
            <a:r>
              <a:rPr lang="el-GR" sz="2400" dirty="0">
                <a:solidFill>
                  <a:prstClr val="black"/>
                </a:solidFill>
              </a:rPr>
              <a:t>της </a:t>
            </a:r>
            <a:r>
              <a:rPr lang="el-GR" sz="2400" dirty="0" smtClean="0">
                <a:solidFill>
                  <a:prstClr val="black"/>
                </a:solidFill>
              </a:rPr>
              <a:t>πάθησης</a:t>
            </a:r>
            <a:endParaRPr lang="en-US" sz="2400" dirty="0">
              <a:solidFill>
                <a:prstClr val="black"/>
              </a:solidFill>
            </a:endParaRPr>
          </a:p>
          <a:p>
            <a:pPr>
              <a:spcAft>
                <a:spcPts val="600"/>
              </a:spcAft>
            </a:pPr>
            <a:endParaRPr lang="el-GR" dirty="0"/>
          </a:p>
        </p:txBody>
      </p:sp>
      <p:sp>
        <p:nvSpPr>
          <p:cNvPr id="5" name="TextBox 4"/>
          <p:cNvSpPr txBox="1"/>
          <p:nvPr/>
        </p:nvSpPr>
        <p:spPr>
          <a:xfrm>
            <a:off x="0" y="6488668"/>
            <a:ext cx="1872208" cy="369332"/>
          </a:xfrm>
          <a:prstGeom prst="rect">
            <a:avLst/>
          </a:prstGeom>
          <a:noFill/>
        </p:spPr>
        <p:txBody>
          <a:bodyPr wrap="square" rtlCol="0">
            <a:spAutoFit/>
          </a:bodyPr>
          <a:lstStyle/>
          <a:p>
            <a:pPr algn="r"/>
            <a:r>
              <a:rPr lang="en-US" dirty="0">
                <a:latin typeface="+mn-lt"/>
              </a:rPr>
              <a:t>(GOLD, 2006)</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Tree>
    <p:extLst>
      <p:ext uri="{BB962C8B-B14F-4D97-AF65-F5344CB8AC3E}">
        <p14:creationId xmlns:p14="http://schemas.microsoft.com/office/powerpoint/2010/main" val="797772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pitchFamily="34" charset="0"/>
              </a:rPr>
              <a:t>Επιδείνωση ΧΑΠ</a:t>
            </a:r>
            <a:endParaRPr lang="el-GR" dirty="0"/>
          </a:p>
        </p:txBody>
      </p:sp>
      <p:sp>
        <p:nvSpPr>
          <p:cNvPr id="3" name="Up Arrow 2"/>
          <p:cNvSpPr/>
          <p:nvPr/>
        </p:nvSpPr>
        <p:spPr>
          <a:xfrm>
            <a:off x="1835696" y="1457291"/>
            <a:ext cx="45719" cy="424732"/>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Rectangle 4"/>
          <p:cNvSpPr/>
          <p:nvPr/>
        </p:nvSpPr>
        <p:spPr>
          <a:xfrm>
            <a:off x="1979712" y="1457291"/>
            <a:ext cx="3958648" cy="424732"/>
          </a:xfrm>
          <a:prstGeom prst="rect">
            <a:avLst/>
          </a:prstGeom>
        </p:spPr>
        <p:txBody>
          <a:bodyPr wrap="none">
            <a:spAutoFit/>
          </a:bodyPr>
          <a:lstStyle/>
          <a:p>
            <a:pPr marL="609600" indent="-609600" algn="ctr">
              <a:lnSpc>
                <a:spcPct val="90000"/>
              </a:lnSpc>
              <a:spcBef>
                <a:spcPct val="20000"/>
              </a:spcBef>
              <a:buClr>
                <a:schemeClr val="hlink"/>
              </a:buClr>
              <a:buSzPct val="80000"/>
              <a:buFont typeface="Arial" charset="0"/>
              <a:buNone/>
            </a:pPr>
            <a:r>
              <a:rPr lang="el-GR" sz="2400" dirty="0">
                <a:latin typeface="Calibri" pitchFamily="34" charset="0"/>
              </a:rPr>
              <a:t>δύσπνοιας (κλίμακα του </a:t>
            </a:r>
            <a:r>
              <a:rPr lang="en-US" sz="2400" dirty="0">
                <a:latin typeface="Calibri" pitchFamily="34" charset="0"/>
              </a:rPr>
              <a:t>Borg</a:t>
            </a:r>
            <a:r>
              <a:rPr lang="el-GR" sz="2400" dirty="0">
                <a:latin typeface="Calibri" pitchFamily="34" charset="0"/>
              </a:rPr>
              <a:t>)</a:t>
            </a:r>
          </a:p>
        </p:txBody>
      </p:sp>
      <p:sp>
        <p:nvSpPr>
          <p:cNvPr id="7" name="AutoShape 8"/>
          <p:cNvSpPr>
            <a:spLocks noChangeArrowheads="1"/>
          </p:cNvSpPr>
          <p:nvPr/>
        </p:nvSpPr>
        <p:spPr bwMode="auto">
          <a:xfrm>
            <a:off x="3203848" y="2204864"/>
            <a:ext cx="863600" cy="1366838"/>
          </a:xfrm>
          <a:prstGeom prst="curvedRightArrow">
            <a:avLst>
              <a:gd name="adj1" fmla="val 31654"/>
              <a:gd name="adj2" fmla="val 63309"/>
              <a:gd name="adj3" fmla="val 33333"/>
            </a:avLst>
          </a:prstGeom>
          <a:solidFill>
            <a:srgbClr val="004A82"/>
          </a:solidFill>
          <a:ln w="9525">
            <a:noFill/>
            <a:miter lim="800000"/>
            <a:headEnd/>
            <a:tailEnd/>
          </a:ln>
        </p:spPr>
        <p:txBody>
          <a:bodyPr wrap="none" anchor="ctr"/>
          <a:lstStyle/>
          <a:p>
            <a:endParaRPr lang="el-GR" sz="2000" dirty="0">
              <a:latin typeface="+mn-lt"/>
            </a:endParaRPr>
          </a:p>
        </p:txBody>
      </p:sp>
      <p:sp>
        <p:nvSpPr>
          <p:cNvPr id="12" name="Down Arrow 11"/>
          <p:cNvSpPr/>
          <p:nvPr/>
        </p:nvSpPr>
        <p:spPr>
          <a:xfrm>
            <a:off x="1835696" y="3911749"/>
            <a:ext cx="45719" cy="369332"/>
          </a:xfrm>
          <a:prstGeom prst="down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Rectangle 5"/>
          <p:cNvSpPr/>
          <p:nvPr/>
        </p:nvSpPr>
        <p:spPr>
          <a:xfrm>
            <a:off x="1993900" y="3865583"/>
            <a:ext cx="3422091" cy="461665"/>
          </a:xfrm>
          <a:prstGeom prst="rect">
            <a:avLst/>
          </a:prstGeom>
        </p:spPr>
        <p:txBody>
          <a:bodyPr wrap="none">
            <a:spAutoFit/>
          </a:bodyPr>
          <a:lstStyle/>
          <a:p>
            <a:r>
              <a:rPr lang="en-US" dirty="0">
                <a:latin typeface="Times New Roman" pitchFamily="18" charset="0"/>
              </a:rPr>
              <a:t> </a:t>
            </a:r>
            <a:r>
              <a:rPr lang="el-GR" sz="2400" dirty="0">
                <a:latin typeface="Calibri" pitchFamily="34" charset="0"/>
              </a:rPr>
              <a:t>Λειτουργικής </a:t>
            </a:r>
            <a:r>
              <a:rPr lang="el-GR" sz="2400" dirty="0" smtClean="0">
                <a:latin typeface="Calibri" pitchFamily="34" charset="0"/>
              </a:rPr>
              <a:t>Ικανότητας</a:t>
            </a:r>
            <a:endParaRPr lang="el-GR" sz="2400" dirty="0"/>
          </a:p>
        </p:txBody>
      </p:sp>
      <p:sp>
        <p:nvSpPr>
          <p:cNvPr id="9" name="TextBox 8"/>
          <p:cNvSpPr txBox="1"/>
          <p:nvPr/>
        </p:nvSpPr>
        <p:spPr>
          <a:xfrm>
            <a:off x="272621" y="4869160"/>
            <a:ext cx="8640960" cy="907941"/>
          </a:xfrm>
          <a:prstGeom prst="rect">
            <a:avLst/>
          </a:prstGeom>
          <a:noFill/>
        </p:spPr>
        <p:txBody>
          <a:bodyPr wrap="square" rtlCol="0">
            <a:spAutoFit/>
          </a:bodyPr>
          <a:lstStyle/>
          <a:p>
            <a:pPr marL="609600" indent="-609600">
              <a:lnSpc>
                <a:spcPct val="90000"/>
              </a:lnSpc>
              <a:spcBef>
                <a:spcPct val="20000"/>
              </a:spcBef>
              <a:spcAft>
                <a:spcPts val="600"/>
              </a:spcAft>
              <a:buSzPct val="80000"/>
              <a:buFont typeface="Wingdings" pitchFamily="2" charset="2"/>
              <a:buChar char="ü"/>
            </a:pPr>
            <a:r>
              <a:rPr lang="el-GR" sz="2400" dirty="0">
                <a:latin typeface="Calibri" pitchFamily="34" charset="0"/>
              </a:rPr>
              <a:t>6λεπτη δοκιμασία βάδισης (</a:t>
            </a:r>
            <a:r>
              <a:rPr lang="en-US" sz="2400" dirty="0">
                <a:latin typeface="Calibri" pitchFamily="34" charset="0"/>
              </a:rPr>
              <a:t>6MWT</a:t>
            </a:r>
            <a:r>
              <a:rPr lang="el-GR" sz="2400" dirty="0" smtClean="0">
                <a:latin typeface="Calibri" pitchFamily="34" charset="0"/>
              </a:rPr>
              <a:t>)</a:t>
            </a:r>
            <a:endParaRPr lang="en-US" sz="2400" dirty="0">
              <a:latin typeface="Calibri" pitchFamily="34" charset="0"/>
            </a:endParaRPr>
          </a:p>
          <a:p>
            <a:pPr marL="609600" indent="-609600">
              <a:lnSpc>
                <a:spcPct val="90000"/>
              </a:lnSpc>
              <a:spcBef>
                <a:spcPct val="20000"/>
              </a:spcBef>
              <a:buSzPct val="80000"/>
              <a:buFont typeface="Wingdings" pitchFamily="2" charset="2"/>
              <a:buChar char="ü"/>
            </a:pPr>
            <a:r>
              <a:rPr lang="el-GR" sz="2400" dirty="0" smtClean="0">
                <a:latin typeface="Calibri" pitchFamily="34" charset="0"/>
              </a:rPr>
              <a:t>Ικανότητα </a:t>
            </a:r>
            <a:r>
              <a:rPr lang="el-GR" sz="2400" dirty="0">
                <a:latin typeface="Calibri" pitchFamily="34" charset="0"/>
              </a:rPr>
              <a:t>παραγωγής έργου στο κυκλοεργόμετρο</a:t>
            </a:r>
            <a:endParaRPr lang="el-GR" sz="2400" dirty="0"/>
          </a:p>
        </p:txBody>
      </p:sp>
      <p:sp>
        <p:nvSpPr>
          <p:cNvPr id="10" name="TextBox 9"/>
          <p:cNvSpPr txBox="1"/>
          <p:nvPr/>
        </p:nvSpPr>
        <p:spPr>
          <a:xfrm>
            <a:off x="0" y="6516368"/>
            <a:ext cx="3200138" cy="341632"/>
          </a:xfrm>
          <a:prstGeom prst="rect">
            <a:avLst/>
          </a:prstGeom>
          <a:noFill/>
        </p:spPr>
        <p:txBody>
          <a:bodyPr wrap="square" rtlCol="0">
            <a:spAutoFit/>
          </a:bodyPr>
          <a:lstStyle/>
          <a:p>
            <a:pPr marL="609600" indent="-609600">
              <a:lnSpc>
                <a:spcPct val="90000"/>
              </a:lnSpc>
              <a:spcBef>
                <a:spcPct val="20000"/>
              </a:spcBef>
              <a:buClr>
                <a:schemeClr val="hlink"/>
              </a:buClr>
              <a:buSzPct val="80000"/>
              <a:buFont typeface="Arial" charset="0"/>
              <a:buNone/>
            </a:pPr>
            <a:r>
              <a:rPr lang="el-GR" dirty="0">
                <a:latin typeface="Calibri" pitchFamily="34" charset="0"/>
              </a:rPr>
              <a:t>(</a:t>
            </a:r>
            <a:r>
              <a:rPr lang="en-US" dirty="0">
                <a:latin typeface="Calibri" pitchFamily="34" charset="0"/>
              </a:rPr>
              <a:t>O’Donnell et al., ERS, 2006)</a:t>
            </a:r>
            <a:endParaRPr lang="el-GR" dirty="0">
              <a:latin typeface="Calibri" pitchFamily="34" charset="0"/>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cxnSp>
        <p:nvCxnSpPr>
          <p:cNvPr id="11" name="Straight Connector 10"/>
          <p:cNvCxnSpPr/>
          <p:nvPr/>
        </p:nvCxnSpPr>
        <p:spPr>
          <a:xfrm>
            <a:off x="359532" y="4653136"/>
            <a:ext cx="8316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006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pitchFamily="34" charset="0"/>
                <a:cs typeface="Times New Roman" pitchFamily="18" charset="0"/>
              </a:rPr>
              <a:t>Παράγοντες κινδύνου για ΧΑΠ</a:t>
            </a:r>
            <a:endParaRPr lang="el-GR" dirty="0"/>
          </a:p>
        </p:txBody>
      </p:sp>
      <p:sp>
        <p:nvSpPr>
          <p:cNvPr id="5" name="TextBox 4" descr="βέλος με δεξιά2"/>
          <p:cNvSpPr txBox="1"/>
          <p:nvPr/>
        </p:nvSpPr>
        <p:spPr>
          <a:xfrm>
            <a:off x="356348" y="2048073"/>
            <a:ext cx="3154742" cy="461665"/>
          </a:xfrm>
          <a:prstGeom prst="rect">
            <a:avLst/>
          </a:prstGeom>
          <a:noFill/>
        </p:spPr>
        <p:txBody>
          <a:bodyPr wrap="square" rtlCol="0">
            <a:spAutoFit/>
          </a:bodyPr>
          <a:lstStyle/>
          <a:p>
            <a:r>
              <a:rPr lang="el-GR" sz="2400" b="1" dirty="0">
                <a:latin typeface="Calibri" pitchFamily="34" charset="0"/>
              </a:rPr>
              <a:t>Παράγοντες </a:t>
            </a:r>
            <a:r>
              <a:rPr lang="el-GR" sz="2400" b="1" dirty="0" smtClean="0">
                <a:latin typeface="Calibri" pitchFamily="34" charset="0"/>
              </a:rPr>
              <a:t>ασθενούς</a:t>
            </a:r>
            <a:r>
              <a:rPr lang="el-GR" sz="2400" b="1" dirty="0" smtClean="0">
                <a:sym typeface="Wingdings 3" pitchFamily="18" charset="2"/>
              </a:rPr>
              <a:t> </a:t>
            </a:r>
            <a:endParaRPr lang="en-US" sz="2400" b="1" dirty="0" smtClean="0">
              <a:sym typeface="Wingdings 3" pitchFamily="18" charset="2"/>
            </a:endParaRPr>
          </a:p>
        </p:txBody>
      </p:sp>
      <p:sp>
        <p:nvSpPr>
          <p:cNvPr id="10" name="Right Arrow 9"/>
          <p:cNvSpPr/>
          <p:nvPr/>
        </p:nvSpPr>
        <p:spPr>
          <a:xfrm>
            <a:off x="3511090" y="2148768"/>
            <a:ext cx="306034" cy="324036"/>
          </a:xfrm>
          <a:prstGeom prst="rightArrow">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TextBox 6"/>
          <p:cNvSpPr txBox="1"/>
          <p:nvPr/>
        </p:nvSpPr>
        <p:spPr>
          <a:xfrm>
            <a:off x="4031722" y="1156624"/>
            <a:ext cx="4139952" cy="2308324"/>
          </a:xfrm>
          <a:prstGeom prst="rect">
            <a:avLst/>
          </a:prstGeom>
          <a:noFill/>
        </p:spPr>
        <p:txBody>
          <a:bodyPr wrap="square" rtlCol="0">
            <a:spAutoFit/>
          </a:bodyPr>
          <a:lstStyle/>
          <a:p>
            <a:pPr marL="354013" lvl="0" indent="-354013">
              <a:spcBef>
                <a:spcPct val="50000"/>
              </a:spcBef>
              <a:buFont typeface="Wingdings" pitchFamily="2" charset="2"/>
              <a:buChar char="ü"/>
            </a:pPr>
            <a:r>
              <a:rPr lang="el-GR" sz="2400" dirty="0">
                <a:solidFill>
                  <a:prstClr val="black"/>
                </a:solidFill>
                <a:latin typeface="Calibri" pitchFamily="34" charset="0"/>
              </a:rPr>
              <a:t>Γονίδια (π.χ. ανεπάρκεια άλφα-1   αντιθρυψίνης)</a:t>
            </a:r>
          </a:p>
          <a:p>
            <a:pPr marL="354013" lvl="0" indent="-354013">
              <a:spcBef>
                <a:spcPct val="50000"/>
              </a:spcBef>
              <a:buFont typeface="Wingdings" pitchFamily="2" charset="2"/>
              <a:buChar char="ü"/>
            </a:pPr>
            <a:r>
              <a:rPr lang="el-GR" sz="2400" dirty="0">
                <a:solidFill>
                  <a:prstClr val="black"/>
                </a:solidFill>
                <a:latin typeface="Calibri" pitchFamily="34" charset="0"/>
              </a:rPr>
              <a:t>Υπεραντιδραστικότητα</a:t>
            </a:r>
          </a:p>
          <a:p>
            <a:pPr marL="354013" lvl="0" indent="-354013">
              <a:spcBef>
                <a:spcPct val="50000"/>
              </a:spcBef>
              <a:buFont typeface="Wingdings" pitchFamily="2" charset="2"/>
              <a:buChar char="ü"/>
            </a:pPr>
            <a:r>
              <a:rPr lang="el-GR" sz="2400" dirty="0">
                <a:solidFill>
                  <a:prstClr val="black"/>
                </a:solidFill>
                <a:latin typeface="Calibri" pitchFamily="34" charset="0"/>
              </a:rPr>
              <a:t>Διαταραχές </a:t>
            </a:r>
            <a:r>
              <a:rPr lang="el-GR" sz="2400" dirty="0" smtClean="0">
                <a:solidFill>
                  <a:prstClr val="black"/>
                </a:solidFill>
                <a:latin typeface="Calibri" pitchFamily="34" charset="0"/>
              </a:rPr>
              <a:t>στην </a:t>
            </a:r>
            <a:r>
              <a:rPr lang="el-GR" sz="2400" dirty="0">
                <a:solidFill>
                  <a:prstClr val="black"/>
                </a:solidFill>
                <a:latin typeface="Calibri" pitchFamily="34" charset="0"/>
              </a:rPr>
              <a:t>ανάπτυξη του πνεύμονα </a:t>
            </a:r>
          </a:p>
        </p:txBody>
      </p:sp>
      <p:sp>
        <p:nvSpPr>
          <p:cNvPr id="6" name="TextBox 5"/>
          <p:cNvSpPr txBox="1"/>
          <p:nvPr/>
        </p:nvSpPr>
        <p:spPr>
          <a:xfrm>
            <a:off x="1051621" y="4409688"/>
            <a:ext cx="1764196" cy="461665"/>
          </a:xfrm>
          <a:prstGeom prst="rect">
            <a:avLst/>
          </a:prstGeom>
          <a:noFill/>
        </p:spPr>
        <p:txBody>
          <a:bodyPr wrap="square" rtlCol="0">
            <a:spAutoFit/>
          </a:bodyPr>
          <a:lstStyle/>
          <a:p>
            <a:r>
              <a:rPr lang="el-GR" sz="2400" b="1" dirty="0">
                <a:latin typeface="Calibri" pitchFamily="34" charset="0"/>
              </a:rPr>
              <a:t>Έκθεση σε</a:t>
            </a:r>
            <a:r>
              <a:rPr lang="el-GR" sz="2400" b="1" dirty="0" smtClean="0">
                <a:latin typeface="Calibri" pitchFamily="34" charset="0"/>
              </a:rPr>
              <a:t>:</a:t>
            </a:r>
            <a:endParaRPr lang="en-US" sz="2400" b="1" dirty="0">
              <a:latin typeface="Calibri" pitchFamily="34" charset="0"/>
              <a:sym typeface="Wingdings 3" pitchFamily="18" charset="2"/>
            </a:endParaRPr>
          </a:p>
        </p:txBody>
      </p:sp>
      <p:sp>
        <p:nvSpPr>
          <p:cNvPr id="12" name="Right Arrow 11"/>
          <p:cNvSpPr/>
          <p:nvPr/>
        </p:nvSpPr>
        <p:spPr>
          <a:xfrm>
            <a:off x="3511090" y="4478503"/>
            <a:ext cx="306034" cy="324036"/>
          </a:xfrm>
          <a:prstGeom prst="rightArrow">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TextBox 7"/>
          <p:cNvSpPr txBox="1"/>
          <p:nvPr/>
        </p:nvSpPr>
        <p:spPr>
          <a:xfrm>
            <a:off x="4031722" y="3684309"/>
            <a:ext cx="5112278" cy="2492990"/>
          </a:xfrm>
          <a:prstGeom prst="rect">
            <a:avLst/>
          </a:prstGeom>
          <a:noFill/>
        </p:spPr>
        <p:txBody>
          <a:bodyPr wrap="square" rtlCol="0">
            <a:spAutoFit/>
          </a:bodyPr>
          <a:lstStyle/>
          <a:p>
            <a:pPr marL="354013" lvl="0" indent="-354013">
              <a:spcBef>
                <a:spcPct val="50000"/>
              </a:spcBef>
              <a:buFont typeface="Wingdings" pitchFamily="2" charset="2"/>
              <a:buChar char="ü"/>
            </a:pPr>
            <a:r>
              <a:rPr lang="el-GR" sz="2400" dirty="0" smtClean="0">
                <a:solidFill>
                  <a:prstClr val="black"/>
                </a:solidFill>
                <a:latin typeface="Calibri" pitchFamily="34" charset="0"/>
              </a:rPr>
              <a:t>Καπνό</a:t>
            </a:r>
            <a:endParaRPr lang="el-GR" sz="2400" dirty="0">
              <a:solidFill>
                <a:prstClr val="black"/>
              </a:solidFill>
              <a:latin typeface="Calibri" pitchFamily="34" charset="0"/>
            </a:endParaRPr>
          </a:p>
          <a:p>
            <a:pPr marL="354013" lvl="0" indent="-354013">
              <a:spcBef>
                <a:spcPct val="50000"/>
              </a:spcBef>
              <a:buFont typeface="Wingdings" pitchFamily="2" charset="2"/>
              <a:buChar char="ü"/>
            </a:pPr>
            <a:r>
              <a:rPr lang="el-GR" sz="2400" dirty="0">
                <a:solidFill>
                  <a:prstClr val="black"/>
                </a:solidFill>
                <a:latin typeface="Calibri" pitchFamily="34" charset="0"/>
              </a:rPr>
              <a:t>Επαγγελματική έκθεση σε   σκόνες, χημικά</a:t>
            </a:r>
          </a:p>
          <a:p>
            <a:pPr marL="354013" lvl="0" indent="-354013">
              <a:spcBef>
                <a:spcPct val="50000"/>
              </a:spcBef>
              <a:buFont typeface="Wingdings" pitchFamily="2" charset="2"/>
              <a:buChar char="ü"/>
            </a:pPr>
            <a:r>
              <a:rPr lang="el-GR" sz="2400" dirty="0">
                <a:solidFill>
                  <a:prstClr val="black"/>
                </a:solidFill>
                <a:latin typeface="Calibri" pitchFamily="34" charset="0"/>
              </a:rPr>
              <a:t>Λοιμώξεις</a:t>
            </a:r>
          </a:p>
          <a:p>
            <a:pPr marL="354013" lvl="0" indent="-354013">
              <a:spcBef>
                <a:spcPct val="50000"/>
              </a:spcBef>
              <a:buFont typeface="Wingdings" pitchFamily="2" charset="2"/>
              <a:buChar char="ü"/>
            </a:pPr>
            <a:r>
              <a:rPr lang="el-GR" sz="2400" dirty="0">
                <a:solidFill>
                  <a:prstClr val="black"/>
                </a:solidFill>
                <a:latin typeface="Calibri" pitchFamily="34" charset="0"/>
              </a:rPr>
              <a:t>Κοινωνικοοικονομική κατάσταση</a:t>
            </a:r>
          </a:p>
        </p:txBody>
      </p:sp>
      <p:sp>
        <p:nvSpPr>
          <p:cNvPr id="4" name="Slide Number Placeholder 3"/>
          <p:cNvSpPr>
            <a:spLocks noGrp="1"/>
          </p:cNvSpPr>
          <p:nvPr>
            <p:ph type="sldNum" sz="quarter" idx="12"/>
          </p:nvPr>
        </p:nvSpPr>
        <p:spPr>
          <a:xfrm>
            <a:off x="6300192" y="6309320"/>
            <a:ext cx="2133600" cy="365125"/>
          </a:xfrm>
        </p:spPr>
        <p:txBody>
          <a:bodyPr/>
          <a:lstStyle/>
          <a:p>
            <a:pPr>
              <a:defRPr/>
            </a:pPr>
            <a:fld id="{7E55E3B3-0445-4CFC-BED8-763D4409E61F}" type="slidenum">
              <a:rPr lang="el-GR" smtClean="0"/>
              <a:pPr>
                <a:defRPr/>
              </a:pPr>
              <a:t>16</a:t>
            </a:fld>
            <a:endParaRPr lang="el-GR" dirty="0"/>
          </a:p>
        </p:txBody>
      </p:sp>
      <p:cxnSp>
        <p:nvCxnSpPr>
          <p:cNvPr id="11" name="Straight Connector 10"/>
          <p:cNvCxnSpPr/>
          <p:nvPr/>
        </p:nvCxnSpPr>
        <p:spPr>
          <a:xfrm>
            <a:off x="467544" y="3573776"/>
            <a:ext cx="8316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8"/>
          <p:cNvSpPr txBox="1"/>
          <p:nvPr/>
        </p:nvSpPr>
        <p:spPr>
          <a:xfrm>
            <a:off x="0" y="6457890"/>
            <a:ext cx="1781944" cy="400110"/>
          </a:xfrm>
          <a:prstGeom prst="rect">
            <a:avLst/>
          </a:prstGeom>
          <a:noFill/>
        </p:spPr>
        <p:txBody>
          <a:bodyPr wrap="square" rtlCol="0">
            <a:spAutoFit/>
          </a:bodyPr>
          <a:lstStyle/>
          <a:p>
            <a:r>
              <a:rPr lang="en-US" sz="2000" dirty="0">
                <a:latin typeface="Calibri" pitchFamily="34" charset="0"/>
                <a:cs typeface="Times New Roman" pitchFamily="18" charset="0"/>
              </a:rPr>
              <a:t>(GOLD, 2006)</a:t>
            </a:r>
            <a:endParaRPr lang="el-GR" sz="2000" dirty="0"/>
          </a:p>
        </p:txBody>
      </p:sp>
    </p:spTree>
    <p:extLst>
      <p:ext uri="{BB962C8B-B14F-4D97-AF65-F5344CB8AC3E}">
        <p14:creationId xmlns:p14="http://schemas.microsoft.com/office/powerpoint/2010/main" val="4235980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pitchFamily="34" charset="0"/>
                <a:cs typeface="Times New Roman" pitchFamily="18" charset="0"/>
              </a:rPr>
              <a:t>Αιτιολογία της ΧΑΠ </a:t>
            </a:r>
            <a:r>
              <a:rPr lang="el-GR" sz="3200" b="0" dirty="0">
                <a:latin typeface="Calibri" pitchFamily="34" charset="0"/>
                <a:cs typeface="Times New Roman" pitchFamily="18" charset="0"/>
              </a:rPr>
              <a:t>(1 από 3)</a:t>
            </a:r>
            <a:endParaRPr lang="el-GR" sz="3200" b="0" dirty="0"/>
          </a:p>
        </p:txBody>
      </p:sp>
      <p:sp>
        <p:nvSpPr>
          <p:cNvPr id="3" name="Content Placeholder 2"/>
          <p:cNvSpPr>
            <a:spLocks noGrp="1"/>
          </p:cNvSpPr>
          <p:nvPr>
            <p:ph idx="1"/>
          </p:nvPr>
        </p:nvSpPr>
        <p:spPr>
          <a:xfrm>
            <a:off x="457200" y="1196752"/>
            <a:ext cx="8229600" cy="4032448"/>
          </a:xfrm>
        </p:spPr>
        <p:txBody>
          <a:bodyPr/>
          <a:lstStyle/>
          <a:p>
            <a:pPr lvl="0">
              <a:lnSpc>
                <a:spcPct val="120000"/>
              </a:lnSpc>
              <a:spcAft>
                <a:spcPts val="1200"/>
              </a:spcAft>
              <a:buClr>
                <a:srgbClr val="FFFF00"/>
              </a:buClr>
              <a:buSzPct val="65000"/>
              <a:buNone/>
            </a:pPr>
            <a:r>
              <a:rPr lang="el-GR" sz="2600" b="1" dirty="0">
                <a:solidFill>
                  <a:srgbClr val="820000"/>
                </a:solidFill>
              </a:rPr>
              <a:t>ΑΙΤΙΑ:</a:t>
            </a:r>
          </a:p>
          <a:p>
            <a:pPr lvl="0">
              <a:lnSpc>
                <a:spcPct val="120000"/>
              </a:lnSpc>
              <a:spcAft>
                <a:spcPts val="600"/>
              </a:spcAft>
              <a:buClr>
                <a:srgbClr val="820000"/>
              </a:buClr>
              <a:buSzPct val="100000"/>
              <a:buFont typeface="Wingdings" pitchFamily="2" charset="2"/>
              <a:buChar char="§"/>
            </a:pPr>
            <a:r>
              <a:rPr lang="el-GR" sz="2400" dirty="0">
                <a:solidFill>
                  <a:prstClr val="black"/>
                </a:solidFill>
              </a:rPr>
              <a:t>Φλεγμονή  των πνευμόνων  </a:t>
            </a:r>
            <a:r>
              <a:rPr lang="el-GR" sz="2400" dirty="0" smtClean="0">
                <a:solidFill>
                  <a:prstClr val="black"/>
                </a:solidFill>
              </a:rPr>
              <a:t>ύστερα </a:t>
            </a:r>
            <a:r>
              <a:rPr lang="el-GR" sz="2400" dirty="0">
                <a:solidFill>
                  <a:prstClr val="black"/>
                </a:solidFill>
              </a:rPr>
              <a:t>από  χρόνια έκθεση σε  βλαπτικά </a:t>
            </a:r>
            <a:r>
              <a:rPr lang="el-GR" sz="2400" dirty="0" smtClean="0">
                <a:solidFill>
                  <a:prstClr val="black"/>
                </a:solidFill>
              </a:rPr>
              <a:t>ερεθίσματα</a:t>
            </a:r>
          </a:p>
          <a:p>
            <a:pPr lvl="0">
              <a:lnSpc>
                <a:spcPct val="120000"/>
              </a:lnSpc>
              <a:spcAft>
                <a:spcPts val="600"/>
              </a:spcAft>
              <a:buClr>
                <a:srgbClr val="820000"/>
              </a:buClr>
              <a:buSzPct val="100000"/>
              <a:buFont typeface="Wingdings" pitchFamily="2" charset="2"/>
              <a:buChar char="§"/>
            </a:pPr>
            <a:r>
              <a:rPr lang="el-GR" sz="2400" dirty="0" smtClean="0">
                <a:solidFill>
                  <a:prstClr val="black"/>
                </a:solidFill>
              </a:rPr>
              <a:t>Το </a:t>
            </a:r>
            <a:r>
              <a:rPr lang="el-GR" sz="2400" dirty="0">
                <a:solidFill>
                  <a:prstClr val="black"/>
                </a:solidFill>
              </a:rPr>
              <a:t>κάπνισμα  και η μόλυνση της ατμόσφαιρας ή του περιβάλλοντος εργασίας καθώς και περιπτώσεις κληρονομικού εμφυσήματος</a:t>
            </a:r>
            <a:endParaRPr lang="el-GR" dirty="0"/>
          </a:p>
        </p:txBody>
      </p:sp>
      <p:sp>
        <p:nvSpPr>
          <p:cNvPr id="5" name="TextBox 4"/>
          <p:cNvSpPr txBox="1"/>
          <p:nvPr/>
        </p:nvSpPr>
        <p:spPr>
          <a:xfrm>
            <a:off x="7486991" y="5805264"/>
            <a:ext cx="1657009" cy="461665"/>
          </a:xfrm>
          <a:prstGeom prst="rect">
            <a:avLst/>
          </a:prstGeom>
          <a:noFill/>
        </p:spPr>
        <p:txBody>
          <a:bodyPr wrap="square" rtlCol="0">
            <a:spAutoFit/>
          </a:bodyPr>
          <a:lstStyle/>
          <a:p>
            <a:pPr eaLnBrk="1" hangingPunct="1">
              <a:lnSpc>
                <a:spcPct val="120000"/>
              </a:lnSpc>
              <a:buClr>
                <a:srgbClr val="FFFF00"/>
              </a:buClr>
              <a:buSzPct val="65000"/>
              <a:buFont typeface="Wingdings" pitchFamily="2" charset="2"/>
              <a:buNone/>
            </a:pPr>
            <a:r>
              <a:rPr lang="el-GR" sz="2000" dirty="0">
                <a:latin typeface="+mn-lt"/>
              </a:rPr>
              <a:t>(</a:t>
            </a:r>
            <a:r>
              <a:rPr lang="en-US" sz="2000" dirty="0">
                <a:latin typeface="+mn-lt"/>
              </a:rPr>
              <a:t>GOLD</a:t>
            </a:r>
            <a:r>
              <a:rPr lang="el-GR" sz="2000" dirty="0">
                <a:latin typeface="+mn-lt"/>
              </a:rPr>
              <a:t>, </a:t>
            </a:r>
            <a:r>
              <a:rPr lang="en-US" sz="2000" dirty="0">
                <a:latin typeface="+mn-lt"/>
              </a:rPr>
              <a:t>2006)</a:t>
            </a:r>
            <a:endParaRPr lang="en-GB" sz="20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cxnSp>
        <p:nvCxnSpPr>
          <p:cNvPr id="6" name="Straight Connector 5"/>
          <p:cNvCxnSpPr/>
          <p:nvPr/>
        </p:nvCxnSpPr>
        <p:spPr>
          <a:xfrm>
            <a:off x="539552" y="1772816"/>
            <a:ext cx="777594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5647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pitchFamily="34" charset="0"/>
                <a:cs typeface="Times New Roman" pitchFamily="18" charset="0"/>
              </a:rPr>
              <a:t>Αιτιολογία της ΧΑΠ </a:t>
            </a:r>
            <a:r>
              <a:rPr lang="el-GR" sz="3200" b="0" dirty="0">
                <a:latin typeface="Calibri" pitchFamily="34" charset="0"/>
                <a:cs typeface="Times New Roman" pitchFamily="18" charset="0"/>
              </a:rPr>
              <a:t>(2 από 3)</a:t>
            </a:r>
            <a:endParaRPr lang="el-GR" sz="3200" b="0" dirty="0"/>
          </a:p>
        </p:txBody>
      </p:sp>
      <p:sp>
        <p:nvSpPr>
          <p:cNvPr id="3" name="Content Placeholder 2"/>
          <p:cNvSpPr>
            <a:spLocks noGrp="1"/>
          </p:cNvSpPr>
          <p:nvPr>
            <p:ph idx="1"/>
          </p:nvPr>
        </p:nvSpPr>
        <p:spPr>
          <a:xfrm>
            <a:off x="351330" y="1196752"/>
            <a:ext cx="8397134" cy="1728192"/>
          </a:xfrm>
        </p:spPr>
        <p:txBody>
          <a:bodyPr>
            <a:normAutofit/>
          </a:bodyPr>
          <a:lstStyle/>
          <a:p>
            <a:pPr>
              <a:lnSpc>
                <a:spcPct val="120000"/>
              </a:lnSpc>
              <a:buClr>
                <a:srgbClr val="820000"/>
              </a:buClr>
              <a:buSzPct val="100000"/>
              <a:buFont typeface="Wingdings" panose="05000000000000000000" pitchFamily="2" charset="2"/>
              <a:buChar char="§"/>
              <a:defRPr/>
            </a:pPr>
            <a:r>
              <a:rPr lang="el-GR" sz="2400" dirty="0">
                <a:solidFill>
                  <a:prstClr val="black"/>
                </a:solidFill>
                <a:latin typeface="Calibri" pitchFamily="34" charset="0"/>
              </a:rPr>
              <a:t>Το κάπνισμα τσιγάρου είναι το πρωταρχικό αίτιο της </a:t>
            </a:r>
            <a:r>
              <a:rPr lang="el-GR" sz="2400" dirty="0" smtClean="0">
                <a:solidFill>
                  <a:prstClr val="black"/>
                </a:solidFill>
                <a:latin typeface="Calibri" pitchFamily="34" charset="0"/>
              </a:rPr>
              <a:t>ΧΑΠ</a:t>
            </a:r>
            <a:endParaRPr lang="en-US" sz="2400" dirty="0">
              <a:solidFill>
                <a:prstClr val="black"/>
              </a:solidFill>
              <a:latin typeface="Calibri" pitchFamily="34" charset="0"/>
            </a:endParaRPr>
          </a:p>
          <a:p>
            <a:pPr>
              <a:lnSpc>
                <a:spcPct val="120000"/>
              </a:lnSpc>
              <a:buClr>
                <a:srgbClr val="820000"/>
              </a:buClr>
              <a:buSzPct val="100000"/>
              <a:buFont typeface="Wingdings" panose="05000000000000000000" pitchFamily="2" charset="2"/>
              <a:buChar char="§"/>
              <a:defRPr/>
            </a:pPr>
            <a:r>
              <a:rPr lang="el-GR" sz="2400" dirty="0">
                <a:solidFill>
                  <a:prstClr val="black"/>
                </a:solidFill>
                <a:latin typeface="Calibri" pitchFamily="34" charset="0"/>
              </a:rPr>
              <a:t>Στην Αμερική</a:t>
            </a:r>
            <a:r>
              <a:rPr lang="en-US" sz="2400" dirty="0">
                <a:solidFill>
                  <a:prstClr val="black"/>
                </a:solidFill>
                <a:latin typeface="Calibri" pitchFamily="34" charset="0"/>
              </a:rPr>
              <a:t> 47.2 </a:t>
            </a:r>
            <a:r>
              <a:rPr lang="el-GR" sz="2400" dirty="0">
                <a:solidFill>
                  <a:prstClr val="black"/>
                </a:solidFill>
                <a:latin typeface="Calibri" pitchFamily="34" charset="0"/>
              </a:rPr>
              <a:t>εκατομμύρια άνθρωποι</a:t>
            </a:r>
            <a:r>
              <a:rPr lang="en-US" sz="2400" dirty="0">
                <a:solidFill>
                  <a:prstClr val="black"/>
                </a:solidFill>
                <a:latin typeface="Calibri" pitchFamily="34" charset="0"/>
              </a:rPr>
              <a:t> (28% </a:t>
            </a:r>
            <a:r>
              <a:rPr lang="el-GR" sz="2400" dirty="0">
                <a:solidFill>
                  <a:prstClr val="black"/>
                </a:solidFill>
                <a:latin typeface="Calibri" pitchFamily="34" charset="0"/>
              </a:rPr>
              <a:t>των ανδρών</a:t>
            </a:r>
            <a:r>
              <a:rPr lang="en-US" sz="2400" dirty="0">
                <a:solidFill>
                  <a:prstClr val="black"/>
                </a:solidFill>
                <a:latin typeface="Calibri" pitchFamily="34" charset="0"/>
              </a:rPr>
              <a:t> </a:t>
            </a:r>
            <a:r>
              <a:rPr lang="el-GR" sz="2400" dirty="0">
                <a:solidFill>
                  <a:prstClr val="black"/>
                </a:solidFill>
                <a:latin typeface="Calibri" pitchFamily="34" charset="0"/>
              </a:rPr>
              <a:t>και</a:t>
            </a:r>
            <a:r>
              <a:rPr lang="en-US" sz="2400" dirty="0">
                <a:solidFill>
                  <a:prstClr val="black"/>
                </a:solidFill>
                <a:latin typeface="Calibri" pitchFamily="34" charset="0"/>
              </a:rPr>
              <a:t> 23% </a:t>
            </a:r>
            <a:r>
              <a:rPr lang="el-GR" sz="2400" dirty="0">
                <a:solidFill>
                  <a:prstClr val="black"/>
                </a:solidFill>
                <a:latin typeface="Calibri" pitchFamily="34" charset="0"/>
              </a:rPr>
              <a:t>των γυναικών</a:t>
            </a:r>
            <a:r>
              <a:rPr lang="en-US" sz="2400" dirty="0">
                <a:solidFill>
                  <a:prstClr val="black"/>
                </a:solidFill>
                <a:latin typeface="Calibri" pitchFamily="34" charset="0"/>
              </a:rPr>
              <a:t>) </a:t>
            </a:r>
            <a:r>
              <a:rPr lang="el-GR" sz="2400" dirty="0" smtClean="0">
                <a:solidFill>
                  <a:prstClr val="black"/>
                </a:solidFill>
                <a:latin typeface="Calibri" pitchFamily="34" charset="0"/>
              </a:rPr>
              <a:t>καπνίζουν</a:t>
            </a:r>
            <a:endParaRPr lang="en-US" sz="2400" dirty="0">
              <a:solidFill>
                <a:prstClr val="black"/>
              </a:solidFill>
              <a:latin typeface="Calibri" pitchFamily="34" charset="0"/>
            </a:endParaRPr>
          </a:p>
        </p:txBody>
      </p:sp>
      <p:sp>
        <p:nvSpPr>
          <p:cNvPr id="5" name="TextBox 4"/>
          <p:cNvSpPr txBox="1"/>
          <p:nvPr/>
        </p:nvSpPr>
        <p:spPr>
          <a:xfrm>
            <a:off x="179512" y="6237312"/>
            <a:ext cx="2088232" cy="437043"/>
          </a:xfrm>
          <a:prstGeom prst="rect">
            <a:avLst/>
          </a:prstGeom>
          <a:noFill/>
        </p:spPr>
        <p:txBody>
          <a:bodyPr wrap="square" rtlCol="0">
            <a:spAutoFit/>
          </a:bodyPr>
          <a:lstStyle/>
          <a:p>
            <a:pPr>
              <a:lnSpc>
                <a:spcPct val="120000"/>
              </a:lnSpc>
              <a:spcBef>
                <a:spcPct val="20000"/>
              </a:spcBef>
              <a:buClr>
                <a:srgbClr val="FFFF00"/>
              </a:buClr>
              <a:buSzPct val="65000"/>
              <a:defRPr/>
            </a:pPr>
            <a:r>
              <a:rPr lang="el-GR" sz="2000" dirty="0">
                <a:latin typeface="+mn-lt"/>
              </a:rPr>
              <a:t> (</a:t>
            </a:r>
            <a:r>
              <a:rPr lang="en-US" sz="2000" dirty="0">
                <a:latin typeface="+mn-lt"/>
              </a:rPr>
              <a:t>GOLD</a:t>
            </a:r>
            <a:r>
              <a:rPr lang="el-GR" sz="2000" dirty="0">
                <a:latin typeface="+mn-lt"/>
              </a:rPr>
              <a:t>, </a:t>
            </a:r>
            <a:r>
              <a:rPr lang="en-US" sz="2000" dirty="0">
                <a:latin typeface="+mn-lt"/>
              </a:rPr>
              <a:t>2006)</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7" name="Rectangle 6"/>
          <p:cNvSpPr/>
          <p:nvPr/>
        </p:nvSpPr>
        <p:spPr>
          <a:xfrm>
            <a:off x="6141183" y="4375650"/>
            <a:ext cx="2656076"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solidFill>
                  <a:schemeClr val="tx1">
                    <a:lumMod val="65000"/>
                    <a:lumOff val="35000"/>
                  </a:schemeClr>
                </a:solidFill>
                <a:latin typeface="+mn-lt"/>
                <a:hlinkClick r:id="rId2"/>
              </a:rPr>
              <a:t>Poster Design for "Quit Smoking" Campaign 01</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 από</a:t>
            </a:r>
            <a:r>
              <a:rPr lang="en-US" sz="1200" dirty="0" smtClean="0">
                <a:solidFill>
                  <a:schemeClr val="tx1">
                    <a:lumMod val="65000"/>
                    <a:lumOff val="35000"/>
                  </a:schemeClr>
                </a:solidFill>
                <a:latin typeface="+mn-lt"/>
              </a:rPr>
              <a:t> </a:t>
            </a:r>
            <a:r>
              <a:rPr lang="en-US" sz="1200" dirty="0">
                <a:solidFill>
                  <a:schemeClr val="tx1">
                    <a:lumMod val="65000"/>
                    <a:lumOff val="35000"/>
                  </a:schemeClr>
                </a:solidFill>
                <a:latin typeface="+mn-lt"/>
                <a:hlinkClick r:id="rId3"/>
              </a:rPr>
              <a:t>StephenMitchell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a:t>
            </a:r>
            <a:r>
              <a:rPr lang="en-US" sz="1200" dirty="0" smtClean="0">
                <a:solidFill>
                  <a:schemeClr val="tx1">
                    <a:lumMod val="65000"/>
                    <a:lumOff val="35000"/>
                  </a:schemeClr>
                </a:solidFill>
                <a:latin typeface="+mn-lt"/>
              </a:rPr>
              <a:t>  </a:t>
            </a:r>
            <a:r>
              <a:rPr lang="en-US" sz="1200" dirty="0" smtClean="0">
                <a:latin typeface="+mn-lt"/>
                <a:hlinkClick r:id="rId4"/>
              </a:rPr>
              <a:t>CC BY-NC-ND 2.0</a:t>
            </a:r>
            <a:endParaRPr lang="en-US" sz="1200" dirty="0">
              <a:latin typeface="+mn-lt"/>
            </a:endParaRPr>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11652" y="2420888"/>
            <a:ext cx="2915138" cy="194421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351330" y="2695735"/>
            <a:ext cx="5444806" cy="3194721"/>
          </a:xfrm>
          <a:prstGeom prst="rect">
            <a:avLst/>
          </a:prstGeom>
        </p:spPr>
        <p:txBody>
          <a:bodyPr wrap="square">
            <a:spAutoFit/>
          </a:bodyPr>
          <a:lstStyle/>
          <a:p>
            <a:pPr marL="342900" indent="-342900">
              <a:lnSpc>
                <a:spcPct val="120000"/>
              </a:lnSpc>
              <a:buClr>
                <a:srgbClr val="820000"/>
              </a:buClr>
              <a:buSzPct val="100000"/>
              <a:buFont typeface="Wingdings" panose="05000000000000000000" pitchFamily="2" charset="2"/>
              <a:buChar char="§"/>
              <a:defRPr/>
            </a:pPr>
            <a:r>
              <a:rPr lang="el-GR" sz="2400" dirty="0">
                <a:solidFill>
                  <a:prstClr val="black"/>
                </a:solidFill>
                <a:latin typeface="Calibri" pitchFamily="34" charset="0"/>
              </a:rPr>
              <a:t>Ο</a:t>
            </a:r>
            <a:r>
              <a:rPr lang="en-US" sz="2400" dirty="0">
                <a:solidFill>
                  <a:prstClr val="black"/>
                </a:solidFill>
                <a:latin typeface="Calibri" pitchFamily="34" charset="0"/>
              </a:rPr>
              <a:t> WHO </a:t>
            </a:r>
            <a:r>
              <a:rPr lang="el-GR" sz="2400" dirty="0">
                <a:solidFill>
                  <a:prstClr val="black"/>
                </a:solidFill>
                <a:latin typeface="Calibri" pitchFamily="34" charset="0"/>
              </a:rPr>
              <a:t>υπολογίζει</a:t>
            </a:r>
            <a:r>
              <a:rPr lang="en-US" sz="2400" dirty="0">
                <a:solidFill>
                  <a:prstClr val="black"/>
                </a:solidFill>
                <a:latin typeface="Calibri" pitchFamily="34" charset="0"/>
              </a:rPr>
              <a:t> 1.1 </a:t>
            </a:r>
            <a:r>
              <a:rPr lang="el-GR" sz="2400" dirty="0">
                <a:solidFill>
                  <a:prstClr val="black"/>
                </a:solidFill>
                <a:latin typeface="Calibri" pitchFamily="34" charset="0"/>
              </a:rPr>
              <a:t>δις καπνιστών διεθνώς, που θα αυξηθεί σε </a:t>
            </a:r>
            <a:r>
              <a:rPr lang="en-US" sz="2400" dirty="0">
                <a:solidFill>
                  <a:prstClr val="black"/>
                </a:solidFill>
                <a:latin typeface="Calibri" pitchFamily="34" charset="0"/>
              </a:rPr>
              <a:t>1.6 </a:t>
            </a:r>
            <a:r>
              <a:rPr lang="el-GR" sz="2400" dirty="0">
                <a:solidFill>
                  <a:prstClr val="black"/>
                </a:solidFill>
                <a:latin typeface="Calibri" pitchFamily="34" charset="0"/>
              </a:rPr>
              <a:t>δις ως το </a:t>
            </a:r>
            <a:r>
              <a:rPr lang="en-US" sz="2400" dirty="0">
                <a:solidFill>
                  <a:prstClr val="black"/>
                </a:solidFill>
                <a:latin typeface="Calibri" pitchFamily="34" charset="0"/>
              </a:rPr>
              <a:t>2025 </a:t>
            </a:r>
            <a:endParaRPr lang="el-GR" sz="2400" dirty="0">
              <a:solidFill>
                <a:prstClr val="black"/>
              </a:solidFill>
              <a:latin typeface="Calibri" pitchFamily="34" charset="0"/>
            </a:endParaRPr>
          </a:p>
          <a:p>
            <a:pPr marL="342900" indent="-342900">
              <a:lnSpc>
                <a:spcPct val="120000"/>
              </a:lnSpc>
              <a:buClr>
                <a:srgbClr val="820000"/>
              </a:buClr>
              <a:buSzPct val="100000"/>
              <a:buFont typeface="Wingdings" panose="05000000000000000000" pitchFamily="2" charset="2"/>
              <a:buChar char="§"/>
              <a:defRPr/>
            </a:pPr>
            <a:r>
              <a:rPr lang="el-GR" sz="2400" dirty="0">
                <a:solidFill>
                  <a:prstClr val="black"/>
                </a:solidFill>
                <a:latin typeface="Calibri" pitchFamily="34" charset="0"/>
              </a:rPr>
              <a:t>Σε χώρες χαμηλού και μεσαίου οικονομικού επιπέδου ο ρυθμός αύξησης των καπνιστών είναι ανησυχητικός</a:t>
            </a:r>
            <a:endParaRPr lang="el-GR" sz="2400" dirty="0"/>
          </a:p>
        </p:txBody>
      </p:sp>
    </p:spTree>
    <p:extLst>
      <p:ext uri="{BB962C8B-B14F-4D97-AF65-F5344CB8AC3E}">
        <p14:creationId xmlns:p14="http://schemas.microsoft.com/office/powerpoint/2010/main" val="2584818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6144"/>
          </a:xfrm>
        </p:spPr>
        <p:txBody>
          <a:bodyPr>
            <a:noAutofit/>
          </a:bodyPr>
          <a:lstStyle/>
          <a:p>
            <a:r>
              <a:rPr lang="el-GR" sz="3800" dirty="0" smtClean="0"/>
              <a:t>Η αναπνευστική φυσικοθεραπεία στη χρόνια αποφρακτική πνευμονοπάθεια</a:t>
            </a:r>
            <a:endParaRPr lang="el-GR" sz="38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5" name="Rectangle 4"/>
          <p:cNvSpPr/>
          <p:nvPr/>
        </p:nvSpPr>
        <p:spPr>
          <a:xfrm>
            <a:off x="263712" y="5589240"/>
            <a:ext cx="8424936" cy="830997"/>
          </a:xfrm>
          <a:prstGeom prst="rect">
            <a:avLst/>
          </a:prstGeom>
        </p:spPr>
        <p:txBody>
          <a:bodyPr wrap="square">
            <a:spAutoFit/>
          </a:bodyPr>
          <a:lstStyle/>
          <a:p>
            <a:r>
              <a:rPr lang="el-GR" sz="2400" b="1" dirty="0">
                <a:latin typeface="+mn-lt"/>
              </a:rPr>
              <a:t>Λέξεις κλειδιά: </a:t>
            </a:r>
            <a:r>
              <a:rPr lang="el-GR" sz="2400" b="1" dirty="0">
                <a:solidFill>
                  <a:srgbClr val="004A82"/>
                </a:solidFill>
                <a:latin typeface="+mn-lt"/>
              </a:rPr>
              <a:t>Χρόνια </a:t>
            </a:r>
            <a:r>
              <a:rPr lang="el-GR" sz="2400" b="1" dirty="0" smtClean="0">
                <a:solidFill>
                  <a:srgbClr val="004A82"/>
                </a:solidFill>
                <a:latin typeface="+mn-lt"/>
              </a:rPr>
              <a:t>Αποφρακτική </a:t>
            </a:r>
            <a:r>
              <a:rPr lang="el-GR" sz="2400" b="1" dirty="0">
                <a:solidFill>
                  <a:srgbClr val="004A82"/>
                </a:solidFill>
                <a:latin typeface="+mn-lt"/>
              </a:rPr>
              <a:t>Π</a:t>
            </a:r>
            <a:r>
              <a:rPr lang="el-GR" sz="2400" b="1" dirty="0" smtClean="0">
                <a:solidFill>
                  <a:srgbClr val="004A82"/>
                </a:solidFill>
                <a:latin typeface="+mn-lt"/>
              </a:rPr>
              <a:t>νευμονοπάθεια</a:t>
            </a:r>
            <a:r>
              <a:rPr lang="el-GR" sz="2400" b="1" dirty="0">
                <a:solidFill>
                  <a:srgbClr val="004A82"/>
                </a:solidFill>
                <a:latin typeface="+mn-lt"/>
              </a:rPr>
              <a:t>, </a:t>
            </a:r>
            <a:r>
              <a:rPr lang="el-GR" sz="2400" b="1" dirty="0" smtClean="0">
                <a:solidFill>
                  <a:srgbClr val="004A82"/>
                </a:solidFill>
                <a:latin typeface="+mn-lt"/>
              </a:rPr>
              <a:t>Χρόνια Βρογχίτιδα, Πνευμονικό Εμφύσημα, Πνευμονική </a:t>
            </a:r>
            <a:r>
              <a:rPr lang="el-GR" sz="2400" b="1" dirty="0">
                <a:solidFill>
                  <a:srgbClr val="004A82"/>
                </a:solidFill>
                <a:latin typeface="+mn-lt"/>
              </a:rPr>
              <a:t>Α</a:t>
            </a:r>
            <a:r>
              <a:rPr lang="el-GR" sz="2400" b="1" dirty="0" smtClean="0">
                <a:solidFill>
                  <a:srgbClr val="004A82"/>
                </a:solidFill>
                <a:latin typeface="+mn-lt"/>
              </a:rPr>
              <a:t>ποκατάσταση</a:t>
            </a:r>
            <a:endParaRPr lang="el-GR" sz="2400" b="1" dirty="0">
              <a:solidFill>
                <a:srgbClr val="004A82"/>
              </a:solidFill>
              <a:latin typeface="+mn-lt"/>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1844824"/>
            <a:ext cx="3029028" cy="302902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2627784" y="4941168"/>
            <a:ext cx="3816424" cy="461665"/>
          </a:xfrm>
          <a:prstGeom prst="rect">
            <a:avLst/>
          </a:prstGeom>
        </p:spPr>
        <p:txBody>
          <a:bodyPr wrap="square">
            <a:spAutoFit/>
          </a:bodyPr>
          <a:lstStyle/>
          <a:p>
            <a:pPr algn="ctr"/>
            <a:r>
              <a:rPr lang="en-US" sz="1200" dirty="0">
                <a:solidFill>
                  <a:schemeClr val="tx1">
                    <a:lumMod val="65000"/>
                    <a:lumOff val="35000"/>
                  </a:schemeClr>
                </a:solidFill>
                <a:latin typeface="+mn-lt"/>
              </a:rPr>
              <a:t>“</a:t>
            </a:r>
            <a:r>
              <a:rPr lang="en-US" sz="1200" dirty="0">
                <a:solidFill>
                  <a:schemeClr val="tx1">
                    <a:lumMod val="65000"/>
                    <a:lumOff val="35000"/>
                  </a:schemeClr>
                </a:solidFill>
                <a:latin typeface="+mn-lt"/>
                <a:hlinkClick r:id="rId4"/>
              </a:rPr>
              <a:t>Blausen 0343 Emphysema</a:t>
            </a:r>
            <a:r>
              <a:rPr lang="en-US" sz="1200" dirty="0">
                <a:solidFill>
                  <a:schemeClr val="tx1">
                    <a:lumMod val="65000"/>
                    <a:lumOff val="35000"/>
                  </a:schemeClr>
                </a:solidFill>
                <a:latin typeface="+mn-lt"/>
              </a:rPr>
              <a:t>”, </a:t>
            </a:r>
            <a:r>
              <a:rPr lang="el-GR" sz="1200" dirty="0" smtClean="0">
                <a:solidFill>
                  <a:schemeClr val="tx1">
                    <a:lumMod val="65000"/>
                    <a:lumOff val="35000"/>
                  </a:schemeClr>
                </a:solidFill>
                <a:latin typeface="+mn-lt"/>
              </a:rPr>
              <a:t> από</a:t>
            </a:r>
            <a:r>
              <a:rPr lang="en-US" sz="1200" dirty="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5"/>
              </a:rPr>
              <a:t>Blausen_medical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a:t>
            </a:r>
            <a:r>
              <a:rPr lang="en-US" sz="1200" dirty="0" smtClean="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6"/>
              </a:rPr>
              <a:t>CC </a:t>
            </a:r>
            <a:r>
              <a:rPr lang="en-US" sz="1200" dirty="0">
                <a:solidFill>
                  <a:schemeClr val="tx1">
                    <a:lumMod val="65000"/>
                    <a:lumOff val="35000"/>
                  </a:schemeClr>
                </a:solidFill>
                <a:latin typeface="+mn-lt"/>
                <a:hlinkClick r:id="rId6"/>
              </a:rPr>
              <a:t>BY 3.0</a:t>
            </a: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153139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pitchFamily="34" charset="0"/>
                <a:cs typeface="Times New Roman" pitchFamily="18" charset="0"/>
              </a:rPr>
              <a:t>Αιτιολογία της ΧΑΠ </a:t>
            </a:r>
            <a:r>
              <a:rPr lang="el-GR" sz="3200" b="0" dirty="0">
                <a:latin typeface="Calibri" pitchFamily="34" charset="0"/>
                <a:cs typeface="Times New Roman" pitchFamily="18" charset="0"/>
              </a:rPr>
              <a:t>(3 από 3)</a:t>
            </a:r>
            <a:endParaRPr lang="el-GR" sz="3200" b="0" dirty="0"/>
          </a:p>
        </p:txBody>
      </p:sp>
      <p:sp>
        <p:nvSpPr>
          <p:cNvPr id="3" name="Content Placeholder 2"/>
          <p:cNvSpPr>
            <a:spLocks noGrp="1"/>
          </p:cNvSpPr>
          <p:nvPr>
            <p:ph idx="1"/>
          </p:nvPr>
        </p:nvSpPr>
        <p:spPr>
          <a:xfrm>
            <a:off x="251520" y="1196752"/>
            <a:ext cx="6552728" cy="5184576"/>
          </a:xfrm>
        </p:spPr>
        <p:txBody>
          <a:bodyPr>
            <a:normAutofit fontScale="92500" lnSpcReduction="20000"/>
          </a:bodyPr>
          <a:lstStyle/>
          <a:p>
            <a:pPr marL="0" lvl="0" indent="0">
              <a:buNone/>
            </a:pPr>
            <a:r>
              <a:rPr lang="el-GR" sz="2600" b="1" dirty="0"/>
              <a:t>Οι</a:t>
            </a:r>
            <a:r>
              <a:rPr lang="el-GR" sz="2600" b="1" dirty="0">
                <a:solidFill>
                  <a:srgbClr val="820000"/>
                </a:solidFill>
              </a:rPr>
              <a:t> καπνιστές με ΧΑΠ </a:t>
            </a:r>
            <a:r>
              <a:rPr lang="en-US" sz="2600" b="1" dirty="0"/>
              <a:t>vs</a:t>
            </a:r>
            <a:r>
              <a:rPr lang="en-US" sz="2600" dirty="0">
                <a:solidFill>
                  <a:srgbClr val="820000"/>
                </a:solidFill>
              </a:rPr>
              <a:t> </a:t>
            </a:r>
            <a:r>
              <a:rPr lang="el-GR" sz="2600" b="1" dirty="0">
                <a:solidFill>
                  <a:srgbClr val="820000"/>
                </a:solidFill>
              </a:rPr>
              <a:t>μη καπνιστές</a:t>
            </a:r>
            <a:r>
              <a:rPr lang="en-US" sz="2600" b="1" dirty="0">
                <a:solidFill>
                  <a:srgbClr val="820000"/>
                </a:solidFill>
              </a:rPr>
              <a:t> </a:t>
            </a:r>
            <a:r>
              <a:rPr lang="el-GR" sz="2600" b="1" dirty="0" smtClean="0"/>
              <a:t>παρουσιάζουν: </a:t>
            </a:r>
            <a:endParaRPr lang="en-US" sz="2600" b="1" dirty="0"/>
          </a:p>
          <a:p>
            <a:pPr marL="182563" lvl="0" indent="-182563">
              <a:buFont typeface="Calibri" panose="020F0502020204030204" pitchFamily="34" charset="0"/>
              <a:buChar char="‐"/>
            </a:pPr>
            <a:r>
              <a:rPr lang="el-GR" sz="2600" dirty="0" smtClean="0">
                <a:solidFill>
                  <a:prstClr val="black"/>
                </a:solidFill>
              </a:rPr>
              <a:t>Μειωμένη </a:t>
            </a:r>
            <a:r>
              <a:rPr lang="el-GR" sz="2600" dirty="0">
                <a:solidFill>
                  <a:prstClr val="black"/>
                </a:solidFill>
              </a:rPr>
              <a:t>λειτουργική κατάσταση και </a:t>
            </a:r>
            <a:endParaRPr lang="en-US" sz="2600" dirty="0">
              <a:solidFill>
                <a:prstClr val="black"/>
              </a:solidFill>
            </a:endParaRPr>
          </a:p>
          <a:p>
            <a:pPr marL="182563" lvl="0" indent="-182563">
              <a:buFont typeface="Calibri" panose="020F0502020204030204" pitchFamily="34" charset="0"/>
              <a:buChar char="‐"/>
            </a:pPr>
            <a:r>
              <a:rPr lang="el-GR" sz="2600" dirty="0" smtClean="0">
                <a:solidFill>
                  <a:prstClr val="black"/>
                </a:solidFill>
              </a:rPr>
              <a:t>Μεγαλύτερη θνησιμότητα</a:t>
            </a:r>
          </a:p>
          <a:p>
            <a:pPr lvl="0"/>
            <a:endParaRPr lang="el-GR" sz="2600" dirty="0">
              <a:solidFill>
                <a:prstClr val="black"/>
              </a:solidFill>
            </a:endParaRPr>
          </a:p>
          <a:p>
            <a:pPr marL="0" lvl="0" indent="0" defTabSz="950913">
              <a:buNone/>
            </a:pPr>
            <a:r>
              <a:rPr lang="el-GR" sz="2600" b="1" dirty="0" smtClean="0">
                <a:solidFill>
                  <a:srgbClr val="820000"/>
                </a:solidFill>
              </a:rPr>
              <a:t>Οι </a:t>
            </a:r>
            <a:r>
              <a:rPr lang="el-GR" sz="2600" b="1" dirty="0">
                <a:solidFill>
                  <a:srgbClr val="820000"/>
                </a:solidFill>
              </a:rPr>
              <a:t>καπνιστές πίπας ή πούρου </a:t>
            </a:r>
            <a:r>
              <a:rPr lang="en-US" sz="2600" b="1" dirty="0"/>
              <a:t>vs</a:t>
            </a:r>
            <a:r>
              <a:rPr lang="el-GR" sz="2600" dirty="0">
                <a:solidFill>
                  <a:srgbClr val="820000"/>
                </a:solidFill>
              </a:rPr>
              <a:t> </a:t>
            </a:r>
            <a:r>
              <a:rPr lang="el-GR" sz="2600" b="1" dirty="0">
                <a:solidFill>
                  <a:srgbClr val="820000"/>
                </a:solidFill>
              </a:rPr>
              <a:t>καπνιστές</a:t>
            </a:r>
            <a:r>
              <a:rPr lang="en-US" sz="2600" b="1" dirty="0">
                <a:solidFill>
                  <a:srgbClr val="820000"/>
                </a:solidFill>
              </a:rPr>
              <a:t> </a:t>
            </a:r>
            <a:r>
              <a:rPr lang="el-GR" sz="2600" b="1" dirty="0">
                <a:solidFill>
                  <a:srgbClr val="820000"/>
                </a:solidFill>
              </a:rPr>
              <a:t>τσιγάρου</a:t>
            </a:r>
            <a:r>
              <a:rPr lang="el-GR" sz="2600" dirty="0">
                <a:solidFill>
                  <a:srgbClr val="820000"/>
                </a:solidFill>
              </a:rPr>
              <a:t> </a:t>
            </a:r>
            <a:r>
              <a:rPr lang="el-GR" sz="2600" b="1" dirty="0" smtClean="0"/>
              <a:t>έχουν: </a:t>
            </a:r>
            <a:endParaRPr lang="en-US" sz="2600" b="1" dirty="0"/>
          </a:p>
          <a:p>
            <a:pPr marL="182563" lvl="0" indent="-182563">
              <a:buFont typeface="Calibri" panose="020F0502020204030204" pitchFamily="34" charset="0"/>
              <a:buChar char="‐"/>
            </a:pPr>
            <a:r>
              <a:rPr lang="el-GR" sz="2600" dirty="0" smtClean="0">
                <a:solidFill>
                  <a:prstClr val="black"/>
                </a:solidFill>
              </a:rPr>
              <a:t>Μικρότερη </a:t>
            </a:r>
            <a:r>
              <a:rPr lang="el-GR" sz="2600" dirty="0">
                <a:solidFill>
                  <a:prstClr val="black"/>
                </a:solidFill>
              </a:rPr>
              <a:t>επικράτηση της </a:t>
            </a:r>
            <a:r>
              <a:rPr lang="el-GR" sz="2600" dirty="0" smtClean="0">
                <a:solidFill>
                  <a:prstClr val="black"/>
                </a:solidFill>
              </a:rPr>
              <a:t>νόσου </a:t>
            </a:r>
            <a:endParaRPr lang="en-US" sz="2600" dirty="0">
              <a:solidFill>
                <a:prstClr val="black"/>
              </a:solidFill>
            </a:endParaRPr>
          </a:p>
          <a:p>
            <a:pPr marL="182563" lvl="0" indent="-182563">
              <a:buFont typeface="Calibri" panose="020F0502020204030204" pitchFamily="34" charset="0"/>
              <a:buChar char="‐"/>
            </a:pPr>
            <a:r>
              <a:rPr lang="el-GR" sz="2600" dirty="0" smtClean="0">
                <a:solidFill>
                  <a:prstClr val="black"/>
                </a:solidFill>
              </a:rPr>
              <a:t>Μικρότερη </a:t>
            </a:r>
            <a:r>
              <a:rPr lang="el-GR" sz="2600" dirty="0">
                <a:solidFill>
                  <a:prstClr val="black"/>
                </a:solidFill>
              </a:rPr>
              <a:t>μείωση της </a:t>
            </a:r>
            <a:r>
              <a:rPr lang="el-GR" sz="2600" dirty="0" smtClean="0">
                <a:solidFill>
                  <a:prstClr val="black"/>
                </a:solidFill>
              </a:rPr>
              <a:t>λειτουργικότητας </a:t>
            </a:r>
            <a:r>
              <a:rPr lang="el-GR" sz="2600" dirty="0">
                <a:solidFill>
                  <a:prstClr val="black"/>
                </a:solidFill>
              </a:rPr>
              <a:t>λόγω μικρότερης συχνότητας εισπνοής </a:t>
            </a:r>
            <a:r>
              <a:rPr lang="el-GR" sz="2600" dirty="0" smtClean="0">
                <a:solidFill>
                  <a:prstClr val="black"/>
                </a:solidFill>
              </a:rPr>
              <a:t>καπνού</a:t>
            </a:r>
          </a:p>
          <a:p>
            <a:pPr lvl="0"/>
            <a:endParaRPr lang="el-GR" sz="2600" dirty="0">
              <a:solidFill>
                <a:prstClr val="black"/>
              </a:solidFill>
            </a:endParaRPr>
          </a:p>
          <a:p>
            <a:pPr marL="0" lvl="0" indent="0">
              <a:buNone/>
            </a:pPr>
            <a:r>
              <a:rPr lang="el-GR" sz="2600" b="1" dirty="0" smtClean="0"/>
              <a:t>Τα </a:t>
            </a:r>
            <a:r>
              <a:rPr lang="el-GR" sz="2600" b="1" dirty="0">
                <a:solidFill>
                  <a:srgbClr val="820000"/>
                </a:solidFill>
              </a:rPr>
              <a:t>παιδιά </a:t>
            </a:r>
            <a:r>
              <a:rPr lang="el-GR" sz="2600" b="1" dirty="0"/>
              <a:t>και τα </a:t>
            </a:r>
            <a:r>
              <a:rPr lang="el-GR" sz="2600" b="1" dirty="0">
                <a:solidFill>
                  <a:srgbClr val="820000"/>
                </a:solidFill>
              </a:rPr>
              <a:t>νεογνά </a:t>
            </a:r>
            <a:r>
              <a:rPr lang="el-GR" sz="2600" b="1" dirty="0" smtClean="0">
                <a:solidFill>
                  <a:srgbClr val="820000"/>
                </a:solidFill>
              </a:rPr>
              <a:t>καπνιστών γονέων</a:t>
            </a:r>
            <a:r>
              <a:rPr lang="el-GR" sz="2600" dirty="0" smtClean="0">
                <a:solidFill>
                  <a:srgbClr val="820000"/>
                </a:solidFill>
              </a:rPr>
              <a:t> </a:t>
            </a:r>
            <a:r>
              <a:rPr lang="en-US" sz="2600" b="1" dirty="0"/>
              <a:t>vs</a:t>
            </a:r>
            <a:r>
              <a:rPr lang="el-GR" sz="2600" dirty="0">
                <a:solidFill>
                  <a:srgbClr val="820000"/>
                </a:solidFill>
              </a:rPr>
              <a:t> </a:t>
            </a:r>
            <a:r>
              <a:rPr lang="el-GR" sz="2600" b="1" dirty="0">
                <a:solidFill>
                  <a:srgbClr val="820000"/>
                </a:solidFill>
              </a:rPr>
              <a:t>παιδιά μη καπνιστών </a:t>
            </a:r>
            <a:r>
              <a:rPr lang="el-GR" sz="2600" b="1" dirty="0" smtClean="0"/>
              <a:t>έχουν</a:t>
            </a:r>
            <a:endParaRPr lang="el-GR" sz="2600" b="1" dirty="0"/>
          </a:p>
          <a:p>
            <a:pPr marL="182563" lvl="0" indent="-182563">
              <a:buFont typeface="Calibri" panose="020F0502020204030204" pitchFamily="34" charset="0"/>
              <a:buChar char="‐"/>
            </a:pPr>
            <a:r>
              <a:rPr lang="el-GR" sz="2600" dirty="0" smtClean="0">
                <a:solidFill>
                  <a:prstClr val="black"/>
                </a:solidFill>
              </a:rPr>
              <a:t>Αυξημένη </a:t>
            </a:r>
            <a:r>
              <a:rPr lang="el-GR" sz="2600" dirty="0">
                <a:solidFill>
                  <a:prstClr val="black"/>
                </a:solidFill>
              </a:rPr>
              <a:t>νοσηρότητα του </a:t>
            </a:r>
            <a:r>
              <a:rPr lang="el-GR" sz="2600" dirty="0" smtClean="0">
                <a:solidFill>
                  <a:prstClr val="black"/>
                </a:solidFill>
              </a:rPr>
              <a:t>αναπνευστικού</a:t>
            </a:r>
            <a:endParaRPr lang="el-GR" sz="2600" dirty="0">
              <a:solidFill>
                <a:prstClr val="black"/>
              </a:solidFill>
            </a:endParaRPr>
          </a:p>
          <a:p>
            <a:endParaRPr lang="el-GR" dirty="0"/>
          </a:p>
        </p:txBody>
      </p:sp>
      <p:sp>
        <p:nvSpPr>
          <p:cNvPr id="5" name="TextBox 4"/>
          <p:cNvSpPr txBox="1"/>
          <p:nvPr/>
        </p:nvSpPr>
        <p:spPr>
          <a:xfrm>
            <a:off x="0" y="6538554"/>
            <a:ext cx="2232248" cy="319446"/>
          </a:xfrm>
          <a:prstGeom prst="rect">
            <a:avLst/>
          </a:prstGeom>
          <a:noFill/>
        </p:spPr>
        <p:txBody>
          <a:bodyPr wrap="square" rtlCol="0">
            <a:spAutoFit/>
          </a:bodyPr>
          <a:lstStyle/>
          <a:p>
            <a:pPr algn="ctr" eaLnBrk="1" hangingPunct="1">
              <a:lnSpc>
                <a:spcPct val="80000"/>
              </a:lnSpc>
              <a:buFont typeface="Wingdings" pitchFamily="2" charset="2"/>
              <a:buNone/>
            </a:pPr>
            <a:r>
              <a:rPr lang="el-GR" dirty="0">
                <a:latin typeface="+mn-lt"/>
              </a:rPr>
              <a:t>(</a:t>
            </a:r>
            <a:r>
              <a:rPr lang="en-US" dirty="0">
                <a:latin typeface="+mn-lt"/>
              </a:rPr>
              <a:t>GOLD</a:t>
            </a:r>
            <a:r>
              <a:rPr lang="el-GR" dirty="0">
                <a:latin typeface="+mn-lt"/>
              </a:rPr>
              <a:t>, </a:t>
            </a:r>
            <a:r>
              <a:rPr lang="en-US" dirty="0">
                <a:latin typeface="+mn-lt"/>
              </a:rPr>
              <a:t>2006)</a:t>
            </a:r>
            <a:endParaRPr lang="en-GB"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28208" y="1340768"/>
            <a:ext cx="2113266" cy="316835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6651995" y="4581128"/>
            <a:ext cx="2465691" cy="830997"/>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solidFill>
                  <a:schemeClr val="tx1">
                    <a:lumMod val="65000"/>
                    <a:lumOff val="35000"/>
                  </a:schemeClr>
                </a:solidFill>
                <a:latin typeface="+mn-lt"/>
                <a:hlinkClick r:id="rId3"/>
              </a:rPr>
              <a:t>Poster Design for "Quit Smoking" Campaign 0</a:t>
            </a:r>
            <a:r>
              <a:rPr lang="el-GR" sz="1200" dirty="0" smtClean="0">
                <a:solidFill>
                  <a:schemeClr val="tx1">
                    <a:lumMod val="65000"/>
                    <a:lumOff val="35000"/>
                  </a:schemeClr>
                </a:solidFill>
                <a:latin typeface="+mn-lt"/>
                <a:hlinkClick r:id="rId3"/>
              </a:rPr>
              <a:t>2</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 από</a:t>
            </a:r>
            <a:r>
              <a:rPr lang="en-US" sz="1200" dirty="0" smtClean="0">
                <a:solidFill>
                  <a:schemeClr val="tx1">
                    <a:lumMod val="65000"/>
                    <a:lumOff val="35000"/>
                  </a:schemeClr>
                </a:solidFill>
                <a:latin typeface="+mn-lt"/>
              </a:rPr>
              <a:t> </a:t>
            </a:r>
            <a:r>
              <a:rPr lang="en-US" sz="1200" dirty="0">
                <a:solidFill>
                  <a:schemeClr val="tx1">
                    <a:lumMod val="65000"/>
                    <a:lumOff val="35000"/>
                  </a:schemeClr>
                </a:solidFill>
                <a:latin typeface="+mn-lt"/>
                <a:hlinkClick r:id="rId4"/>
              </a:rPr>
              <a:t>StephenMitchell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a:t>
            </a:r>
            <a:r>
              <a:rPr lang="en-US" sz="1200" dirty="0" smtClean="0">
                <a:solidFill>
                  <a:schemeClr val="tx1">
                    <a:lumMod val="65000"/>
                    <a:lumOff val="35000"/>
                  </a:schemeClr>
                </a:solidFill>
                <a:latin typeface="+mn-lt"/>
              </a:rPr>
              <a:t>  </a:t>
            </a:r>
            <a:r>
              <a:rPr lang="en-US" sz="1200" dirty="0" smtClean="0">
                <a:latin typeface="+mn-lt"/>
                <a:hlinkClick r:id="rId5"/>
              </a:rPr>
              <a:t>CC BY-NC-ND 2.0</a:t>
            </a:r>
            <a:endParaRPr lang="en-US" sz="1200" dirty="0">
              <a:latin typeface="+mn-lt"/>
            </a:endParaRPr>
          </a:p>
        </p:txBody>
      </p:sp>
    </p:spTree>
    <p:extLst>
      <p:ext uri="{BB962C8B-B14F-4D97-AF65-F5344CB8AC3E}">
        <p14:creationId xmlns:p14="http://schemas.microsoft.com/office/powerpoint/2010/main" val="526767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pitchFamily="34" charset="0"/>
                <a:cs typeface="Times New Roman" pitchFamily="18" charset="0"/>
              </a:rPr>
              <a:t>Επιδημιολογία </a:t>
            </a:r>
            <a:r>
              <a:rPr lang="el-GR" sz="3200" b="0" dirty="0">
                <a:latin typeface="Calibri" pitchFamily="34" charset="0"/>
                <a:cs typeface="Times New Roman" pitchFamily="18" charset="0"/>
              </a:rPr>
              <a:t>(1 από </a:t>
            </a:r>
            <a:r>
              <a:rPr lang="el-GR" sz="3200" b="0" dirty="0" smtClean="0">
                <a:latin typeface="Calibri" pitchFamily="34" charset="0"/>
                <a:cs typeface="Times New Roman" pitchFamily="18" charset="0"/>
              </a:rPr>
              <a:t>3)</a:t>
            </a:r>
            <a:endParaRPr lang="el-GR" sz="3200" b="0" dirty="0"/>
          </a:p>
        </p:txBody>
      </p:sp>
      <p:sp>
        <p:nvSpPr>
          <p:cNvPr id="3" name="Content Placeholder 2"/>
          <p:cNvSpPr>
            <a:spLocks noGrp="1"/>
          </p:cNvSpPr>
          <p:nvPr>
            <p:ph idx="1"/>
          </p:nvPr>
        </p:nvSpPr>
        <p:spPr/>
        <p:txBody>
          <a:bodyPr/>
          <a:lstStyle/>
          <a:p>
            <a:pPr lvl="0">
              <a:buClr>
                <a:srgbClr val="820000"/>
              </a:buClr>
              <a:buFont typeface="Wingdings" panose="05000000000000000000" pitchFamily="2" charset="2"/>
              <a:buChar char="q"/>
              <a:defRPr/>
            </a:pPr>
            <a:r>
              <a:rPr lang="el-GR" sz="2400" dirty="0">
                <a:solidFill>
                  <a:prstClr val="black"/>
                </a:solidFill>
                <a:latin typeface="Calibri" pitchFamily="34" charset="0"/>
              </a:rPr>
              <a:t>Η ΧΑΠ είναι η </a:t>
            </a:r>
            <a:r>
              <a:rPr lang="el-GR" sz="2400" b="1" dirty="0">
                <a:solidFill>
                  <a:srgbClr val="820000"/>
                </a:solidFill>
                <a:latin typeface="Calibri" pitchFamily="34" charset="0"/>
              </a:rPr>
              <a:t>4η αιτία θανάτου </a:t>
            </a:r>
            <a:r>
              <a:rPr lang="el-GR" sz="2400" dirty="0">
                <a:solidFill>
                  <a:prstClr val="black"/>
                </a:solidFill>
                <a:latin typeface="Calibri" pitchFamily="34" charset="0"/>
              </a:rPr>
              <a:t>διεθνώς</a:t>
            </a:r>
            <a:r>
              <a:rPr lang="en-US" sz="2400" dirty="0">
                <a:solidFill>
                  <a:prstClr val="black"/>
                </a:solidFill>
                <a:latin typeface="Calibri" pitchFamily="34" charset="0"/>
              </a:rPr>
              <a:t> </a:t>
            </a:r>
            <a:r>
              <a:rPr lang="el-GR" sz="2400" dirty="0">
                <a:solidFill>
                  <a:prstClr val="black"/>
                </a:solidFill>
                <a:latin typeface="Calibri" pitchFamily="34" charset="0"/>
              </a:rPr>
              <a:t> </a:t>
            </a:r>
            <a:r>
              <a:rPr lang="en-US" sz="2400" dirty="0">
                <a:solidFill>
                  <a:prstClr val="black"/>
                </a:solidFill>
                <a:latin typeface="Calibri" pitchFamily="34" charset="0"/>
              </a:rPr>
              <a:t>(</a:t>
            </a:r>
            <a:r>
              <a:rPr lang="el-GR" sz="2400" dirty="0">
                <a:solidFill>
                  <a:prstClr val="black"/>
                </a:solidFill>
                <a:latin typeface="Calibri" pitchFamily="34" charset="0"/>
              </a:rPr>
              <a:t>μετά τις καρδιοπάθειες, τον καρκίνο και τα Ε.Α.Ε</a:t>
            </a:r>
            <a:r>
              <a:rPr lang="el-GR" sz="2400" dirty="0" smtClean="0">
                <a:solidFill>
                  <a:prstClr val="black"/>
                </a:solidFill>
                <a:latin typeface="Calibri" pitchFamily="34" charset="0"/>
              </a:rPr>
              <a:t>)</a:t>
            </a:r>
          </a:p>
          <a:p>
            <a:pPr lvl="0">
              <a:buClr>
                <a:srgbClr val="820000"/>
              </a:buClr>
              <a:buFont typeface="Wingdings" panose="05000000000000000000" pitchFamily="2" charset="2"/>
              <a:buChar char="q"/>
              <a:defRPr/>
            </a:pPr>
            <a:endParaRPr lang="en-US" sz="2400" dirty="0">
              <a:solidFill>
                <a:prstClr val="black"/>
              </a:solidFill>
              <a:latin typeface="Calibri" pitchFamily="34" charset="0"/>
            </a:endParaRPr>
          </a:p>
          <a:p>
            <a:pPr lvl="0">
              <a:buClr>
                <a:srgbClr val="820000"/>
              </a:buClr>
              <a:buFont typeface="Wingdings" panose="05000000000000000000" pitchFamily="2" charset="2"/>
              <a:buChar char="q"/>
              <a:defRPr/>
            </a:pPr>
            <a:r>
              <a:rPr lang="el-GR" sz="2400" dirty="0">
                <a:solidFill>
                  <a:prstClr val="black"/>
                </a:solidFill>
                <a:latin typeface="Calibri" pitchFamily="34" charset="0"/>
              </a:rPr>
              <a:t>Μέχρι το 2020 θα είναι </a:t>
            </a:r>
            <a:r>
              <a:rPr lang="en-US" sz="2400" u="sng" dirty="0">
                <a:solidFill>
                  <a:prstClr val="black"/>
                </a:solidFill>
                <a:latin typeface="Calibri" pitchFamily="34" charset="0"/>
              </a:rPr>
              <a:t>3</a:t>
            </a:r>
            <a:r>
              <a:rPr lang="el-GR" sz="2400" u="sng" dirty="0">
                <a:solidFill>
                  <a:prstClr val="black"/>
                </a:solidFill>
                <a:latin typeface="Calibri" pitchFamily="34" charset="0"/>
              </a:rPr>
              <a:t>η αιτία </a:t>
            </a:r>
            <a:r>
              <a:rPr lang="el-GR" sz="2400" u="sng" dirty="0" smtClean="0">
                <a:solidFill>
                  <a:prstClr val="black"/>
                </a:solidFill>
                <a:latin typeface="Calibri" pitchFamily="34" charset="0"/>
              </a:rPr>
              <a:t>θανάτου</a:t>
            </a:r>
          </a:p>
          <a:p>
            <a:pPr lvl="0">
              <a:buClr>
                <a:srgbClr val="820000"/>
              </a:buClr>
              <a:buNone/>
              <a:defRPr/>
            </a:pPr>
            <a:endParaRPr lang="el-GR" sz="2400" dirty="0">
              <a:solidFill>
                <a:prstClr val="black"/>
              </a:solidFill>
              <a:effectLst>
                <a:outerShdw blurRad="38100" dist="38100" dir="2700000" algn="tl">
                  <a:srgbClr val="000000"/>
                </a:outerShdw>
              </a:effectLst>
              <a:latin typeface="Calibri" pitchFamily="34" charset="0"/>
            </a:endParaRPr>
          </a:p>
          <a:p>
            <a:pPr lvl="0">
              <a:buClr>
                <a:srgbClr val="820000"/>
              </a:buClr>
              <a:buFont typeface="Wingdings" panose="05000000000000000000" pitchFamily="2" charset="2"/>
              <a:buChar char="q"/>
              <a:defRPr/>
            </a:pPr>
            <a:r>
              <a:rPr lang="el-GR" sz="2400" dirty="0" smtClean="0">
                <a:solidFill>
                  <a:prstClr val="black"/>
                </a:solidFill>
                <a:latin typeface="Calibri" pitchFamily="34" charset="0"/>
              </a:rPr>
              <a:t>Ως </a:t>
            </a:r>
            <a:r>
              <a:rPr lang="el-GR" sz="2400" dirty="0">
                <a:solidFill>
                  <a:prstClr val="black"/>
                </a:solidFill>
                <a:latin typeface="Calibri" pitchFamily="34" charset="0"/>
              </a:rPr>
              <a:t>το</a:t>
            </a:r>
            <a:r>
              <a:rPr lang="en-US" sz="2400" dirty="0">
                <a:solidFill>
                  <a:prstClr val="black"/>
                </a:solidFill>
                <a:latin typeface="Calibri" pitchFamily="34" charset="0"/>
              </a:rPr>
              <a:t> 2020 </a:t>
            </a:r>
            <a:r>
              <a:rPr lang="el-GR" sz="2400" dirty="0">
                <a:solidFill>
                  <a:prstClr val="black"/>
                </a:solidFill>
                <a:latin typeface="Calibri" pitchFamily="34" charset="0"/>
              </a:rPr>
              <a:t>υπολογίζεται ότι θα είναι η </a:t>
            </a:r>
            <a:r>
              <a:rPr lang="el-GR" sz="2400" b="1" dirty="0">
                <a:solidFill>
                  <a:prstClr val="black"/>
                </a:solidFill>
                <a:latin typeface="Calibri" pitchFamily="34" charset="0"/>
              </a:rPr>
              <a:t>5η</a:t>
            </a:r>
            <a:r>
              <a:rPr lang="en-US" sz="2400" dirty="0">
                <a:solidFill>
                  <a:prstClr val="black"/>
                </a:solidFill>
                <a:latin typeface="Calibri" pitchFamily="34" charset="0"/>
              </a:rPr>
              <a:t> </a:t>
            </a:r>
            <a:r>
              <a:rPr lang="el-GR" sz="2400" dirty="0">
                <a:solidFill>
                  <a:prstClr val="black"/>
                </a:solidFill>
              </a:rPr>
              <a:t>συχνότερη νόσος</a:t>
            </a:r>
            <a:endParaRPr lang="en-US" sz="2400" dirty="0">
              <a:solidFill>
                <a:prstClr val="black"/>
              </a:solidFill>
              <a:latin typeface="Calibri" pitchFamily="34" charset="0"/>
            </a:endParaRPr>
          </a:p>
          <a:p>
            <a:pPr marL="0" indent="0">
              <a:buNone/>
            </a:pPr>
            <a:endParaRPr lang="el-GR" dirty="0"/>
          </a:p>
        </p:txBody>
      </p:sp>
      <p:sp>
        <p:nvSpPr>
          <p:cNvPr id="5" name="TextBox 4"/>
          <p:cNvSpPr txBox="1"/>
          <p:nvPr/>
        </p:nvSpPr>
        <p:spPr>
          <a:xfrm>
            <a:off x="0" y="6519446"/>
            <a:ext cx="1728192" cy="338554"/>
          </a:xfrm>
          <a:prstGeom prst="rect">
            <a:avLst/>
          </a:prstGeom>
          <a:noFill/>
        </p:spPr>
        <p:txBody>
          <a:bodyPr wrap="square" rtlCol="0">
            <a:spAutoFit/>
          </a:bodyPr>
          <a:lstStyle/>
          <a:p>
            <a:pPr algn="r"/>
            <a:r>
              <a:rPr lang="en-US" sz="1600" dirty="0">
                <a:latin typeface="+mn-lt"/>
              </a:rPr>
              <a:t>GOLD </a:t>
            </a:r>
            <a:r>
              <a:rPr lang="el-GR" sz="1600" dirty="0">
                <a:latin typeface="+mn-lt"/>
              </a:rPr>
              <a:t>(</a:t>
            </a:r>
            <a:r>
              <a:rPr lang="en-US" sz="1600" dirty="0">
                <a:latin typeface="+mn-lt"/>
              </a:rPr>
              <a:t>2006</a:t>
            </a:r>
            <a:r>
              <a:rPr lang="el-GR" sz="1600" dirty="0">
                <a:latin typeface="+mn-lt"/>
              </a:rPr>
              <a:t>)</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Tree>
    <p:extLst>
      <p:ext uri="{BB962C8B-B14F-4D97-AF65-F5344CB8AC3E}">
        <p14:creationId xmlns:p14="http://schemas.microsoft.com/office/powerpoint/2010/main" val="2974473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latin typeface="Calibri" pitchFamily="34" charset="0"/>
                <a:cs typeface="Times New Roman" pitchFamily="18" charset="0"/>
              </a:rPr>
              <a:t>Επιδημιολογία </a:t>
            </a:r>
            <a:r>
              <a:rPr lang="el-GR" sz="3200" b="0" dirty="0">
                <a:latin typeface="Calibri" pitchFamily="34" charset="0"/>
                <a:cs typeface="Times New Roman" pitchFamily="18" charset="0"/>
              </a:rPr>
              <a:t>(2 από </a:t>
            </a:r>
            <a:r>
              <a:rPr lang="el-GR" sz="3200" b="0" dirty="0" smtClean="0">
                <a:latin typeface="Calibri" pitchFamily="34" charset="0"/>
                <a:cs typeface="Times New Roman" pitchFamily="18" charset="0"/>
              </a:rPr>
              <a:t>3)</a:t>
            </a:r>
            <a:endParaRPr lang="el-GR" sz="3200" b="0" dirty="0"/>
          </a:p>
        </p:txBody>
      </p:sp>
      <p:sp>
        <p:nvSpPr>
          <p:cNvPr id="3" name="Content Placeholder 2"/>
          <p:cNvSpPr>
            <a:spLocks noGrp="1"/>
          </p:cNvSpPr>
          <p:nvPr>
            <p:ph idx="1"/>
          </p:nvPr>
        </p:nvSpPr>
        <p:spPr>
          <a:xfrm>
            <a:off x="457200" y="1196752"/>
            <a:ext cx="8229600" cy="3888432"/>
          </a:xfrm>
        </p:spPr>
        <p:txBody>
          <a:bodyPr>
            <a:normAutofit fontScale="92500" lnSpcReduction="20000"/>
          </a:bodyPr>
          <a:lstStyle/>
          <a:p>
            <a:pPr lvl="0">
              <a:lnSpc>
                <a:spcPct val="120000"/>
              </a:lnSpc>
              <a:buClr>
                <a:srgbClr val="820000"/>
              </a:buClr>
              <a:buSzPct val="100000"/>
              <a:buFont typeface="Wingdings" panose="05000000000000000000" pitchFamily="2" charset="2"/>
              <a:buChar char="q"/>
            </a:pPr>
            <a:r>
              <a:rPr lang="el-GR" sz="2600" dirty="0">
                <a:solidFill>
                  <a:prstClr val="black"/>
                </a:solidFill>
              </a:rPr>
              <a:t>Είναι μία νόσος του </a:t>
            </a:r>
            <a:r>
              <a:rPr lang="el-GR" sz="2600" dirty="0" smtClean="0">
                <a:solidFill>
                  <a:prstClr val="black"/>
                </a:solidFill>
              </a:rPr>
              <a:t>σύγχρονου </a:t>
            </a:r>
            <a:r>
              <a:rPr lang="el-GR" sz="2600" dirty="0">
                <a:solidFill>
                  <a:prstClr val="black"/>
                </a:solidFill>
              </a:rPr>
              <a:t>τρόπου </a:t>
            </a:r>
            <a:r>
              <a:rPr lang="el-GR" sz="2600" dirty="0" smtClean="0">
                <a:solidFill>
                  <a:prstClr val="black"/>
                </a:solidFill>
              </a:rPr>
              <a:t>ζωής</a:t>
            </a:r>
          </a:p>
          <a:p>
            <a:pPr lvl="0">
              <a:lnSpc>
                <a:spcPct val="120000"/>
              </a:lnSpc>
              <a:buClr>
                <a:srgbClr val="820000"/>
              </a:buClr>
              <a:buSzPct val="65000"/>
              <a:buFont typeface="Wingdings" panose="05000000000000000000" pitchFamily="2" charset="2"/>
              <a:buChar char="q"/>
            </a:pPr>
            <a:endParaRPr lang="el-GR" sz="2600" dirty="0">
              <a:solidFill>
                <a:prstClr val="black"/>
              </a:solidFill>
            </a:endParaRPr>
          </a:p>
          <a:p>
            <a:pPr lvl="0">
              <a:lnSpc>
                <a:spcPct val="120000"/>
              </a:lnSpc>
              <a:buClr>
                <a:srgbClr val="820000"/>
              </a:buClr>
              <a:buSzPct val="100000"/>
              <a:buFont typeface="Wingdings" panose="05000000000000000000" pitchFamily="2" charset="2"/>
              <a:buChar char="q"/>
            </a:pPr>
            <a:r>
              <a:rPr lang="el-GR" sz="2600" dirty="0">
                <a:solidFill>
                  <a:prstClr val="black"/>
                </a:solidFill>
              </a:rPr>
              <a:t>Βασική αιτία νοσηρότητας και θνησιμότητας </a:t>
            </a:r>
            <a:endParaRPr lang="el-GR" sz="2600" dirty="0" smtClean="0">
              <a:solidFill>
                <a:prstClr val="black"/>
              </a:solidFill>
            </a:endParaRPr>
          </a:p>
          <a:p>
            <a:pPr lvl="0">
              <a:lnSpc>
                <a:spcPct val="120000"/>
              </a:lnSpc>
              <a:buClr>
                <a:srgbClr val="820000"/>
              </a:buClr>
              <a:buSzPct val="65000"/>
              <a:buFont typeface="Wingdings" panose="05000000000000000000" pitchFamily="2" charset="2"/>
              <a:buChar char="q"/>
            </a:pPr>
            <a:endParaRPr lang="el-GR" sz="2600" dirty="0">
              <a:solidFill>
                <a:prstClr val="black"/>
              </a:solidFill>
            </a:endParaRPr>
          </a:p>
          <a:p>
            <a:pPr lvl="0">
              <a:lnSpc>
                <a:spcPct val="120000"/>
              </a:lnSpc>
              <a:buClr>
                <a:srgbClr val="820000"/>
              </a:buClr>
              <a:buSzPct val="100000"/>
              <a:buFont typeface="Wingdings" panose="05000000000000000000" pitchFamily="2" charset="2"/>
              <a:buChar char="q"/>
            </a:pPr>
            <a:r>
              <a:rPr lang="el-GR" sz="2600" dirty="0">
                <a:solidFill>
                  <a:prstClr val="black"/>
                </a:solidFill>
              </a:rPr>
              <a:t>Στην </a:t>
            </a:r>
            <a:r>
              <a:rPr lang="el-GR" sz="2600" dirty="0" smtClean="0">
                <a:solidFill>
                  <a:prstClr val="black"/>
                </a:solidFill>
              </a:rPr>
              <a:t>Ευρωπαϊκή Ένωση, </a:t>
            </a:r>
            <a:r>
              <a:rPr lang="el-GR" sz="2600" dirty="0">
                <a:solidFill>
                  <a:prstClr val="black"/>
                </a:solidFill>
              </a:rPr>
              <a:t>η Χ.Α.Π, το άσθμα και η  πνευμονία αποτελούν την </a:t>
            </a:r>
            <a:r>
              <a:rPr lang="el-GR" sz="2600" u="sng" dirty="0">
                <a:solidFill>
                  <a:prstClr val="black"/>
                </a:solidFill>
              </a:rPr>
              <a:t>3η αιτία </a:t>
            </a:r>
            <a:r>
              <a:rPr lang="el-GR" sz="2600" u="sng" dirty="0" smtClean="0">
                <a:solidFill>
                  <a:prstClr val="black"/>
                </a:solidFill>
              </a:rPr>
              <a:t>θανάτου</a:t>
            </a:r>
          </a:p>
          <a:p>
            <a:pPr lvl="0">
              <a:lnSpc>
                <a:spcPct val="120000"/>
              </a:lnSpc>
              <a:buClr>
                <a:srgbClr val="820000"/>
              </a:buClr>
              <a:buSzPct val="65000"/>
              <a:buFont typeface="Wingdings" panose="05000000000000000000" pitchFamily="2" charset="2"/>
              <a:buChar char="q"/>
            </a:pPr>
            <a:endParaRPr lang="el-GR" sz="2600" dirty="0">
              <a:solidFill>
                <a:prstClr val="black"/>
              </a:solidFill>
            </a:endParaRPr>
          </a:p>
          <a:p>
            <a:pPr lvl="0">
              <a:lnSpc>
                <a:spcPct val="120000"/>
              </a:lnSpc>
              <a:buClr>
                <a:srgbClr val="820000"/>
              </a:buClr>
              <a:buSzPct val="100000"/>
              <a:buFont typeface="Wingdings" panose="05000000000000000000" pitchFamily="2" charset="2"/>
              <a:buChar char="q"/>
            </a:pPr>
            <a:r>
              <a:rPr lang="el-GR" sz="2600" dirty="0">
                <a:solidFill>
                  <a:prstClr val="black"/>
                </a:solidFill>
              </a:rPr>
              <a:t>Κάθε </a:t>
            </a:r>
            <a:r>
              <a:rPr lang="el-GR" sz="2600" dirty="0" smtClean="0">
                <a:solidFill>
                  <a:prstClr val="black"/>
                </a:solidFill>
              </a:rPr>
              <a:t>χρόνο, </a:t>
            </a:r>
            <a:r>
              <a:rPr lang="el-GR" sz="2600" dirty="0">
                <a:solidFill>
                  <a:prstClr val="black"/>
                </a:solidFill>
              </a:rPr>
              <a:t>η ΧΑΠ στερεί τη ζωή σε &gt; 3.000.000 ανθρώπους παγκοσμίως, με σταθερά αυξητική πορεία</a:t>
            </a:r>
            <a:endParaRPr lang="en-US" sz="2600" dirty="0">
              <a:solidFill>
                <a:prstClr val="black"/>
              </a:solidFill>
            </a:endParaRPr>
          </a:p>
          <a:p>
            <a:pPr lvl="0">
              <a:lnSpc>
                <a:spcPct val="120000"/>
              </a:lnSpc>
              <a:buClr>
                <a:srgbClr val="820000"/>
              </a:buClr>
              <a:buSzPct val="65000"/>
              <a:buFont typeface="Wingdings" pitchFamily="2" charset="2"/>
              <a:buChar char="§"/>
            </a:pPr>
            <a:endParaRPr lang="en-GB" sz="2200" dirty="0">
              <a:solidFill>
                <a:prstClr val="black"/>
              </a:solidFill>
            </a:endParaRPr>
          </a:p>
          <a:p>
            <a:pPr marL="0" indent="0">
              <a:buNone/>
            </a:pPr>
            <a:endParaRPr lang="el-GR" dirty="0"/>
          </a:p>
        </p:txBody>
      </p:sp>
      <p:sp>
        <p:nvSpPr>
          <p:cNvPr id="5" name="TextBox 4"/>
          <p:cNvSpPr txBox="1"/>
          <p:nvPr/>
        </p:nvSpPr>
        <p:spPr>
          <a:xfrm>
            <a:off x="0" y="6396335"/>
            <a:ext cx="2074694" cy="461665"/>
          </a:xfrm>
          <a:prstGeom prst="rect">
            <a:avLst/>
          </a:prstGeom>
          <a:noFill/>
        </p:spPr>
        <p:txBody>
          <a:bodyPr wrap="square" rtlCol="0">
            <a:spAutoFit/>
          </a:bodyPr>
          <a:lstStyle/>
          <a:p>
            <a:pPr eaLnBrk="1" hangingPunct="1">
              <a:lnSpc>
                <a:spcPct val="120000"/>
              </a:lnSpc>
              <a:buClr>
                <a:srgbClr val="FFFF00"/>
              </a:buClr>
              <a:buSzPct val="65000"/>
              <a:buFont typeface="Wingdings" pitchFamily="2" charset="2"/>
              <a:buNone/>
            </a:pPr>
            <a:r>
              <a:rPr lang="el-GR" sz="2000" dirty="0">
                <a:latin typeface="+mn-lt"/>
              </a:rPr>
              <a:t> (</a:t>
            </a:r>
            <a:r>
              <a:rPr lang="en-US" sz="2000" dirty="0">
                <a:latin typeface="+mn-lt"/>
              </a:rPr>
              <a:t>GOLD</a:t>
            </a:r>
            <a:r>
              <a:rPr lang="el-GR" sz="2000" dirty="0">
                <a:latin typeface="+mn-lt"/>
              </a:rPr>
              <a:t>, </a:t>
            </a:r>
            <a:r>
              <a:rPr lang="en-US" sz="2000" dirty="0">
                <a:latin typeface="+mn-lt"/>
              </a:rPr>
              <a:t>2006)</a:t>
            </a:r>
            <a:endParaRPr lang="en-GB" sz="20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21</a:t>
            </a:fld>
            <a:endParaRPr lang="el-GR" dirty="0"/>
          </a:p>
        </p:txBody>
      </p:sp>
    </p:spTree>
    <p:extLst>
      <p:ext uri="{BB962C8B-B14F-4D97-AF65-F5344CB8AC3E}">
        <p14:creationId xmlns:p14="http://schemas.microsoft.com/office/powerpoint/2010/main" val="20888757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cs typeface="Times New Roman" pitchFamily="18" charset="0"/>
              </a:rPr>
              <a:t>Επιδημιολογία </a:t>
            </a:r>
            <a:r>
              <a:rPr lang="el-GR" sz="3200" b="0" dirty="0" smtClean="0">
                <a:cs typeface="Times New Roman" pitchFamily="18" charset="0"/>
              </a:rPr>
              <a:t>(3 </a:t>
            </a:r>
            <a:r>
              <a:rPr lang="el-GR" sz="3200" b="0" dirty="0">
                <a:cs typeface="Times New Roman" pitchFamily="18" charset="0"/>
              </a:rPr>
              <a:t>από </a:t>
            </a:r>
            <a:r>
              <a:rPr lang="el-GR" sz="3200" b="0" dirty="0" smtClean="0">
                <a:cs typeface="Times New Roman" pitchFamily="18" charset="0"/>
              </a:rPr>
              <a:t>3)</a:t>
            </a:r>
            <a:endParaRPr lang="el-GR" sz="3200" b="0" dirty="0"/>
          </a:p>
        </p:txBody>
      </p:sp>
      <p:sp>
        <p:nvSpPr>
          <p:cNvPr id="3" name="Content Placeholder 2"/>
          <p:cNvSpPr>
            <a:spLocks noGrp="1"/>
          </p:cNvSpPr>
          <p:nvPr>
            <p:ph idx="1"/>
          </p:nvPr>
        </p:nvSpPr>
        <p:spPr>
          <a:xfrm>
            <a:off x="457200" y="1196752"/>
            <a:ext cx="8229600" cy="3672408"/>
          </a:xfrm>
        </p:spPr>
        <p:txBody>
          <a:bodyPr/>
          <a:lstStyle/>
          <a:p>
            <a:pPr>
              <a:buClr>
                <a:srgbClr val="820000"/>
              </a:buClr>
              <a:buFont typeface="Wingdings" panose="05000000000000000000" pitchFamily="2" charset="2"/>
              <a:buChar char="q"/>
              <a:defRPr/>
            </a:pPr>
            <a:r>
              <a:rPr lang="el-GR" sz="2400" b="1" dirty="0">
                <a:solidFill>
                  <a:srgbClr val="820000"/>
                </a:solidFill>
              </a:rPr>
              <a:t>Στην Ελλάδα </a:t>
            </a:r>
            <a:r>
              <a:rPr lang="el-GR" sz="2400" dirty="0"/>
              <a:t>11,6% των ανδρών και 4,8% των γυναικών πάσχουν από ΧΑΠ </a:t>
            </a:r>
            <a:endParaRPr lang="el-GR" sz="2400" dirty="0" smtClean="0"/>
          </a:p>
          <a:p>
            <a:pPr>
              <a:buClr>
                <a:srgbClr val="820000"/>
              </a:buClr>
              <a:buFont typeface="Wingdings" panose="05000000000000000000" pitchFamily="2" charset="2"/>
              <a:buChar char="q"/>
              <a:defRPr/>
            </a:pPr>
            <a:endParaRPr lang="el-GR" sz="2400" dirty="0"/>
          </a:p>
          <a:p>
            <a:pPr>
              <a:buClr>
                <a:srgbClr val="820000"/>
              </a:buClr>
              <a:buFont typeface="Wingdings" panose="05000000000000000000" pitchFamily="2" charset="2"/>
              <a:buChar char="q"/>
              <a:defRPr/>
            </a:pPr>
            <a:r>
              <a:rPr lang="el-GR" sz="2400" dirty="0"/>
              <a:t>Υπολογίζεται ότι περίπου 500.000 ενήλικες καπνιστές πάσχουν από ΧΑΠ</a:t>
            </a:r>
          </a:p>
          <a:p>
            <a:pPr>
              <a:buClr>
                <a:srgbClr val="820000"/>
              </a:buClr>
              <a:buFont typeface="Wingdings" panose="05000000000000000000" pitchFamily="2" charset="2"/>
              <a:buChar char="q"/>
              <a:defRPr/>
            </a:pPr>
            <a:endParaRPr lang="el-GR" sz="2400" dirty="0"/>
          </a:p>
          <a:p>
            <a:pPr>
              <a:buClr>
                <a:srgbClr val="820000"/>
              </a:buClr>
              <a:buFont typeface="Wingdings" panose="05000000000000000000" pitchFamily="2" charset="2"/>
              <a:buChar char="q"/>
              <a:defRPr/>
            </a:pPr>
            <a:r>
              <a:rPr lang="el-GR" sz="2400" dirty="0"/>
              <a:t>Το 50-60% αυτών δεν το γνωρίζει </a:t>
            </a:r>
          </a:p>
          <a:p>
            <a:pPr marL="0" indent="0">
              <a:buFont typeface="Arial" charset="0"/>
              <a:buNone/>
              <a:defRPr/>
            </a:pPr>
            <a:endParaRPr lang="el-GR" dirty="0"/>
          </a:p>
          <a:p>
            <a:endParaRPr lang="el-GR" dirty="0"/>
          </a:p>
        </p:txBody>
      </p:sp>
      <p:sp>
        <p:nvSpPr>
          <p:cNvPr id="5" name="TextBox 4"/>
          <p:cNvSpPr txBox="1"/>
          <p:nvPr/>
        </p:nvSpPr>
        <p:spPr>
          <a:xfrm>
            <a:off x="0" y="6309320"/>
            <a:ext cx="2880320" cy="369332"/>
          </a:xfrm>
          <a:prstGeom prst="rect">
            <a:avLst/>
          </a:prstGeom>
          <a:noFill/>
        </p:spPr>
        <p:txBody>
          <a:bodyPr wrap="square" rtlCol="0">
            <a:spAutoFit/>
          </a:bodyPr>
          <a:lstStyle/>
          <a:p>
            <a:pPr marL="0" indent="0">
              <a:buFont typeface="Arial" charset="0"/>
              <a:buNone/>
              <a:defRPr/>
            </a:pPr>
            <a:r>
              <a:rPr lang="en-US" sz="1600" dirty="0"/>
              <a:t> </a:t>
            </a:r>
            <a:r>
              <a:rPr lang="el-GR" dirty="0">
                <a:latin typeface="+mn-lt"/>
              </a:rPr>
              <a:t>(</a:t>
            </a:r>
            <a:r>
              <a:rPr lang="en-US" dirty="0">
                <a:latin typeface="+mn-lt"/>
              </a:rPr>
              <a:t>Tzanakis et al. 2004</a:t>
            </a:r>
            <a:r>
              <a:rPr lang="el-GR" dirty="0">
                <a:latin typeface="+mn-lt"/>
              </a:rPr>
              <a:t>)</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22</a:t>
            </a:fld>
            <a:endParaRPr lang="el-GR" dirty="0"/>
          </a:p>
        </p:txBody>
      </p:sp>
    </p:spTree>
    <p:extLst>
      <p:ext uri="{BB962C8B-B14F-4D97-AF65-F5344CB8AC3E}">
        <p14:creationId xmlns:p14="http://schemas.microsoft.com/office/powerpoint/2010/main" val="8802184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1152128"/>
          </a:xfrm>
        </p:spPr>
        <p:txBody>
          <a:bodyPr>
            <a:noAutofit/>
          </a:bodyPr>
          <a:lstStyle/>
          <a:p>
            <a:r>
              <a:rPr lang="el-GR" dirty="0">
                <a:cs typeface="Times New Roman" pitchFamily="18" charset="0"/>
              </a:rPr>
              <a:t>Κατευθυντήριες γραμμές για την αντιμετώπιση της ΧΑΠ</a:t>
            </a:r>
            <a:endParaRPr lang="el-GR" dirty="0"/>
          </a:p>
        </p:txBody>
      </p:sp>
      <p:sp>
        <p:nvSpPr>
          <p:cNvPr id="3" name="Content Placeholder 2"/>
          <p:cNvSpPr>
            <a:spLocks noGrp="1"/>
          </p:cNvSpPr>
          <p:nvPr>
            <p:ph idx="1"/>
          </p:nvPr>
        </p:nvSpPr>
        <p:spPr>
          <a:xfrm>
            <a:off x="323528" y="1916832"/>
            <a:ext cx="8229600" cy="3384376"/>
          </a:xfrm>
        </p:spPr>
        <p:txBody>
          <a:bodyPr/>
          <a:lstStyle/>
          <a:p>
            <a:pPr lvl="0">
              <a:lnSpc>
                <a:spcPct val="90000"/>
              </a:lnSpc>
              <a:spcBef>
                <a:spcPct val="60000"/>
              </a:spcBef>
              <a:spcAft>
                <a:spcPts val="600"/>
              </a:spcAft>
              <a:buClr>
                <a:srgbClr val="820000"/>
              </a:buClr>
              <a:buFont typeface="Wingdings" panose="05000000000000000000" pitchFamily="2" charset="2"/>
              <a:buChar char="§"/>
            </a:pPr>
            <a:r>
              <a:rPr lang="el-GR" sz="2400" dirty="0" smtClean="0">
                <a:solidFill>
                  <a:prstClr val="black"/>
                </a:solidFill>
              </a:rPr>
              <a:t>Αύξηση </a:t>
            </a:r>
            <a:r>
              <a:rPr lang="el-GR" sz="2400" dirty="0">
                <a:solidFill>
                  <a:prstClr val="black"/>
                </a:solidFill>
              </a:rPr>
              <a:t>της επαγρύπνησης για τη ΧΑΠ μεταξύ των επαγγελματιών υγείας και του γενικού πληθυσμού</a:t>
            </a:r>
          </a:p>
          <a:p>
            <a:pPr lvl="0">
              <a:lnSpc>
                <a:spcPct val="90000"/>
              </a:lnSpc>
              <a:spcBef>
                <a:spcPct val="60000"/>
              </a:spcBef>
              <a:spcAft>
                <a:spcPts val="600"/>
              </a:spcAft>
              <a:buClr>
                <a:srgbClr val="820000"/>
              </a:buClr>
              <a:buFont typeface="Wingdings" panose="05000000000000000000" pitchFamily="2" charset="2"/>
              <a:buChar char="§"/>
            </a:pPr>
            <a:r>
              <a:rPr lang="el-GR" sz="2400" dirty="0" smtClean="0">
                <a:solidFill>
                  <a:prstClr val="black"/>
                </a:solidFill>
              </a:rPr>
              <a:t>Βελτίωση </a:t>
            </a:r>
            <a:r>
              <a:rPr lang="el-GR" sz="2400" dirty="0">
                <a:solidFill>
                  <a:prstClr val="black"/>
                </a:solidFill>
              </a:rPr>
              <a:t>στη διάγνωση, αντιμετώπιση και πρόληψη της ΧΑΠ </a:t>
            </a:r>
          </a:p>
          <a:p>
            <a:pPr lvl="0">
              <a:lnSpc>
                <a:spcPct val="90000"/>
              </a:lnSpc>
              <a:spcBef>
                <a:spcPct val="60000"/>
              </a:spcBef>
              <a:spcAft>
                <a:spcPts val="600"/>
              </a:spcAft>
              <a:buClr>
                <a:srgbClr val="820000"/>
              </a:buClr>
              <a:buFont typeface="Wingdings" panose="05000000000000000000" pitchFamily="2" charset="2"/>
              <a:buChar char="§"/>
            </a:pPr>
            <a:r>
              <a:rPr lang="el-GR" sz="2400" dirty="0" smtClean="0">
                <a:solidFill>
                  <a:prstClr val="black"/>
                </a:solidFill>
              </a:rPr>
              <a:t>Ώθηση </a:t>
            </a:r>
            <a:r>
              <a:rPr lang="el-GR" sz="2400" dirty="0">
                <a:solidFill>
                  <a:prstClr val="black"/>
                </a:solidFill>
              </a:rPr>
              <a:t>της έρευνας για τη ΧΑΠ </a:t>
            </a:r>
            <a:endParaRPr lang="en-US" sz="2400" dirty="0">
              <a:solidFill>
                <a:prstClr val="black"/>
              </a:solidFill>
            </a:endParaRPr>
          </a:p>
          <a:p>
            <a:endParaRPr lang="el-GR" dirty="0"/>
          </a:p>
        </p:txBody>
      </p:sp>
      <p:sp>
        <p:nvSpPr>
          <p:cNvPr id="5" name="TextBox 4"/>
          <p:cNvSpPr txBox="1"/>
          <p:nvPr/>
        </p:nvSpPr>
        <p:spPr>
          <a:xfrm>
            <a:off x="0" y="6457890"/>
            <a:ext cx="1872208" cy="400110"/>
          </a:xfrm>
          <a:prstGeom prst="rect">
            <a:avLst/>
          </a:prstGeom>
          <a:noFill/>
        </p:spPr>
        <p:txBody>
          <a:bodyPr wrap="square" rtlCol="0">
            <a:spAutoFit/>
          </a:bodyPr>
          <a:lstStyle/>
          <a:p>
            <a:r>
              <a:rPr lang="en-US" sz="2000" dirty="0">
                <a:latin typeface="+mn-lt"/>
                <a:cs typeface="Times New Roman" pitchFamily="18" charset="0"/>
              </a:rPr>
              <a:t>GOLD (2006)</a:t>
            </a:r>
            <a:endParaRPr lang="el-GR" sz="20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23</a:t>
            </a:fld>
            <a:endParaRPr lang="el-GR" dirty="0"/>
          </a:p>
        </p:txBody>
      </p:sp>
    </p:spTree>
    <p:extLst>
      <p:ext uri="{BB962C8B-B14F-4D97-AF65-F5344CB8AC3E}">
        <p14:creationId xmlns:p14="http://schemas.microsoft.com/office/powerpoint/2010/main" val="25196177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Στόχοι θεραπείας στη ΧΑΠ</a:t>
            </a:r>
          </a:p>
        </p:txBody>
      </p:sp>
      <p:sp>
        <p:nvSpPr>
          <p:cNvPr id="3" name="Content Placeholder 2"/>
          <p:cNvSpPr>
            <a:spLocks noGrp="1"/>
          </p:cNvSpPr>
          <p:nvPr>
            <p:ph idx="1"/>
          </p:nvPr>
        </p:nvSpPr>
        <p:spPr>
          <a:xfrm>
            <a:off x="457200" y="1196752"/>
            <a:ext cx="8229600" cy="4680520"/>
          </a:xfrm>
        </p:spPr>
        <p:txBody>
          <a:bodyPr>
            <a:noAutofit/>
          </a:bodyPr>
          <a:lstStyle/>
          <a:p>
            <a:pPr lvl="0">
              <a:spcAft>
                <a:spcPts val="1200"/>
              </a:spcAft>
              <a:buClr>
                <a:srgbClr val="820000"/>
              </a:buClr>
              <a:buFont typeface="Wingdings" panose="05000000000000000000" pitchFamily="2" charset="2"/>
              <a:buChar char="§"/>
              <a:defRPr/>
            </a:pPr>
            <a:r>
              <a:rPr lang="el-GR" sz="2400" dirty="0">
                <a:solidFill>
                  <a:prstClr val="black"/>
                </a:solidFill>
              </a:rPr>
              <a:t>Αποτροπή εξέλιξης της </a:t>
            </a:r>
            <a:r>
              <a:rPr lang="el-GR" sz="2400" dirty="0" smtClean="0">
                <a:solidFill>
                  <a:prstClr val="black"/>
                </a:solidFill>
              </a:rPr>
              <a:t>νόσου</a:t>
            </a:r>
            <a:endParaRPr lang="el-GR" sz="2400" dirty="0">
              <a:solidFill>
                <a:prstClr val="black"/>
              </a:solidFill>
            </a:endParaRPr>
          </a:p>
          <a:p>
            <a:pPr lvl="0">
              <a:spcAft>
                <a:spcPts val="1200"/>
              </a:spcAft>
              <a:buClr>
                <a:srgbClr val="820000"/>
              </a:buClr>
              <a:buFont typeface="Wingdings" panose="05000000000000000000" pitchFamily="2" charset="2"/>
              <a:buChar char="§"/>
              <a:defRPr/>
            </a:pPr>
            <a:r>
              <a:rPr lang="el-GR" sz="2400" dirty="0">
                <a:solidFill>
                  <a:prstClr val="black"/>
                </a:solidFill>
              </a:rPr>
              <a:t>Ανακούφιση από τα συμπτώματα</a:t>
            </a:r>
            <a:r>
              <a:rPr lang="en-US" sz="2400" dirty="0">
                <a:solidFill>
                  <a:prstClr val="black"/>
                </a:solidFill>
              </a:rPr>
              <a:t> (</a:t>
            </a:r>
            <a:r>
              <a:rPr lang="el-GR" sz="2400" dirty="0">
                <a:solidFill>
                  <a:prstClr val="black"/>
                </a:solidFill>
              </a:rPr>
              <a:t>δύσπνοια</a:t>
            </a:r>
            <a:r>
              <a:rPr lang="el-GR" sz="2400" dirty="0" smtClean="0">
                <a:solidFill>
                  <a:prstClr val="black"/>
                </a:solidFill>
              </a:rPr>
              <a:t>)</a:t>
            </a:r>
            <a:endParaRPr lang="el-GR" sz="2400" dirty="0">
              <a:solidFill>
                <a:prstClr val="black"/>
              </a:solidFill>
            </a:endParaRPr>
          </a:p>
          <a:p>
            <a:pPr lvl="0">
              <a:spcAft>
                <a:spcPts val="1200"/>
              </a:spcAft>
              <a:buClr>
                <a:srgbClr val="820000"/>
              </a:buClr>
              <a:buFont typeface="Wingdings" panose="05000000000000000000" pitchFamily="2" charset="2"/>
              <a:buChar char="§"/>
              <a:defRPr/>
            </a:pPr>
            <a:r>
              <a:rPr lang="el-GR" sz="2400" dirty="0">
                <a:solidFill>
                  <a:prstClr val="black"/>
                </a:solidFill>
              </a:rPr>
              <a:t>Βελτίωση αντοχής και διάρκειας στην </a:t>
            </a:r>
            <a:r>
              <a:rPr lang="el-GR" sz="2400" dirty="0" smtClean="0">
                <a:solidFill>
                  <a:prstClr val="black"/>
                </a:solidFill>
              </a:rPr>
              <a:t>άσκηση</a:t>
            </a:r>
            <a:endParaRPr lang="el-GR" sz="2400" dirty="0">
              <a:solidFill>
                <a:prstClr val="black"/>
              </a:solidFill>
            </a:endParaRPr>
          </a:p>
          <a:p>
            <a:pPr lvl="0">
              <a:spcAft>
                <a:spcPts val="1200"/>
              </a:spcAft>
              <a:buClr>
                <a:srgbClr val="820000"/>
              </a:buClr>
              <a:buFont typeface="Wingdings" panose="05000000000000000000" pitchFamily="2" charset="2"/>
              <a:buChar char="§"/>
              <a:defRPr/>
            </a:pPr>
            <a:r>
              <a:rPr lang="el-GR" sz="2400" dirty="0">
                <a:solidFill>
                  <a:prstClr val="black"/>
                </a:solidFill>
              </a:rPr>
              <a:t>Βελτίωση κατάστασης υγείας (</a:t>
            </a:r>
            <a:r>
              <a:rPr lang="en-US" sz="2400" dirty="0">
                <a:solidFill>
                  <a:prstClr val="black"/>
                </a:solidFill>
              </a:rPr>
              <a:t>QoL</a:t>
            </a:r>
            <a:r>
              <a:rPr lang="el-GR" sz="2400" dirty="0" smtClean="0">
                <a:solidFill>
                  <a:prstClr val="black"/>
                </a:solidFill>
              </a:rPr>
              <a:t>)</a:t>
            </a:r>
            <a:endParaRPr lang="el-GR" sz="2400" dirty="0">
              <a:solidFill>
                <a:prstClr val="black"/>
              </a:solidFill>
            </a:endParaRPr>
          </a:p>
          <a:p>
            <a:pPr lvl="0">
              <a:spcAft>
                <a:spcPts val="1200"/>
              </a:spcAft>
              <a:buClr>
                <a:srgbClr val="820000"/>
              </a:buClr>
              <a:buFont typeface="Wingdings" panose="05000000000000000000" pitchFamily="2" charset="2"/>
              <a:buChar char="§"/>
              <a:defRPr/>
            </a:pPr>
            <a:r>
              <a:rPr lang="el-GR" sz="2400" dirty="0">
                <a:solidFill>
                  <a:prstClr val="black"/>
                </a:solidFill>
              </a:rPr>
              <a:t>Πρόληψη και θεραπεία </a:t>
            </a:r>
            <a:r>
              <a:rPr lang="el-GR" sz="2400" dirty="0" smtClean="0">
                <a:solidFill>
                  <a:prstClr val="black"/>
                </a:solidFill>
              </a:rPr>
              <a:t>παροξυσμών</a:t>
            </a:r>
            <a:endParaRPr lang="el-GR" sz="2400" dirty="0">
              <a:solidFill>
                <a:prstClr val="black"/>
              </a:solidFill>
            </a:endParaRPr>
          </a:p>
          <a:p>
            <a:pPr lvl="0">
              <a:spcAft>
                <a:spcPts val="1200"/>
              </a:spcAft>
              <a:buClr>
                <a:srgbClr val="820000"/>
              </a:buClr>
              <a:buFont typeface="Wingdings" panose="05000000000000000000" pitchFamily="2" charset="2"/>
              <a:buChar char="§"/>
              <a:defRPr/>
            </a:pPr>
            <a:r>
              <a:rPr lang="el-GR" sz="2400" dirty="0">
                <a:solidFill>
                  <a:prstClr val="black"/>
                </a:solidFill>
              </a:rPr>
              <a:t>Πρόληψη και θεραπεία </a:t>
            </a:r>
            <a:r>
              <a:rPr lang="el-GR" sz="2400" dirty="0" smtClean="0">
                <a:solidFill>
                  <a:prstClr val="black"/>
                </a:solidFill>
              </a:rPr>
              <a:t>επιπλοκών</a:t>
            </a:r>
            <a:endParaRPr lang="en-US" sz="2400" dirty="0">
              <a:solidFill>
                <a:prstClr val="black"/>
              </a:solidFill>
            </a:endParaRPr>
          </a:p>
          <a:p>
            <a:pPr lvl="0">
              <a:spcAft>
                <a:spcPts val="1200"/>
              </a:spcAft>
              <a:buClr>
                <a:srgbClr val="820000"/>
              </a:buClr>
              <a:buFont typeface="Wingdings" panose="05000000000000000000" pitchFamily="2" charset="2"/>
              <a:buChar char="§"/>
              <a:defRPr/>
            </a:pPr>
            <a:r>
              <a:rPr lang="el-GR" sz="2400" dirty="0">
                <a:solidFill>
                  <a:prstClr val="black"/>
                </a:solidFill>
              </a:rPr>
              <a:t>Μείωση </a:t>
            </a:r>
            <a:r>
              <a:rPr lang="el-GR" sz="2400" dirty="0" smtClean="0">
                <a:solidFill>
                  <a:prstClr val="black"/>
                </a:solidFill>
              </a:rPr>
              <a:t>θνησιμότητας</a:t>
            </a:r>
            <a:endParaRPr lang="en-US" sz="2400" dirty="0">
              <a:solidFill>
                <a:prstClr val="black"/>
              </a:solidFill>
            </a:endParaRPr>
          </a:p>
          <a:p>
            <a:pPr lvl="0">
              <a:spcAft>
                <a:spcPts val="1200"/>
              </a:spcAft>
              <a:buClr>
                <a:srgbClr val="820000"/>
              </a:buClr>
              <a:buFont typeface="Wingdings" panose="05000000000000000000" pitchFamily="2" charset="2"/>
              <a:buChar char="§"/>
              <a:defRPr/>
            </a:pPr>
            <a:r>
              <a:rPr lang="el-GR" sz="2400" dirty="0">
                <a:solidFill>
                  <a:prstClr val="black"/>
                </a:solidFill>
              </a:rPr>
              <a:t>Ελαχιστοποίηση των παρενεργειών της θεραπείας</a:t>
            </a:r>
            <a:endParaRPr lang="en-US" sz="2400" dirty="0">
              <a:solidFill>
                <a:prstClr val="black"/>
              </a:solidFill>
            </a:endParaRPr>
          </a:p>
        </p:txBody>
      </p:sp>
      <p:sp>
        <p:nvSpPr>
          <p:cNvPr id="5" name="TextBox 4"/>
          <p:cNvSpPr txBox="1"/>
          <p:nvPr/>
        </p:nvSpPr>
        <p:spPr>
          <a:xfrm>
            <a:off x="0" y="6457890"/>
            <a:ext cx="1944216" cy="400110"/>
          </a:xfrm>
          <a:prstGeom prst="rect">
            <a:avLst/>
          </a:prstGeom>
          <a:noFill/>
        </p:spPr>
        <p:txBody>
          <a:bodyPr wrap="square" rtlCol="0">
            <a:spAutoFit/>
          </a:bodyPr>
          <a:lstStyle/>
          <a:p>
            <a:r>
              <a:rPr lang="en-US" sz="2000" dirty="0">
                <a:latin typeface="+mn-lt"/>
              </a:rPr>
              <a:t>(GOLD, 2006)</a:t>
            </a:r>
            <a:endParaRPr lang="el-GR" sz="20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24</a:t>
            </a:fld>
            <a:endParaRPr lang="el-GR" dirty="0"/>
          </a:p>
        </p:txBody>
      </p:sp>
    </p:spTree>
    <p:extLst>
      <p:ext uri="{BB962C8B-B14F-4D97-AF65-F5344CB8AC3E}">
        <p14:creationId xmlns:p14="http://schemas.microsoft.com/office/powerpoint/2010/main" val="5776756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1080120"/>
          </a:xfrm>
        </p:spPr>
        <p:txBody>
          <a:bodyPr>
            <a:noAutofit/>
          </a:bodyPr>
          <a:lstStyle/>
          <a:p>
            <a:r>
              <a:rPr lang="el-GR" dirty="0"/>
              <a:t>Τα τέσσερα κύρια στοιχεία για την αντιμετώπιση της </a:t>
            </a:r>
            <a:r>
              <a:rPr lang="el-GR" dirty="0" smtClean="0"/>
              <a:t>ΧΑΠ</a:t>
            </a:r>
            <a:endParaRPr lang="el-GR" dirty="0"/>
          </a:p>
        </p:txBody>
      </p:sp>
      <p:sp>
        <p:nvSpPr>
          <p:cNvPr id="3" name="Content Placeholder 2"/>
          <p:cNvSpPr>
            <a:spLocks noGrp="1"/>
          </p:cNvSpPr>
          <p:nvPr>
            <p:ph idx="1"/>
          </p:nvPr>
        </p:nvSpPr>
        <p:spPr>
          <a:xfrm>
            <a:off x="457200" y="1772816"/>
            <a:ext cx="8229600" cy="4304510"/>
          </a:xfrm>
        </p:spPr>
        <p:txBody>
          <a:bodyPr>
            <a:normAutofit lnSpcReduction="10000"/>
          </a:bodyPr>
          <a:lstStyle/>
          <a:p>
            <a:pPr marL="457200" indent="-457200">
              <a:lnSpc>
                <a:spcPct val="90000"/>
              </a:lnSpc>
              <a:spcBef>
                <a:spcPct val="80000"/>
              </a:spcBef>
              <a:buFontTx/>
              <a:buAutoNum type="arabicPeriod"/>
            </a:pPr>
            <a:r>
              <a:rPr lang="el-GR" sz="2400" dirty="0">
                <a:latin typeface="Calibri" pitchFamily="34" charset="0"/>
              </a:rPr>
              <a:t>Έγκαιρη διάγνωση και τακτικοί επανέλεγχοι της πάθησης</a:t>
            </a:r>
            <a:endParaRPr lang="en-US" sz="2400" dirty="0">
              <a:latin typeface="Calibri" pitchFamily="34" charset="0"/>
            </a:endParaRPr>
          </a:p>
          <a:p>
            <a:pPr marL="457200" indent="-457200">
              <a:lnSpc>
                <a:spcPct val="90000"/>
              </a:lnSpc>
              <a:spcBef>
                <a:spcPct val="80000"/>
              </a:spcBef>
              <a:buFontTx/>
              <a:buAutoNum type="arabicPeriod"/>
            </a:pPr>
            <a:r>
              <a:rPr lang="el-GR" sz="2400" dirty="0">
                <a:latin typeface="Calibri" pitchFamily="34" charset="0"/>
              </a:rPr>
              <a:t>Μείωση των παραγόντων κινδύνου (</a:t>
            </a:r>
            <a:r>
              <a:rPr lang="en-US" sz="2400" dirty="0">
                <a:latin typeface="Calibri" pitchFamily="34" charset="0"/>
              </a:rPr>
              <a:t>risk factors</a:t>
            </a:r>
            <a:r>
              <a:rPr lang="el-GR" sz="2400" dirty="0">
                <a:latin typeface="Calibri" pitchFamily="34" charset="0"/>
              </a:rPr>
              <a:t>)</a:t>
            </a:r>
            <a:endParaRPr lang="en-US" sz="2400" dirty="0">
              <a:latin typeface="Calibri" pitchFamily="34" charset="0"/>
            </a:endParaRPr>
          </a:p>
          <a:p>
            <a:pPr marL="457200" indent="-457200">
              <a:lnSpc>
                <a:spcPct val="90000"/>
              </a:lnSpc>
              <a:spcBef>
                <a:spcPct val="80000"/>
              </a:spcBef>
              <a:buFontTx/>
              <a:buAutoNum type="arabicPeriod"/>
            </a:pPr>
            <a:r>
              <a:rPr lang="el-GR" sz="2400" dirty="0">
                <a:latin typeface="Calibri" pitchFamily="34" charset="0"/>
              </a:rPr>
              <a:t>Αντιμετώπιση σταθερής ΧΑΠ</a:t>
            </a:r>
            <a:endParaRPr lang="en-US" sz="2400" dirty="0">
              <a:latin typeface="Calibri" pitchFamily="34" charset="0"/>
            </a:endParaRPr>
          </a:p>
          <a:p>
            <a:pPr lvl="1">
              <a:lnSpc>
                <a:spcPct val="90000"/>
              </a:lnSpc>
              <a:spcBef>
                <a:spcPct val="40000"/>
              </a:spcBef>
              <a:buClr>
                <a:srgbClr val="004A82"/>
              </a:buClr>
              <a:buSzPct val="100000"/>
              <a:buFont typeface="Wingdings" panose="05000000000000000000" pitchFamily="2" charset="2"/>
              <a:buChar char="§"/>
            </a:pPr>
            <a:r>
              <a:rPr lang="el-GR" sz="2400" dirty="0">
                <a:latin typeface="Calibri" pitchFamily="34" charset="0"/>
              </a:rPr>
              <a:t>Εκπαίδευση</a:t>
            </a:r>
            <a:r>
              <a:rPr lang="en-US" sz="2400" dirty="0">
                <a:latin typeface="Calibri" pitchFamily="34" charset="0"/>
              </a:rPr>
              <a:t> </a:t>
            </a:r>
            <a:r>
              <a:rPr lang="el-GR" sz="2400" dirty="0">
                <a:latin typeface="Calibri" pitchFamily="34" charset="0"/>
              </a:rPr>
              <a:t>των ασθενών για την </a:t>
            </a:r>
            <a:r>
              <a:rPr lang="el-GR" sz="2400" dirty="0" smtClean="0">
                <a:latin typeface="Calibri" pitchFamily="34" charset="0"/>
              </a:rPr>
              <a:t>αυτοδιαχείριση </a:t>
            </a:r>
            <a:r>
              <a:rPr lang="el-GR" sz="2400" dirty="0">
                <a:latin typeface="Calibri" pitchFamily="34" charset="0"/>
              </a:rPr>
              <a:t>της πάθησης</a:t>
            </a:r>
          </a:p>
          <a:p>
            <a:pPr lvl="1">
              <a:lnSpc>
                <a:spcPct val="90000"/>
              </a:lnSpc>
              <a:spcBef>
                <a:spcPct val="40000"/>
              </a:spcBef>
              <a:buClr>
                <a:srgbClr val="004A82"/>
              </a:buClr>
              <a:buSzPct val="100000"/>
              <a:buFont typeface="Wingdings" panose="05000000000000000000" pitchFamily="2" charset="2"/>
              <a:buChar char="§"/>
            </a:pPr>
            <a:r>
              <a:rPr lang="el-GR" sz="2400" dirty="0">
                <a:latin typeface="Calibri" pitchFamily="34" charset="0"/>
              </a:rPr>
              <a:t>Φαρμακευτική αγωγή</a:t>
            </a:r>
          </a:p>
          <a:p>
            <a:pPr lvl="1">
              <a:lnSpc>
                <a:spcPct val="90000"/>
              </a:lnSpc>
              <a:spcBef>
                <a:spcPct val="40000"/>
              </a:spcBef>
              <a:buClr>
                <a:srgbClr val="004A82"/>
              </a:buClr>
              <a:buSzPct val="100000"/>
              <a:buFont typeface="Wingdings" panose="05000000000000000000" pitchFamily="2" charset="2"/>
              <a:buChar char="§"/>
            </a:pPr>
            <a:r>
              <a:rPr lang="el-GR" sz="2400" dirty="0">
                <a:latin typeface="Calibri" pitchFamily="34" charset="0"/>
              </a:rPr>
              <a:t>Μη φαρμακευτική παρέμβαση </a:t>
            </a:r>
            <a:r>
              <a:rPr lang="el-GR" sz="2400" dirty="0" smtClean="0">
                <a:latin typeface="Calibri" pitchFamily="34" charset="0"/>
              </a:rPr>
              <a:t>(Πνευμονική Αποκατάσταση)</a:t>
            </a:r>
            <a:endParaRPr lang="en-US" sz="2400" dirty="0">
              <a:latin typeface="Calibri" pitchFamily="34" charset="0"/>
            </a:endParaRPr>
          </a:p>
          <a:p>
            <a:pPr marL="457200" indent="-457200">
              <a:lnSpc>
                <a:spcPct val="90000"/>
              </a:lnSpc>
              <a:spcBef>
                <a:spcPct val="80000"/>
              </a:spcBef>
              <a:buFontTx/>
              <a:buAutoNum type="arabicPeriod"/>
            </a:pPr>
            <a:r>
              <a:rPr lang="el-GR" sz="2400" dirty="0">
                <a:latin typeface="Calibri" pitchFamily="34" charset="0"/>
              </a:rPr>
              <a:t>Αντιμετώπιση παροξυσμών</a:t>
            </a:r>
            <a:endParaRPr lang="en-US" sz="2400" dirty="0">
              <a:latin typeface="Calibri" pitchFamily="34" charset="0"/>
            </a:endParaRPr>
          </a:p>
          <a:p>
            <a:endParaRPr lang="el-GR" dirty="0"/>
          </a:p>
        </p:txBody>
      </p:sp>
      <p:sp>
        <p:nvSpPr>
          <p:cNvPr id="5" name="TextBox 4"/>
          <p:cNvSpPr txBox="1"/>
          <p:nvPr/>
        </p:nvSpPr>
        <p:spPr>
          <a:xfrm>
            <a:off x="0" y="6457890"/>
            <a:ext cx="1872208" cy="400110"/>
          </a:xfrm>
          <a:prstGeom prst="rect">
            <a:avLst/>
          </a:prstGeom>
          <a:noFill/>
        </p:spPr>
        <p:txBody>
          <a:bodyPr wrap="square" rtlCol="0">
            <a:spAutoFit/>
          </a:bodyPr>
          <a:lstStyle/>
          <a:p>
            <a:r>
              <a:rPr lang="en-US" sz="2000" dirty="0">
                <a:latin typeface="+mn-lt"/>
              </a:rPr>
              <a:t>GOLD (2006)</a:t>
            </a:r>
            <a:endParaRPr lang="el-GR" sz="20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25</a:t>
            </a:fld>
            <a:endParaRPr lang="el-GR" dirty="0"/>
          </a:p>
        </p:txBody>
      </p:sp>
    </p:spTree>
    <p:extLst>
      <p:ext uri="{BB962C8B-B14F-4D97-AF65-F5344CB8AC3E}">
        <p14:creationId xmlns:p14="http://schemas.microsoft.com/office/powerpoint/2010/main" val="13483959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80120"/>
          </a:xfrm>
        </p:spPr>
        <p:txBody>
          <a:bodyPr>
            <a:normAutofit fontScale="90000"/>
          </a:bodyPr>
          <a:lstStyle/>
          <a:p>
            <a:r>
              <a:rPr lang="el-GR" dirty="0" smtClean="0">
                <a:latin typeface="Calibri" pitchFamily="34" charset="0"/>
              </a:rPr>
              <a:t>1. </a:t>
            </a:r>
            <a:r>
              <a:rPr lang="el-GR" sz="4400" dirty="0" smtClean="0">
                <a:latin typeface="Calibri" pitchFamily="34" charset="0"/>
              </a:rPr>
              <a:t>Εκτίμηση </a:t>
            </a:r>
            <a:r>
              <a:rPr lang="el-GR" sz="4400" dirty="0">
                <a:latin typeface="Calibri" pitchFamily="34" charset="0"/>
              </a:rPr>
              <a:t>και παρακολούθηση της νόσου </a:t>
            </a:r>
            <a:r>
              <a:rPr lang="el-GR" sz="3600" b="0" dirty="0">
                <a:latin typeface="Calibri" pitchFamily="34" charset="0"/>
              </a:rPr>
              <a:t>(1 από 2)</a:t>
            </a:r>
            <a:endParaRPr lang="el-GR" sz="3600" b="0" dirty="0"/>
          </a:p>
        </p:txBody>
      </p:sp>
      <p:sp>
        <p:nvSpPr>
          <p:cNvPr id="3" name="Content Placeholder 2"/>
          <p:cNvSpPr>
            <a:spLocks noGrp="1"/>
          </p:cNvSpPr>
          <p:nvPr>
            <p:ph idx="1"/>
          </p:nvPr>
        </p:nvSpPr>
        <p:spPr>
          <a:xfrm>
            <a:off x="249264" y="1486543"/>
            <a:ext cx="4690864" cy="2167771"/>
          </a:xfrm>
        </p:spPr>
        <p:txBody>
          <a:bodyPr>
            <a:normAutofit lnSpcReduction="10000"/>
          </a:bodyPr>
          <a:lstStyle/>
          <a:p>
            <a:pPr marL="0" indent="0">
              <a:buNone/>
            </a:pPr>
            <a:r>
              <a:rPr lang="el-GR" sz="2600" b="1" dirty="0">
                <a:solidFill>
                  <a:srgbClr val="820000"/>
                </a:solidFill>
                <a:latin typeface="Calibri" pitchFamily="34" charset="0"/>
              </a:rPr>
              <a:t>Οι ασθενείς με: </a:t>
            </a:r>
          </a:p>
          <a:p>
            <a:pPr marL="450850" indent="-450850">
              <a:buFont typeface="Wingdings" pitchFamily="2" charset="2"/>
              <a:buChar char="ü"/>
            </a:pPr>
            <a:r>
              <a:rPr lang="el-GR" sz="2400" dirty="0" smtClean="0">
                <a:latin typeface="Calibri" pitchFamily="34" charset="0"/>
              </a:rPr>
              <a:t>Χρόνιο βήχα</a:t>
            </a:r>
            <a:endParaRPr lang="el-GR" sz="2400" dirty="0">
              <a:latin typeface="Calibri" pitchFamily="34" charset="0"/>
            </a:endParaRPr>
          </a:p>
          <a:p>
            <a:pPr marL="450850" indent="-450850">
              <a:buFont typeface="Wingdings" pitchFamily="2" charset="2"/>
              <a:buChar char="ü"/>
            </a:pPr>
            <a:r>
              <a:rPr lang="el-GR" sz="2400" dirty="0">
                <a:latin typeface="Calibri" pitchFamily="34" charset="0"/>
              </a:rPr>
              <a:t>Π</a:t>
            </a:r>
            <a:r>
              <a:rPr lang="el-GR" sz="2400" dirty="0" smtClean="0">
                <a:latin typeface="Calibri" pitchFamily="34" charset="0"/>
              </a:rPr>
              <a:t>αραγωγή πτυέλων </a:t>
            </a:r>
            <a:endParaRPr lang="el-GR" sz="2400" dirty="0">
              <a:latin typeface="Calibri" pitchFamily="34" charset="0"/>
            </a:endParaRPr>
          </a:p>
          <a:p>
            <a:pPr marL="450850" indent="-450850">
              <a:buFont typeface="Wingdings" pitchFamily="2" charset="2"/>
              <a:buChar char="ü"/>
            </a:pPr>
            <a:r>
              <a:rPr lang="el-GR" sz="2400" dirty="0" smtClean="0">
                <a:latin typeface="Calibri" pitchFamily="34" charset="0"/>
              </a:rPr>
              <a:t>Ιστορικό </a:t>
            </a:r>
            <a:r>
              <a:rPr lang="el-GR" sz="2400" dirty="0">
                <a:latin typeface="Calibri" pitchFamily="34" charset="0"/>
              </a:rPr>
              <a:t>έκθεσης σε παράγοντες κινδύνου</a:t>
            </a:r>
            <a:endParaRPr lang="el-GR" sz="2400" dirty="0"/>
          </a:p>
        </p:txBody>
      </p:sp>
      <p:sp>
        <p:nvSpPr>
          <p:cNvPr id="10" name="Down Arrow 9"/>
          <p:cNvSpPr/>
          <p:nvPr/>
        </p:nvSpPr>
        <p:spPr>
          <a:xfrm>
            <a:off x="2123728" y="3560404"/>
            <a:ext cx="432048" cy="372652"/>
          </a:xfrm>
          <a:prstGeom prst="downArrow">
            <a:avLst/>
          </a:prstGeom>
          <a:solidFill>
            <a:srgbClr val="004A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Rectangle 5"/>
          <p:cNvSpPr/>
          <p:nvPr/>
        </p:nvSpPr>
        <p:spPr>
          <a:xfrm>
            <a:off x="251520" y="4091614"/>
            <a:ext cx="4824536" cy="1200329"/>
          </a:xfrm>
          <a:prstGeom prst="rect">
            <a:avLst/>
          </a:prstGeom>
        </p:spPr>
        <p:txBody>
          <a:bodyPr wrap="square">
            <a:spAutoFit/>
          </a:bodyPr>
          <a:lstStyle/>
          <a:p>
            <a:pPr eaLnBrk="1" hangingPunct="1"/>
            <a:r>
              <a:rPr lang="el-GR" sz="2400" dirty="0" smtClean="0">
                <a:latin typeface="Calibri" pitchFamily="34" charset="0"/>
              </a:rPr>
              <a:t>Πρέπει </a:t>
            </a:r>
            <a:r>
              <a:rPr lang="el-GR" sz="2400" dirty="0">
                <a:latin typeface="Calibri" pitchFamily="34" charset="0"/>
              </a:rPr>
              <a:t>να ελέγχονται για ύπαρξη περιορισμού της ροής, ακόμα κι αν δεν έχουν δύσπνοια</a:t>
            </a:r>
          </a:p>
        </p:txBody>
      </p:sp>
      <p:sp>
        <p:nvSpPr>
          <p:cNvPr id="7" name="TextBox 6"/>
          <p:cNvSpPr txBox="1"/>
          <p:nvPr/>
        </p:nvSpPr>
        <p:spPr>
          <a:xfrm>
            <a:off x="0" y="6457890"/>
            <a:ext cx="1728192" cy="400110"/>
          </a:xfrm>
          <a:prstGeom prst="rect">
            <a:avLst/>
          </a:prstGeom>
          <a:noFill/>
        </p:spPr>
        <p:txBody>
          <a:bodyPr wrap="square" rtlCol="0">
            <a:spAutoFit/>
          </a:bodyPr>
          <a:lstStyle/>
          <a:p>
            <a:pPr eaLnBrk="1" hangingPunct="1"/>
            <a:r>
              <a:rPr lang="en-US" sz="2000" dirty="0">
                <a:latin typeface="Calibri" pitchFamily="34" charset="0"/>
              </a:rPr>
              <a:t>(GOLD, 2006)</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26</a:t>
            </a:fld>
            <a:endParaRPr lang="el-GR" dirty="0"/>
          </a:p>
        </p:txBody>
      </p:sp>
      <p:sp>
        <p:nvSpPr>
          <p:cNvPr id="5" name="Rectangle 4"/>
          <p:cNvSpPr/>
          <p:nvPr/>
        </p:nvSpPr>
        <p:spPr>
          <a:xfrm>
            <a:off x="5436096" y="4293096"/>
            <a:ext cx="2736304" cy="276999"/>
          </a:xfrm>
          <a:prstGeom prst="rect">
            <a:avLst/>
          </a:prstGeom>
        </p:spPr>
        <p:txBody>
          <a:bodyPr wrap="square">
            <a:spAutoFit/>
          </a:bodyPr>
          <a:lstStyle/>
          <a:p>
            <a:r>
              <a:rPr lang="en-US" sz="1200" dirty="0">
                <a:latin typeface="+mn-lt"/>
                <a:hlinkClick r:id="rId3"/>
              </a:rPr>
              <a:t>wsd2012.european-lung-foundation.org</a:t>
            </a:r>
            <a:endParaRPr lang="el-GR" sz="1200" dirty="0">
              <a:latin typeface="+mn-lt"/>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64088" y="1700808"/>
            <a:ext cx="2918331" cy="240333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30889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80120"/>
          </a:xfrm>
        </p:spPr>
        <p:txBody>
          <a:bodyPr>
            <a:normAutofit fontScale="90000"/>
          </a:bodyPr>
          <a:lstStyle/>
          <a:p>
            <a:r>
              <a:rPr lang="el-GR" dirty="0" smtClean="0">
                <a:latin typeface="Calibri" pitchFamily="34" charset="0"/>
              </a:rPr>
              <a:t>1. </a:t>
            </a:r>
            <a:r>
              <a:rPr lang="el-GR" sz="4400" dirty="0" smtClean="0">
                <a:latin typeface="Calibri" pitchFamily="34" charset="0"/>
              </a:rPr>
              <a:t>Εκτίμηση </a:t>
            </a:r>
            <a:r>
              <a:rPr lang="el-GR" sz="4400" dirty="0">
                <a:latin typeface="Calibri" pitchFamily="34" charset="0"/>
              </a:rPr>
              <a:t>και παρακολούθηση της νόσου </a:t>
            </a:r>
            <a:r>
              <a:rPr lang="el-GR" sz="3600" b="0" dirty="0">
                <a:latin typeface="Calibri" pitchFamily="34" charset="0"/>
              </a:rPr>
              <a:t>(2 από 2)</a:t>
            </a:r>
            <a:endParaRPr lang="el-GR" sz="3600" b="0" dirty="0"/>
          </a:p>
        </p:txBody>
      </p:sp>
      <p:sp>
        <p:nvSpPr>
          <p:cNvPr id="3" name="Content Placeholder 2"/>
          <p:cNvSpPr>
            <a:spLocks noGrp="1"/>
          </p:cNvSpPr>
          <p:nvPr>
            <p:ph idx="1"/>
          </p:nvPr>
        </p:nvSpPr>
        <p:spPr>
          <a:xfrm>
            <a:off x="457200" y="1556792"/>
            <a:ext cx="5122912" cy="4680520"/>
          </a:xfrm>
        </p:spPr>
        <p:txBody>
          <a:bodyPr>
            <a:normAutofit/>
          </a:bodyPr>
          <a:lstStyle/>
          <a:p>
            <a:pPr marL="0" lvl="0" indent="0">
              <a:buNone/>
            </a:pPr>
            <a:r>
              <a:rPr lang="el-GR" sz="2600" b="1" dirty="0" smtClean="0">
                <a:solidFill>
                  <a:srgbClr val="820000"/>
                </a:solidFill>
                <a:latin typeface="Calibri" pitchFamily="34" charset="0"/>
              </a:rPr>
              <a:t>Σπιρομέτρηση</a:t>
            </a:r>
          </a:p>
          <a:p>
            <a:pPr marL="0" lvl="0" indent="0">
              <a:buNone/>
            </a:pPr>
            <a:r>
              <a:rPr lang="el-GR" sz="2400" dirty="0" smtClean="0">
                <a:solidFill>
                  <a:prstClr val="black"/>
                </a:solidFill>
                <a:latin typeface="Calibri" pitchFamily="34" charset="0"/>
              </a:rPr>
              <a:t>Απαραίτητη </a:t>
            </a:r>
            <a:r>
              <a:rPr lang="el-GR" sz="2400" dirty="0">
                <a:solidFill>
                  <a:prstClr val="black"/>
                </a:solidFill>
                <a:latin typeface="Calibri" pitchFamily="34" charset="0"/>
              </a:rPr>
              <a:t>για τη διάγνωση και επανεκτίμηση </a:t>
            </a:r>
            <a:r>
              <a:rPr lang="el-GR" sz="2400" dirty="0" smtClean="0">
                <a:solidFill>
                  <a:prstClr val="black"/>
                </a:solidFill>
                <a:latin typeface="Calibri" pitchFamily="34" charset="0"/>
              </a:rPr>
              <a:t>της ΧΑΠ</a:t>
            </a:r>
          </a:p>
          <a:p>
            <a:pPr marL="0" lvl="0" indent="0">
              <a:buNone/>
            </a:pPr>
            <a:endParaRPr lang="el-GR" sz="2400" u="sng" dirty="0">
              <a:solidFill>
                <a:prstClr val="black"/>
              </a:solidFill>
              <a:latin typeface="Calibri" pitchFamily="34" charset="0"/>
            </a:endParaRPr>
          </a:p>
          <a:p>
            <a:pPr marL="0" lvl="0" indent="0">
              <a:buNone/>
            </a:pPr>
            <a:r>
              <a:rPr lang="el-GR" sz="2600" b="1" dirty="0">
                <a:solidFill>
                  <a:srgbClr val="820000"/>
                </a:solidFill>
                <a:latin typeface="Calibri" pitchFamily="34" charset="0"/>
              </a:rPr>
              <a:t>Μέτρηση αερίων αίματος </a:t>
            </a:r>
          </a:p>
          <a:p>
            <a:pPr marL="0" lvl="0" indent="0">
              <a:buNone/>
            </a:pPr>
            <a:r>
              <a:rPr lang="el-GR" sz="2400" dirty="0">
                <a:solidFill>
                  <a:prstClr val="black"/>
                </a:solidFill>
                <a:latin typeface="Calibri" pitchFamily="34" charset="0"/>
              </a:rPr>
              <a:t>Απαραίτητη σε </a:t>
            </a:r>
            <a:r>
              <a:rPr lang="el-GR" sz="2400" dirty="0" smtClean="0">
                <a:solidFill>
                  <a:prstClr val="black"/>
                </a:solidFill>
                <a:latin typeface="Calibri" pitchFamily="34" charset="0"/>
              </a:rPr>
              <a:t>ασθενείς με:</a:t>
            </a:r>
            <a:endParaRPr lang="el-GR" sz="2400" dirty="0">
              <a:solidFill>
                <a:prstClr val="black"/>
              </a:solidFill>
              <a:latin typeface="Calibri" pitchFamily="34" charset="0"/>
            </a:endParaRPr>
          </a:p>
          <a:p>
            <a:pPr marL="450850" lvl="0" indent="-450850">
              <a:buFont typeface="Wingdings" pitchFamily="2" charset="2"/>
              <a:buChar char="ü"/>
            </a:pPr>
            <a:r>
              <a:rPr lang="en-US" sz="2400" dirty="0" smtClean="0">
                <a:solidFill>
                  <a:prstClr val="black"/>
                </a:solidFill>
                <a:latin typeface="Calibri" pitchFamily="34" charset="0"/>
              </a:rPr>
              <a:t>FEV1 </a:t>
            </a:r>
            <a:r>
              <a:rPr lang="en-US" sz="2400" dirty="0">
                <a:solidFill>
                  <a:prstClr val="black"/>
                </a:solidFill>
                <a:latin typeface="Calibri" pitchFamily="34" charset="0"/>
              </a:rPr>
              <a:t>&lt; 40% </a:t>
            </a:r>
            <a:r>
              <a:rPr lang="el-GR" sz="2400" dirty="0">
                <a:solidFill>
                  <a:prstClr val="black"/>
                </a:solidFill>
                <a:latin typeface="Calibri" pitchFamily="34" charset="0"/>
              </a:rPr>
              <a:t>του προβλεπόμενου </a:t>
            </a:r>
          </a:p>
          <a:p>
            <a:pPr marL="450850" lvl="0" indent="-450850">
              <a:buFont typeface="Wingdings" pitchFamily="2" charset="2"/>
              <a:buChar char="ü"/>
            </a:pPr>
            <a:r>
              <a:rPr lang="el-GR" sz="2400" dirty="0" smtClean="0">
                <a:solidFill>
                  <a:prstClr val="black"/>
                </a:solidFill>
                <a:latin typeface="Calibri" pitchFamily="34" charset="0"/>
              </a:rPr>
              <a:t>Έκδηλα </a:t>
            </a:r>
            <a:r>
              <a:rPr lang="el-GR" sz="2400" dirty="0">
                <a:solidFill>
                  <a:prstClr val="black"/>
                </a:solidFill>
                <a:latin typeface="Calibri" pitchFamily="34" charset="0"/>
              </a:rPr>
              <a:t>σημεία αναπνευστικής ανεπάρκειας ή δεξιάς καρδιακής ανεπάρκειας</a:t>
            </a:r>
            <a:endParaRPr lang="en-US" sz="2400" dirty="0">
              <a:solidFill>
                <a:prstClr val="black"/>
              </a:solidFill>
              <a:latin typeface="Calibri" pitchFamily="34" charset="0"/>
            </a:endParaRP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27</a:t>
            </a:fld>
            <a:endParaRPr lang="el-GR"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86538" y="1844824"/>
            <a:ext cx="2692787" cy="288032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5724128" y="4941168"/>
            <a:ext cx="2808312"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4"/>
              </a:rPr>
              <a:t>Flow-volume-loop</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5"/>
              </a:rPr>
              <a:t>Sigveholmen</a:t>
            </a:r>
            <a:endParaRPr lang="en-US" sz="1200" dirty="0">
              <a:latin typeface="+mn-lt"/>
            </a:endParaRPr>
          </a:p>
          <a:p>
            <a:pPr algn="ct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6"/>
              </a:rPr>
              <a:t>CC BY-SA 3.0</a:t>
            </a:r>
            <a:endParaRPr lang="en-US" sz="1200" dirty="0">
              <a:solidFill>
                <a:schemeClr val="tx1">
                  <a:lumMod val="75000"/>
                  <a:lumOff val="25000"/>
                </a:schemeClr>
              </a:solidFill>
              <a:latin typeface="+mn-lt"/>
            </a:endParaRPr>
          </a:p>
        </p:txBody>
      </p:sp>
      <p:sp>
        <p:nvSpPr>
          <p:cNvPr id="8" name="TextBox 6"/>
          <p:cNvSpPr txBox="1"/>
          <p:nvPr/>
        </p:nvSpPr>
        <p:spPr>
          <a:xfrm>
            <a:off x="0" y="6457890"/>
            <a:ext cx="1728192" cy="400110"/>
          </a:xfrm>
          <a:prstGeom prst="rect">
            <a:avLst/>
          </a:prstGeom>
          <a:noFill/>
        </p:spPr>
        <p:txBody>
          <a:bodyPr wrap="square" rtlCol="0">
            <a:spAutoFit/>
          </a:bodyPr>
          <a:lstStyle/>
          <a:p>
            <a:pPr eaLnBrk="1" hangingPunct="1"/>
            <a:r>
              <a:rPr lang="en-US" sz="2000" dirty="0">
                <a:latin typeface="Calibri" pitchFamily="34" charset="0"/>
              </a:rPr>
              <a:t>(GOLD, 2006)</a:t>
            </a:r>
          </a:p>
        </p:txBody>
      </p:sp>
    </p:spTree>
    <p:extLst>
      <p:ext uri="{BB962C8B-B14F-4D97-AF65-F5344CB8AC3E}">
        <p14:creationId xmlns:p14="http://schemas.microsoft.com/office/powerpoint/2010/main" val="39837683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52128"/>
          </a:xfrm>
        </p:spPr>
        <p:txBody>
          <a:bodyPr>
            <a:noAutofit/>
          </a:bodyPr>
          <a:lstStyle/>
          <a:p>
            <a:r>
              <a:rPr lang="el-GR" dirty="0">
                <a:latin typeface="Calibri" pitchFamily="34" charset="0"/>
              </a:rPr>
              <a:t>2. Μείωση παραγόντων κινδύνου για την ανάπτυξη της </a:t>
            </a:r>
            <a:r>
              <a:rPr lang="el-GR" dirty="0" smtClean="0">
                <a:latin typeface="Calibri" pitchFamily="34" charset="0"/>
              </a:rPr>
              <a:t>ΧΑΠ</a:t>
            </a:r>
            <a:r>
              <a:rPr lang="en-US" dirty="0">
                <a:latin typeface="Calibri" pitchFamily="34" charset="0"/>
              </a:rPr>
              <a:t> </a:t>
            </a:r>
            <a:r>
              <a:rPr lang="en-US" sz="3200" b="0" dirty="0" smtClean="0">
                <a:latin typeface="Calibri" pitchFamily="34" charset="0"/>
              </a:rPr>
              <a:t>(1 </a:t>
            </a:r>
            <a:r>
              <a:rPr lang="el-GR" sz="3200" b="0" dirty="0" smtClean="0">
                <a:latin typeface="Calibri" pitchFamily="34" charset="0"/>
              </a:rPr>
              <a:t>από 2)</a:t>
            </a:r>
            <a:endParaRPr lang="el-GR" sz="3200" b="0" dirty="0"/>
          </a:p>
        </p:txBody>
      </p:sp>
      <p:sp>
        <p:nvSpPr>
          <p:cNvPr id="3" name="Content Placeholder 2"/>
          <p:cNvSpPr>
            <a:spLocks noGrp="1"/>
          </p:cNvSpPr>
          <p:nvPr>
            <p:ph idx="1"/>
          </p:nvPr>
        </p:nvSpPr>
        <p:spPr>
          <a:xfrm>
            <a:off x="467544" y="1916832"/>
            <a:ext cx="8229600" cy="4641124"/>
          </a:xfrm>
        </p:spPr>
        <p:txBody>
          <a:bodyPr>
            <a:normAutofit/>
          </a:bodyPr>
          <a:lstStyle/>
          <a:p>
            <a:pPr lvl="0">
              <a:spcBef>
                <a:spcPts val="1200"/>
              </a:spcBef>
              <a:spcAft>
                <a:spcPts val="1800"/>
              </a:spcAft>
              <a:buClr>
                <a:srgbClr val="820000"/>
              </a:buClr>
              <a:buFont typeface="Wingdings" panose="05000000000000000000" pitchFamily="2" charset="2"/>
              <a:buChar char="q"/>
            </a:pPr>
            <a:r>
              <a:rPr lang="el-GR" sz="2400" b="1" dirty="0" smtClean="0">
                <a:solidFill>
                  <a:srgbClr val="820000"/>
                </a:solidFill>
                <a:latin typeface="Calibri" pitchFamily="34" charset="0"/>
              </a:rPr>
              <a:t>ΔΙΑΚΟΠΗ </a:t>
            </a:r>
            <a:r>
              <a:rPr lang="el-GR" sz="2400" b="1" dirty="0">
                <a:solidFill>
                  <a:srgbClr val="820000"/>
                </a:solidFill>
                <a:latin typeface="Calibri" pitchFamily="34" charset="0"/>
              </a:rPr>
              <a:t>ΤΟΥ ΚΑΠΝΙΣΜΑΤΟΣ → </a:t>
            </a:r>
            <a:r>
              <a:rPr lang="el-GR" sz="2400" b="1" dirty="0" smtClean="0">
                <a:solidFill>
                  <a:srgbClr val="820000"/>
                </a:solidFill>
                <a:latin typeface="Calibri" pitchFamily="34" charset="0"/>
              </a:rPr>
              <a:t>Η </a:t>
            </a:r>
            <a:r>
              <a:rPr lang="el-GR" sz="2400" b="1" dirty="0">
                <a:solidFill>
                  <a:srgbClr val="820000"/>
                </a:solidFill>
                <a:latin typeface="Calibri" pitchFamily="34" charset="0"/>
              </a:rPr>
              <a:t>πιο αποτελεσματική και ανέξοδη </a:t>
            </a:r>
            <a:r>
              <a:rPr lang="el-GR" sz="2400" b="1" dirty="0" smtClean="0">
                <a:solidFill>
                  <a:srgbClr val="820000"/>
                </a:solidFill>
                <a:latin typeface="Calibri" pitchFamily="34" charset="0"/>
              </a:rPr>
              <a:t>παρέμβαση</a:t>
            </a:r>
            <a:endParaRPr lang="en-US" sz="2400" b="1" dirty="0" smtClean="0">
              <a:solidFill>
                <a:srgbClr val="820000"/>
              </a:solidFill>
              <a:latin typeface="Calibri" pitchFamily="34" charset="0"/>
            </a:endParaRPr>
          </a:p>
          <a:p>
            <a:pPr lvl="0">
              <a:spcBef>
                <a:spcPts val="1200"/>
              </a:spcBef>
              <a:spcAft>
                <a:spcPts val="1800"/>
              </a:spcAft>
              <a:buClr>
                <a:srgbClr val="820000"/>
              </a:buClr>
              <a:buFont typeface="Wingdings" panose="05000000000000000000" pitchFamily="2" charset="2"/>
              <a:buChar char="q"/>
            </a:pPr>
            <a:r>
              <a:rPr lang="el-GR" sz="2400" dirty="0" smtClean="0">
                <a:solidFill>
                  <a:prstClr val="black"/>
                </a:solidFill>
                <a:latin typeface="Calibri" pitchFamily="34" charset="0"/>
                <a:sym typeface="Wingdings 3" pitchFamily="18" charset="2"/>
              </a:rPr>
              <a:t>Συνεδρίες για τη </a:t>
            </a:r>
            <a:r>
              <a:rPr lang="el-GR" sz="2400" dirty="0" smtClean="0">
                <a:solidFill>
                  <a:prstClr val="black"/>
                </a:solidFill>
                <a:latin typeface="Calibri" pitchFamily="34" charset="0"/>
              </a:rPr>
              <a:t>διακοπή του καπνίσματος</a:t>
            </a:r>
            <a:endParaRPr lang="en-US" sz="2400" dirty="0" smtClean="0">
              <a:solidFill>
                <a:prstClr val="black"/>
              </a:solidFill>
              <a:latin typeface="Calibri" pitchFamily="34" charset="0"/>
            </a:endParaRPr>
          </a:p>
          <a:p>
            <a:pPr lvl="0">
              <a:spcBef>
                <a:spcPts val="1200"/>
              </a:spcBef>
              <a:spcAft>
                <a:spcPts val="1800"/>
              </a:spcAft>
              <a:buClr>
                <a:srgbClr val="820000"/>
              </a:buClr>
              <a:buFont typeface="Wingdings" panose="05000000000000000000" pitchFamily="2" charset="2"/>
              <a:buChar char="q"/>
            </a:pPr>
            <a:r>
              <a:rPr lang="el-GR" sz="2400" dirty="0" smtClean="0">
                <a:solidFill>
                  <a:prstClr val="black"/>
                </a:solidFill>
                <a:latin typeface="Calibri" pitchFamily="34" charset="0"/>
              </a:rPr>
              <a:t>Μείωση </a:t>
            </a:r>
            <a:r>
              <a:rPr lang="el-GR" sz="2400" dirty="0">
                <a:solidFill>
                  <a:prstClr val="black"/>
                </a:solidFill>
                <a:latin typeface="Calibri" pitchFamily="34" charset="0"/>
              </a:rPr>
              <a:t>της έκθεσης σε </a:t>
            </a:r>
            <a:r>
              <a:rPr lang="el-GR" sz="2400" dirty="0" smtClean="0">
                <a:solidFill>
                  <a:prstClr val="black"/>
                </a:solidFill>
                <a:latin typeface="Calibri" pitchFamily="34" charset="0"/>
              </a:rPr>
              <a:t>ρύπους</a:t>
            </a:r>
            <a:endParaRPr lang="en-US" sz="2400" dirty="0" smtClean="0">
              <a:solidFill>
                <a:prstClr val="black"/>
              </a:solidFill>
              <a:latin typeface="Calibri" pitchFamily="34" charset="0"/>
            </a:endParaRPr>
          </a:p>
          <a:p>
            <a:pPr lvl="0">
              <a:spcBef>
                <a:spcPts val="1200"/>
              </a:spcBef>
              <a:spcAft>
                <a:spcPts val="1800"/>
              </a:spcAft>
              <a:buClr>
                <a:srgbClr val="820000"/>
              </a:buClr>
              <a:buFont typeface="Wingdings" panose="05000000000000000000" pitchFamily="2" charset="2"/>
              <a:buChar char="q"/>
            </a:pPr>
            <a:r>
              <a:rPr lang="el-GR" sz="2400" dirty="0" smtClean="0">
                <a:solidFill>
                  <a:prstClr val="black"/>
                </a:solidFill>
                <a:latin typeface="Calibri" pitchFamily="34" charset="0"/>
              </a:rPr>
              <a:t>Εμβόλιο </a:t>
            </a:r>
            <a:r>
              <a:rPr lang="el-GR" sz="2400" dirty="0">
                <a:solidFill>
                  <a:prstClr val="black"/>
                </a:solidFill>
                <a:latin typeface="Calibri" pitchFamily="34" charset="0"/>
              </a:rPr>
              <a:t>κατά της γρίπης</a:t>
            </a:r>
            <a:r>
              <a:rPr lang="en-US" sz="2400" dirty="0">
                <a:solidFill>
                  <a:prstClr val="black"/>
                </a:solidFill>
                <a:latin typeface="Calibri" pitchFamily="34" charset="0"/>
              </a:rPr>
              <a:t> </a:t>
            </a:r>
            <a:endParaRPr lang="en-US" sz="2400" dirty="0" smtClean="0">
              <a:solidFill>
                <a:prstClr val="black"/>
              </a:solidFill>
              <a:latin typeface="Calibri" pitchFamily="34" charset="0"/>
            </a:endParaRPr>
          </a:p>
          <a:p>
            <a:pPr lvl="0">
              <a:spcBef>
                <a:spcPts val="1200"/>
              </a:spcBef>
              <a:spcAft>
                <a:spcPts val="1800"/>
              </a:spcAft>
              <a:buClr>
                <a:srgbClr val="820000"/>
              </a:buClr>
              <a:buFont typeface="Wingdings" panose="05000000000000000000" pitchFamily="2" charset="2"/>
              <a:buChar char="q"/>
            </a:pPr>
            <a:r>
              <a:rPr lang="el-GR" sz="2400" dirty="0" smtClean="0">
                <a:solidFill>
                  <a:prstClr val="black"/>
                </a:solidFill>
                <a:latin typeface="Calibri" pitchFamily="34" charset="0"/>
              </a:rPr>
              <a:t>Φαρμακευτική </a:t>
            </a:r>
            <a:r>
              <a:rPr lang="el-GR" sz="2400" dirty="0">
                <a:solidFill>
                  <a:prstClr val="black"/>
                </a:solidFill>
                <a:latin typeface="Calibri" pitchFamily="34" charset="0"/>
              </a:rPr>
              <a:t>αγωγή </a:t>
            </a:r>
          </a:p>
          <a:p>
            <a:pPr marL="0" indent="0">
              <a:spcAft>
                <a:spcPts val="1800"/>
              </a:spcAft>
              <a:buNone/>
            </a:pPr>
            <a:endParaRPr lang="el-GR" dirty="0"/>
          </a:p>
        </p:txBody>
      </p:sp>
      <p:sp>
        <p:nvSpPr>
          <p:cNvPr id="6" name="TextBox 5"/>
          <p:cNvSpPr txBox="1"/>
          <p:nvPr/>
        </p:nvSpPr>
        <p:spPr>
          <a:xfrm>
            <a:off x="0" y="6309320"/>
            <a:ext cx="1692696" cy="400110"/>
          </a:xfrm>
          <a:prstGeom prst="rect">
            <a:avLst/>
          </a:prstGeom>
          <a:noFill/>
        </p:spPr>
        <p:txBody>
          <a:bodyPr wrap="square" rtlCol="0">
            <a:spAutoFit/>
          </a:bodyPr>
          <a:lstStyle/>
          <a:p>
            <a:r>
              <a:rPr lang="en-US" sz="2000" dirty="0">
                <a:solidFill>
                  <a:prstClr val="black"/>
                </a:solidFill>
                <a:latin typeface="+mn-lt"/>
              </a:rPr>
              <a:t>(GOLD, 2006)</a:t>
            </a:r>
            <a:endParaRPr lang="el-GR" dirty="0">
              <a:latin typeface="+mn-lt"/>
            </a:endParaRPr>
          </a:p>
        </p:txBody>
      </p:sp>
      <p:sp>
        <p:nvSpPr>
          <p:cNvPr id="4" name="Slide Number Placeholder 3"/>
          <p:cNvSpPr>
            <a:spLocks noGrp="1"/>
          </p:cNvSpPr>
          <p:nvPr>
            <p:ph type="sldNum" sz="quarter" idx="12"/>
          </p:nvPr>
        </p:nvSpPr>
        <p:spPr>
          <a:xfrm>
            <a:off x="6889576" y="6365126"/>
            <a:ext cx="2133600" cy="365125"/>
          </a:xfrm>
        </p:spPr>
        <p:txBody>
          <a:bodyPr/>
          <a:lstStyle/>
          <a:p>
            <a:pPr>
              <a:defRPr/>
            </a:pPr>
            <a:fld id="{7E55E3B3-0445-4CFC-BED8-763D4409E61F}" type="slidenum">
              <a:rPr lang="el-GR" smtClean="0"/>
              <a:pPr>
                <a:defRPr/>
              </a:pPr>
              <a:t>28</a:t>
            </a:fld>
            <a:endParaRPr lang="el-GR" dirty="0"/>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095" t="5746" r="24152" b="16935"/>
          <a:stretch/>
        </p:blipFill>
        <p:spPr bwMode="auto">
          <a:xfrm>
            <a:off x="6732240" y="2780928"/>
            <a:ext cx="2037807" cy="21553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8" name="Rectangle 7"/>
          <p:cNvSpPr/>
          <p:nvPr/>
        </p:nvSpPr>
        <p:spPr>
          <a:xfrm>
            <a:off x="6444208" y="5157192"/>
            <a:ext cx="2520271"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Stubbed Out </a:t>
            </a:r>
            <a:r>
              <a:rPr lang="en-US" sz="1200" dirty="0" smtClean="0">
                <a:latin typeface="+mn-lt"/>
                <a:hlinkClick r:id="rId3"/>
              </a:rPr>
              <a:t>Cigarette</a:t>
            </a:r>
            <a:r>
              <a:rPr lang="en-US" sz="1200" dirty="0" smtClean="0">
                <a:solidFill>
                  <a:schemeClr val="tx1">
                    <a:lumMod val="75000"/>
                    <a:lumOff val="25000"/>
                  </a:schemeClr>
                </a:solidFill>
                <a:latin typeface="+mn-lt"/>
              </a:rPr>
              <a:t>”, </a:t>
            </a:r>
            <a:r>
              <a:rPr lang="en-US" sz="1200" dirty="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a:latin typeface="+mn-lt"/>
                <a:hlinkClick r:id="rId3"/>
              </a:rPr>
              <a:t>Matt </a:t>
            </a:r>
            <a:r>
              <a:rPr lang="en-US" sz="1200" dirty="0" smtClean="0">
                <a:latin typeface="+mn-lt"/>
                <a:hlinkClick r:id="rId3"/>
              </a:rPr>
              <a:t>Trostle</a:t>
            </a:r>
            <a:r>
              <a:rPr lang="el-GR" sz="1200" dirty="0" smtClean="0">
                <a:latin typeface="+mn-lt"/>
              </a:rPr>
              <a:t> </a:t>
            </a:r>
            <a:r>
              <a:rPr lang="el-GR" sz="1200" dirty="0" smtClean="0">
                <a:solidFill>
                  <a:schemeClr val="tx1">
                    <a:lumMod val="75000"/>
                    <a:lumOff val="25000"/>
                  </a:schemeClr>
                </a:solidFill>
                <a:latin typeface="+mn-lt"/>
              </a:rPr>
              <a:t>διαθέσιμο με άδεια</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 </a:t>
            </a:r>
            <a:r>
              <a:rPr lang="en-US" sz="1200" dirty="0">
                <a:latin typeface="+mn-lt"/>
                <a:hlinkClick r:id="rId4"/>
              </a:rPr>
              <a:t>CC BY 2.0</a:t>
            </a:r>
            <a:endParaRPr lang="en-US" sz="1200" dirty="0">
              <a:latin typeface="+mn-lt"/>
            </a:endParaRPr>
          </a:p>
        </p:txBody>
      </p:sp>
    </p:spTree>
    <p:extLst>
      <p:ext uri="{BB962C8B-B14F-4D97-AF65-F5344CB8AC3E}">
        <p14:creationId xmlns:p14="http://schemas.microsoft.com/office/powerpoint/2010/main" val="23047431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Ορισμός της ΧΑΠ</a:t>
            </a:r>
          </a:p>
        </p:txBody>
      </p:sp>
      <p:sp>
        <p:nvSpPr>
          <p:cNvPr id="3" name="Content Placeholder 2"/>
          <p:cNvSpPr>
            <a:spLocks noGrp="1"/>
          </p:cNvSpPr>
          <p:nvPr>
            <p:ph idx="1"/>
          </p:nvPr>
        </p:nvSpPr>
        <p:spPr>
          <a:xfrm>
            <a:off x="457200" y="1196752"/>
            <a:ext cx="8229600" cy="3744416"/>
          </a:xfrm>
        </p:spPr>
        <p:txBody>
          <a:bodyPr/>
          <a:lstStyle/>
          <a:p>
            <a:pPr marL="0" lvl="0" indent="0">
              <a:spcBef>
                <a:spcPct val="0"/>
              </a:spcBef>
              <a:buNone/>
            </a:pPr>
            <a:r>
              <a:rPr lang="el-GR" sz="2400" b="1" dirty="0">
                <a:solidFill>
                  <a:srgbClr val="820000"/>
                </a:solidFill>
              </a:rPr>
              <a:t>Η Χρόνια Αποφρακτική Πνευμονοπάθεια </a:t>
            </a:r>
            <a:r>
              <a:rPr lang="en-US" sz="2400" b="1" dirty="0">
                <a:solidFill>
                  <a:srgbClr val="820000"/>
                </a:solidFill>
              </a:rPr>
              <a:t>(</a:t>
            </a:r>
            <a:r>
              <a:rPr lang="el-GR" sz="2400" b="1" dirty="0" smtClean="0">
                <a:solidFill>
                  <a:srgbClr val="820000"/>
                </a:solidFill>
              </a:rPr>
              <a:t>ΧΑΠ</a:t>
            </a:r>
            <a:r>
              <a:rPr lang="en-US" sz="2400" b="1" dirty="0" smtClean="0">
                <a:solidFill>
                  <a:srgbClr val="820000"/>
                </a:solidFill>
              </a:rPr>
              <a:t>) </a:t>
            </a:r>
            <a:r>
              <a:rPr lang="el-GR" sz="2400" dirty="0">
                <a:solidFill>
                  <a:prstClr val="black"/>
                </a:solidFill>
              </a:rPr>
              <a:t>περιλαμβάνει  μία ομάδα νοσημάτων όπως </a:t>
            </a:r>
            <a:r>
              <a:rPr lang="el-GR" sz="2400" b="1" dirty="0">
                <a:solidFill>
                  <a:srgbClr val="004A82"/>
                </a:solidFill>
              </a:rPr>
              <a:t>η χρόνια  βρογχίτιδα</a:t>
            </a:r>
            <a:r>
              <a:rPr lang="el-GR" sz="2400" b="1" dirty="0">
                <a:solidFill>
                  <a:srgbClr val="0070C0"/>
                </a:solidFill>
              </a:rPr>
              <a:t> </a:t>
            </a:r>
            <a:r>
              <a:rPr lang="el-GR" sz="2400" dirty="0">
                <a:solidFill>
                  <a:prstClr val="black"/>
                </a:solidFill>
              </a:rPr>
              <a:t>και</a:t>
            </a:r>
            <a:r>
              <a:rPr lang="el-GR" sz="2400" b="1" dirty="0">
                <a:solidFill>
                  <a:prstClr val="black"/>
                </a:solidFill>
              </a:rPr>
              <a:t> </a:t>
            </a:r>
            <a:r>
              <a:rPr lang="el-GR" sz="2400" b="1" dirty="0">
                <a:solidFill>
                  <a:schemeClr val="tx2"/>
                </a:solidFill>
              </a:rPr>
              <a:t>το εμφύσημα </a:t>
            </a:r>
            <a:r>
              <a:rPr lang="el-GR" sz="2400" dirty="0">
                <a:solidFill>
                  <a:prstClr val="black"/>
                </a:solidFill>
              </a:rPr>
              <a:t>και χαρακτηρίζεται από μη αναστρέψιμο περιορισμό της ροής του αέρα </a:t>
            </a:r>
          </a:p>
          <a:p>
            <a:pPr marL="0" lvl="0" indent="0">
              <a:spcBef>
                <a:spcPct val="0"/>
              </a:spcBef>
              <a:buNone/>
            </a:pPr>
            <a:endParaRPr lang="el-GR" sz="2400" dirty="0">
              <a:solidFill>
                <a:prstClr val="black"/>
              </a:solidFill>
            </a:endParaRPr>
          </a:p>
          <a:p>
            <a:pPr marL="0" lvl="0" indent="0">
              <a:spcBef>
                <a:spcPts val="1200"/>
              </a:spcBef>
              <a:buNone/>
            </a:pPr>
            <a:r>
              <a:rPr lang="el-GR" sz="2400" b="1" dirty="0" smtClean="0">
                <a:solidFill>
                  <a:prstClr val="black"/>
                </a:solidFill>
              </a:rPr>
              <a:t>Ο </a:t>
            </a:r>
            <a:r>
              <a:rPr lang="el-GR" sz="2400" b="1" dirty="0">
                <a:solidFill>
                  <a:prstClr val="black"/>
                </a:solidFill>
              </a:rPr>
              <a:t>περιορισμός της ροής </a:t>
            </a:r>
            <a:r>
              <a:rPr lang="el-GR" sz="2400" b="1" dirty="0" smtClean="0">
                <a:solidFill>
                  <a:prstClr val="black"/>
                </a:solidFill>
              </a:rPr>
              <a:t>είναι</a:t>
            </a:r>
            <a:r>
              <a:rPr lang="en-US" sz="2400" b="1" dirty="0" smtClean="0">
                <a:solidFill>
                  <a:prstClr val="black"/>
                </a:solidFill>
              </a:rPr>
              <a:t>:</a:t>
            </a:r>
            <a:endParaRPr lang="en-US" sz="2400" b="1" dirty="0">
              <a:solidFill>
                <a:prstClr val="black"/>
              </a:solidFill>
            </a:endParaRPr>
          </a:p>
          <a:p>
            <a:pPr>
              <a:spcBef>
                <a:spcPct val="0"/>
              </a:spcBef>
            </a:pPr>
            <a:r>
              <a:rPr lang="el-GR" sz="2400" dirty="0" smtClean="0">
                <a:solidFill>
                  <a:prstClr val="black"/>
                </a:solidFill>
              </a:rPr>
              <a:t>Συνήθως </a:t>
            </a:r>
            <a:r>
              <a:rPr lang="el-GR" sz="2400" dirty="0">
                <a:solidFill>
                  <a:prstClr val="black"/>
                </a:solidFill>
              </a:rPr>
              <a:t>προοδευτικός και </a:t>
            </a:r>
          </a:p>
          <a:p>
            <a:pPr>
              <a:spcBef>
                <a:spcPct val="0"/>
              </a:spcBef>
            </a:pPr>
            <a:r>
              <a:rPr lang="el-GR" sz="2400" dirty="0" smtClean="0">
                <a:solidFill>
                  <a:prstClr val="black"/>
                </a:solidFill>
              </a:rPr>
              <a:t>Σχετιζόμενος </a:t>
            </a:r>
            <a:r>
              <a:rPr lang="el-GR" sz="2400" dirty="0">
                <a:solidFill>
                  <a:prstClr val="black"/>
                </a:solidFill>
              </a:rPr>
              <a:t>με διαταραγμένη φλεγμονώδη απάντηση των πνευμόνων σε βλαπτικά σωματίδια ή </a:t>
            </a:r>
            <a:r>
              <a:rPr lang="el-GR" sz="2400" dirty="0" smtClean="0">
                <a:solidFill>
                  <a:prstClr val="black"/>
                </a:solidFill>
              </a:rPr>
              <a:t>αέρια</a:t>
            </a:r>
            <a:endParaRPr lang="en-US" sz="2400" dirty="0">
              <a:solidFill>
                <a:prstClr val="black"/>
              </a:solidFill>
            </a:endParaRP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5" name="TextBox 4"/>
          <p:cNvSpPr txBox="1"/>
          <p:nvPr/>
        </p:nvSpPr>
        <p:spPr>
          <a:xfrm>
            <a:off x="0" y="6457890"/>
            <a:ext cx="1728192" cy="369332"/>
          </a:xfrm>
          <a:prstGeom prst="rect">
            <a:avLst/>
          </a:prstGeom>
          <a:noFill/>
        </p:spPr>
        <p:txBody>
          <a:bodyPr wrap="square" rtlCol="0">
            <a:spAutoFit/>
          </a:bodyPr>
          <a:lstStyle/>
          <a:p>
            <a:r>
              <a:rPr lang="en-US" dirty="0">
                <a:latin typeface="+mn-lt"/>
              </a:rPr>
              <a:t>GOLD (2006)</a:t>
            </a:r>
            <a:endParaRPr lang="en-GB" dirty="0">
              <a:latin typeface="+mn-lt"/>
            </a:endParaRPr>
          </a:p>
        </p:txBody>
      </p:sp>
      <p:cxnSp>
        <p:nvCxnSpPr>
          <p:cNvPr id="6" name="Straight Connector 5"/>
          <p:cNvCxnSpPr/>
          <p:nvPr/>
        </p:nvCxnSpPr>
        <p:spPr>
          <a:xfrm>
            <a:off x="539552" y="2996952"/>
            <a:ext cx="734481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4536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52128"/>
          </a:xfrm>
        </p:spPr>
        <p:txBody>
          <a:bodyPr>
            <a:normAutofit fontScale="90000"/>
          </a:bodyPr>
          <a:lstStyle/>
          <a:p>
            <a:r>
              <a:rPr lang="el-GR" sz="4400" dirty="0">
                <a:latin typeface="Calibri" pitchFamily="34" charset="0"/>
              </a:rPr>
              <a:t>2. Μείωση παραγόντων κινδύνου για την ανάπτυξη της </a:t>
            </a:r>
            <a:r>
              <a:rPr lang="el-GR" sz="4400" dirty="0" smtClean="0">
                <a:latin typeface="Calibri" pitchFamily="34" charset="0"/>
              </a:rPr>
              <a:t>ΧΑΠ </a:t>
            </a:r>
            <a:r>
              <a:rPr lang="el-GR" sz="3600" b="0" dirty="0" smtClean="0">
                <a:latin typeface="Calibri" pitchFamily="34" charset="0"/>
              </a:rPr>
              <a:t>(2 από 2)</a:t>
            </a:r>
            <a:endParaRPr lang="el-GR" sz="3600" b="0" dirty="0"/>
          </a:p>
        </p:txBody>
      </p:sp>
      <p:sp>
        <p:nvSpPr>
          <p:cNvPr id="3" name="Content Placeholder 2"/>
          <p:cNvSpPr>
            <a:spLocks noGrp="1"/>
          </p:cNvSpPr>
          <p:nvPr>
            <p:ph idx="1"/>
          </p:nvPr>
        </p:nvSpPr>
        <p:spPr>
          <a:xfrm>
            <a:off x="457200" y="1772816"/>
            <a:ext cx="7283152" cy="4464496"/>
          </a:xfrm>
        </p:spPr>
        <p:txBody>
          <a:bodyPr/>
          <a:lstStyle/>
          <a:p>
            <a:pPr lvl="0">
              <a:buFontTx/>
              <a:buChar char="•"/>
            </a:pPr>
            <a:endParaRPr lang="el-GR" sz="2400" dirty="0" smtClean="0">
              <a:solidFill>
                <a:prstClr val="black"/>
              </a:solidFill>
              <a:latin typeface="Calibri" pitchFamily="34" charset="0"/>
            </a:endParaRPr>
          </a:p>
          <a:p>
            <a:pPr lvl="0">
              <a:buClr>
                <a:srgbClr val="820000"/>
              </a:buClr>
              <a:buFont typeface="Wingdings" panose="05000000000000000000" pitchFamily="2" charset="2"/>
              <a:buChar char="q"/>
            </a:pPr>
            <a:r>
              <a:rPr lang="el-GR" sz="2400" dirty="0" smtClean="0">
                <a:solidFill>
                  <a:prstClr val="black"/>
                </a:solidFill>
                <a:latin typeface="Calibri" pitchFamily="34" charset="0"/>
              </a:rPr>
              <a:t>Οξυγονοθεραπεία </a:t>
            </a:r>
            <a:r>
              <a:rPr lang="en-US" sz="2400" dirty="0">
                <a:solidFill>
                  <a:prstClr val="black"/>
                </a:solidFill>
                <a:latin typeface="Calibri" pitchFamily="34" charset="0"/>
              </a:rPr>
              <a:t>&gt; 15</a:t>
            </a:r>
            <a:r>
              <a:rPr lang="el-GR" sz="2400" dirty="0">
                <a:solidFill>
                  <a:prstClr val="black"/>
                </a:solidFill>
                <a:latin typeface="Calibri" pitchFamily="34" charset="0"/>
              </a:rPr>
              <a:t>ώρες </a:t>
            </a:r>
            <a:r>
              <a:rPr lang="el-GR" sz="2400" dirty="0" smtClean="0">
                <a:solidFill>
                  <a:prstClr val="black"/>
                </a:solidFill>
                <a:latin typeface="Calibri" pitchFamily="34" charset="0"/>
              </a:rPr>
              <a:t>ημερησίως</a:t>
            </a:r>
          </a:p>
          <a:p>
            <a:pPr lvl="0">
              <a:buClr>
                <a:srgbClr val="820000"/>
              </a:buClr>
              <a:buNone/>
            </a:pPr>
            <a:endParaRPr lang="el-GR" sz="2400" dirty="0" smtClean="0">
              <a:solidFill>
                <a:prstClr val="black"/>
              </a:solidFill>
              <a:latin typeface="Calibri" pitchFamily="34" charset="0"/>
            </a:endParaRPr>
          </a:p>
          <a:p>
            <a:pPr lvl="0">
              <a:buClr>
                <a:srgbClr val="820000"/>
              </a:buClr>
              <a:buNone/>
            </a:pPr>
            <a:endParaRPr lang="el-GR" sz="2400" dirty="0" smtClean="0">
              <a:solidFill>
                <a:prstClr val="black"/>
              </a:solidFill>
              <a:latin typeface="Calibri" pitchFamily="34" charset="0"/>
            </a:endParaRPr>
          </a:p>
          <a:p>
            <a:pPr lvl="0">
              <a:buClr>
                <a:srgbClr val="820000"/>
              </a:buClr>
              <a:buNone/>
            </a:pPr>
            <a:endParaRPr lang="el-GR" sz="2400" dirty="0">
              <a:solidFill>
                <a:prstClr val="black"/>
              </a:solidFill>
              <a:latin typeface="Calibri" pitchFamily="34" charset="0"/>
            </a:endParaRPr>
          </a:p>
          <a:p>
            <a:pPr lvl="0">
              <a:buClr>
                <a:srgbClr val="820000"/>
              </a:buClr>
              <a:buFont typeface="Wingdings" panose="05000000000000000000" pitchFamily="2" charset="2"/>
              <a:buChar char="q"/>
            </a:pPr>
            <a:r>
              <a:rPr lang="el-GR" sz="2400" dirty="0" smtClean="0">
                <a:solidFill>
                  <a:prstClr val="black"/>
                </a:solidFill>
                <a:latin typeface="Calibri" pitchFamily="34" charset="0"/>
              </a:rPr>
              <a:t>Προγράμματα Πνευμονικής Αποκατάστασης </a:t>
            </a:r>
          </a:p>
          <a:p>
            <a:pPr lvl="0">
              <a:buClr>
                <a:srgbClr val="820000"/>
              </a:buClr>
              <a:buNone/>
            </a:pPr>
            <a:r>
              <a:rPr lang="el-GR" sz="2400" dirty="0" smtClean="0">
                <a:solidFill>
                  <a:prstClr val="black"/>
                </a:solidFill>
                <a:latin typeface="Calibri" pitchFamily="34" charset="0"/>
              </a:rPr>
              <a:t>	(</a:t>
            </a:r>
            <a:r>
              <a:rPr lang="el-GR" sz="2400" dirty="0">
                <a:solidFill>
                  <a:prstClr val="black"/>
                </a:solidFill>
                <a:latin typeface="Calibri" pitchFamily="34" charset="0"/>
              </a:rPr>
              <a:t>Φ/Θ, </a:t>
            </a:r>
            <a:r>
              <a:rPr lang="el-GR" sz="2400" dirty="0" smtClean="0">
                <a:solidFill>
                  <a:prstClr val="black"/>
                </a:solidFill>
                <a:latin typeface="Calibri" pitchFamily="34" charset="0"/>
              </a:rPr>
              <a:t>φυσική άσκηση, εκπαιδευτικές συνεδρίες)</a:t>
            </a:r>
            <a:endParaRPr lang="en-US" sz="2400" dirty="0">
              <a:solidFill>
                <a:prstClr val="black"/>
              </a:solidFill>
              <a:latin typeface="Calibri" pitchFamily="34" charset="0"/>
            </a:endParaRPr>
          </a:p>
          <a:p>
            <a:pPr lvl="0">
              <a:buFontTx/>
              <a:buChar char="•"/>
            </a:pPr>
            <a:endParaRPr lang="en-US" sz="2400" b="1" dirty="0">
              <a:solidFill>
                <a:prstClr val="black"/>
              </a:solidFill>
              <a:latin typeface="Calibri" pitchFamily="34" charset="0"/>
            </a:endParaRPr>
          </a:p>
          <a:p>
            <a:endParaRPr lang="el-GR" dirty="0"/>
          </a:p>
        </p:txBody>
      </p:sp>
      <p:sp>
        <p:nvSpPr>
          <p:cNvPr id="6" name="TextBox 5"/>
          <p:cNvSpPr txBox="1"/>
          <p:nvPr/>
        </p:nvSpPr>
        <p:spPr>
          <a:xfrm>
            <a:off x="0" y="6309320"/>
            <a:ext cx="1476672" cy="369332"/>
          </a:xfrm>
          <a:prstGeom prst="rect">
            <a:avLst/>
          </a:prstGeom>
          <a:noFill/>
        </p:spPr>
        <p:txBody>
          <a:bodyPr wrap="square" rtlCol="0">
            <a:spAutoFit/>
          </a:bodyPr>
          <a:lstStyle/>
          <a:p>
            <a:r>
              <a:rPr lang="en-US" dirty="0">
                <a:latin typeface="+mn-lt"/>
              </a:rPr>
              <a:t>(GOLD, 2006)</a:t>
            </a:r>
            <a:endParaRPr lang="el-GR"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29</a:t>
            </a:fld>
            <a:endParaRPr lang="el-GR" dirty="0"/>
          </a:p>
        </p:txBody>
      </p:sp>
      <p:pic>
        <p:nvPicPr>
          <p:cNvPr id="7"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120" r="33649"/>
          <a:stretch/>
        </p:blipFill>
        <p:spPr bwMode="auto">
          <a:xfrm>
            <a:off x="7092280" y="1772816"/>
            <a:ext cx="1368152" cy="18316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6444208" y="3645024"/>
            <a:ext cx="2503124" cy="461665"/>
          </a:xfrm>
          <a:prstGeom prst="rect">
            <a:avLst/>
          </a:prstGeom>
        </p:spPr>
        <p:txBody>
          <a:bodyPr wrap="square">
            <a:spAutoFit/>
          </a:bodyPr>
          <a:lstStyle/>
          <a:p>
            <a:pPr algn="ctr"/>
            <a:r>
              <a:rPr lang="en-US" sz="1200" dirty="0">
                <a:solidFill>
                  <a:schemeClr val="tx1">
                    <a:lumMod val="75000"/>
                    <a:lumOff val="25000"/>
                  </a:schemeClr>
                </a:solidFill>
                <a:latin typeface="+mn-lt"/>
              </a:rPr>
              <a:t>"</a:t>
            </a:r>
            <a:r>
              <a:rPr lang="en-US" sz="1200" dirty="0">
                <a:solidFill>
                  <a:schemeClr val="tx1">
                    <a:lumMod val="75000"/>
                    <a:lumOff val="25000"/>
                  </a:schemeClr>
                </a:solidFill>
                <a:latin typeface="+mn-lt"/>
                <a:hlinkClick r:id="rId3"/>
              </a:rPr>
              <a:t>Oxygen Cylinder</a:t>
            </a:r>
            <a:r>
              <a:rPr lang="en-US" sz="1200" dirty="0">
                <a:solidFill>
                  <a:schemeClr val="tx1">
                    <a:lumMod val="75000"/>
                    <a:lumOff val="25000"/>
                  </a:schemeClr>
                </a:solidFill>
                <a:latin typeface="+mn-lt"/>
              </a:rPr>
              <a:t> “, </a:t>
            </a:r>
            <a:r>
              <a:rPr lang="el-GR" sz="1200" dirty="0" smtClean="0">
                <a:solidFill>
                  <a:schemeClr val="tx1">
                    <a:lumMod val="75000"/>
                    <a:lumOff val="25000"/>
                  </a:schemeClr>
                </a:solidFill>
                <a:latin typeface="+mn-lt"/>
              </a:rPr>
              <a:t>από</a:t>
            </a:r>
            <a:r>
              <a:rPr lang="en-US" sz="1200" dirty="0">
                <a:solidFill>
                  <a:schemeClr val="tx1">
                    <a:lumMod val="75000"/>
                    <a:lumOff val="25000"/>
                  </a:schemeClr>
                </a:solidFill>
                <a:latin typeface="+mn-lt"/>
              </a:rPr>
              <a:t> </a:t>
            </a:r>
            <a:r>
              <a:rPr lang="en-US" sz="1200" dirty="0">
                <a:solidFill>
                  <a:schemeClr val="tx1">
                    <a:lumMod val="75000"/>
                    <a:lumOff val="25000"/>
                  </a:schemeClr>
                </a:solidFill>
                <a:latin typeface="+mn-lt"/>
                <a:hlinkClick r:id="rId4"/>
              </a:rPr>
              <a:t>dream designs</a:t>
            </a:r>
            <a:r>
              <a:rPr lang="en-US" sz="1200" dirty="0">
                <a:solidFill>
                  <a:schemeClr val="tx1">
                    <a:lumMod val="75000"/>
                    <a:lumOff val="25000"/>
                  </a:schemeClr>
                </a:solidFill>
                <a:latin typeface="+mn-lt"/>
              </a:rPr>
              <a:t>, </a:t>
            </a:r>
            <a:r>
              <a:rPr lang="en-US" sz="1200" dirty="0" smtClean="0">
                <a:solidFill>
                  <a:schemeClr val="tx1">
                    <a:lumMod val="75000"/>
                    <a:lumOff val="25000"/>
                  </a:schemeClr>
                </a:solidFill>
                <a:latin typeface="+mn-lt"/>
                <a:hlinkClick r:id="rId5"/>
              </a:rPr>
              <a:t>FreeDigitalPhotos.net</a:t>
            </a:r>
            <a:endParaRPr lang="el-GR" sz="1200" dirty="0">
              <a:solidFill>
                <a:schemeClr val="tx1">
                  <a:lumMod val="75000"/>
                  <a:lumOff val="25000"/>
                </a:schemeClr>
              </a:solidFill>
              <a:latin typeface="+mn-lt"/>
            </a:endParaRPr>
          </a:p>
        </p:txBody>
      </p:sp>
    </p:spTree>
    <p:extLst>
      <p:ext uri="{BB962C8B-B14F-4D97-AF65-F5344CB8AC3E}">
        <p14:creationId xmlns:p14="http://schemas.microsoft.com/office/powerpoint/2010/main" val="38281931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cs typeface="Times New Roman" pitchFamily="18" charset="0"/>
              </a:rPr>
              <a:t>Πνευμονική Αποκατάσταση </a:t>
            </a:r>
            <a:r>
              <a:rPr lang="el-GR" sz="3200" b="0" dirty="0" smtClean="0">
                <a:cs typeface="Times New Roman" pitchFamily="18" charset="0"/>
              </a:rPr>
              <a:t>(1 από 3)</a:t>
            </a:r>
            <a:endParaRPr lang="el-GR" sz="3200" b="0" dirty="0"/>
          </a:p>
        </p:txBody>
      </p:sp>
      <p:sp>
        <p:nvSpPr>
          <p:cNvPr id="3" name="Content Placeholder 2"/>
          <p:cNvSpPr>
            <a:spLocks noGrp="1"/>
          </p:cNvSpPr>
          <p:nvPr>
            <p:ph idx="1"/>
          </p:nvPr>
        </p:nvSpPr>
        <p:spPr/>
        <p:txBody>
          <a:bodyPr>
            <a:normAutofit/>
          </a:bodyPr>
          <a:lstStyle/>
          <a:p>
            <a:pPr lvl="0">
              <a:buNone/>
            </a:pPr>
            <a:r>
              <a:rPr lang="el-GR" sz="2400" dirty="0">
                <a:solidFill>
                  <a:prstClr val="black"/>
                </a:solidFill>
              </a:rPr>
              <a:t> </a:t>
            </a:r>
            <a:r>
              <a:rPr lang="el-GR" sz="2600" b="1" dirty="0" smtClean="0">
                <a:solidFill>
                  <a:srgbClr val="820000"/>
                </a:solidFill>
              </a:rPr>
              <a:t>Φυσικοθεραπεία: 	</a:t>
            </a:r>
            <a:r>
              <a:rPr lang="el-GR" sz="2400" dirty="0" smtClean="0">
                <a:solidFill>
                  <a:prstClr val="black"/>
                </a:solidFill>
              </a:rPr>
              <a:t>Βρογχική παροχέτευση </a:t>
            </a:r>
          </a:p>
          <a:p>
            <a:pPr lvl="0">
              <a:buNone/>
            </a:pPr>
            <a:r>
              <a:rPr lang="el-GR" sz="2400" dirty="0" smtClean="0">
                <a:solidFill>
                  <a:prstClr val="black"/>
                </a:solidFill>
              </a:rPr>
              <a:t>				- Διδασκαλία βήχα						- Επανεκπαίδευση αναπνοής με αργή 			βαθειά εισπνοή (</a:t>
            </a:r>
            <a:r>
              <a:rPr lang="en-US" sz="2400" dirty="0" smtClean="0">
                <a:solidFill>
                  <a:prstClr val="black"/>
                </a:solidFill>
              </a:rPr>
              <a:t>T.V.</a:t>
            </a:r>
            <a:r>
              <a:rPr lang="el-GR" sz="2400" dirty="0" smtClean="0">
                <a:solidFill>
                  <a:prstClr val="black"/>
                </a:solidFill>
              </a:rPr>
              <a:t>) και εκπνοή με 				μισόκλειστα χείλη</a:t>
            </a:r>
          </a:p>
          <a:p>
            <a:pPr lvl="0">
              <a:buNone/>
            </a:pPr>
            <a:r>
              <a:rPr lang="el-GR" sz="2400" dirty="0" smtClean="0">
                <a:solidFill>
                  <a:prstClr val="black"/>
                </a:solidFill>
              </a:rPr>
              <a:t>				- Ενεργητική εκπνοή</a:t>
            </a:r>
          </a:p>
          <a:p>
            <a:pPr lvl="0">
              <a:buNone/>
            </a:pPr>
            <a:r>
              <a:rPr lang="el-GR" sz="2400" dirty="0" smtClean="0">
                <a:solidFill>
                  <a:prstClr val="black"/>
                </a:solidFill>
              </a:rPr>
              <a:t>				- Χαλάρωση</a:t>
            </a:r>
          </a:p>
          <a:p>
            <a:pPr lvl="0">
              <a:buNone/>
            </a:pPr>
            <a:r>
              <a:rPr lang="el-GR" sz="2400" dirty="0" smtClean="0">
                <a:solidFill>
                  <a:prstClr val="black"/>
                </a:solidFill>
              </a:rPr>
              <a:t>				- Άσκηση αναπνευστικών μυών</a:t>
            </a:r>
          </a:p>
          <a:p>
            <a:pPr lvl="0">
              <a:buNone/>
            </a:pPr>
            <a:endParaRPr lang="el-GR" sz="2400" b="1" dirty="0">
              <a:solidFill>
                <a:prstClr val="black"/>
              </a:solidFill>
            </a:endParaRPr>
          </a:p>
          <a:p>
            <a:pPr lvl="0">
              <a:buNone/>
            </a:pPr>
            <a:r>
              <a:rPr lang="el-GR" sz="2600" b="1" dirty="0" smtClean="0">
                <a:solidFill>
                  <a:srgbClr val="820000"/>
                </a:solidFill>
              </a:rPr>
              <a:t>Φυσική </a:t>
            </a:r>
            <a:r>
              <a:rPr lang="el-GR" sz="2600" b="1" dirty="0">
                <a:solidFill>
                  <a:srgbClr val="820000"/>
                </a:solidFill>
              </a:rPr>
              <a:t>άσκηση: </a:t>
            </a:r>
            <a:r>
              <a:rPr lang="el-GR" sz="2600" b="1" dirty="0" smtClean="0">
                <a:solidFill>
                  <a:srgbClr val="820000"/>
                </a:solidFill>
              </a:rPr>
              <a:t>	- </a:t>
            </a:r>
            <a:r>
              <a:rPr lang="el-GR" sz="2400" dirty="0" smtClean="0">
                <a:solidFill>
                  <a:prstClr val="black"/>
                </a:solidFill>
              </a:rPr>
              <a:t>Ασκήσεις </a:t>
            </a:r>
            <a:r>
              <a:rPr lang="el-GR" sz="2400" dirty="0">
                <a:solidFill>
                  <a:prstClr val="black"/>
                </a:solidFill>
              </a:rPr>
              <a:t>άνω-κάτω </a:t>
            </a:r>
            <a:r>
              <a:rPr lang="el-GR" sz="2400" dirty="0" smtClean="0">
                <a:solidFill>
                  <a:prstClr val="black"/>
                </a:solidFill>
              </a:rPr>
              <a:t>άκρων</a:t>
            </a:r>
          </a:p>
          <a:p>
            <a:pPr lvl="0">
              <a:buNone/>
            </a:pPr>
            <a:r>
              <a:rPr lang="el-GR" sz="2400" dirty="0" smtClean="0">
                <a:solidFill>
                  <a:prstClr val="black"/>
                </a:solidFill>
              </a:rPr>
              <a:t>				- Αερόβια άσκηση</a:t>
            </a:r>
            <a:endParaRPr lang="el-GR" sz="2400" dirty="0">
              <a:solidFill>
                <a:prstClr val="black"/>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30</a:t>
            </a:fld>
            <a:endParaRPr lang="el-GR" dirty="0"/>
          </a:p>
        </p:txBody>
      </p:sp>
      <p:sp>
        <p:nvSpPr>
          <p:cNvPr id="5" name="TextBox 4"/>
          <p:cNvSpPr txBox="1"/>
          <p:nvPr/>
        </p:nvSpPr>
        <p:spPr>
          <a:xfrm>
            <a:off x="0" y="6273225"/>
            <a:ext cx="7596336" cy="338554"/>
          </a:xfrm>
          <a:prstGeom prst="rect">
            <a:avLst/>
          </a:prstGeom>
          <a:noFill/>
        </p:spPr>
        <p:txBody>
          <a:bodyPr wrap="square" rtlCol="0">
            <a:spAutoFit/>
          </a:bodyPr>
          <a:lstStyle/>
          <a:p>
            <a:pPr lvl="0" fontAlgn="auto">
              <a:spcBef>
                <a:spcPct val="20000"/>
              </a:spcBef>
              <a:spcAft>
                <a:spcPts val="0"/>
              </a:spcAft>
            </a:pPr>
            <a:r>
              <a:rPr lang="en-US" sz="1600" dirty="0">
                <a:solidFill>
                  <a:prstClr val="black"/>
                </a:solidFill>
                <a:latin typeface="Calibri"/>
              </a:rPr>
              <a:t>(GOLD, 2006; Pryor &amp; Prasad, 2002; </a:t>
            </a:r>
            <a:r>
              <a:rPr lang="en-US" sz="1600" dirty="0" smtClean="0">
                <a:solidFill>
                  <a:prstClr val="black"/>
                </a:solidFill>
                <a:latin typeface="Calibri"/>
              </a:rPr>
              <a:t>Frownfelter &amp; </a:t>
            </a:r>
            <a:r>
              <a:rPr lang="en-US" sz="1600" dirty="0">
                <a:solidFill>
                  <a:prstClr val="black"/>
                </a:solidFill>
                <a:latin typeface="Calibri"/>
              </a:rPr>
              <a:t>Dean, 1996</a:t>
            </a:r>
            <a:r>
              <a:rPr lang="el-GR" sz="1600" dirty="0">
                <a:solidFill>
                  <a:prstClr val="black"/>
                </a:solidFill>
                <a:latin typeface="Calibri"/>
              </a:rPr>
              <a:t>; </a:t>
            </a:r>
            <a:r>
              <a:rPr lang="en-US" sz="1600" dirty="0">
                <a:solidFill>
                  <a:prstClr val="black"/>
                </a:solidFill>
                <a:latin typeface="Calibri"/>
              </a:rPr>
              <a:t>AACVPR, 2011)</a:t>
            </a:r>
            <a:endParaRPr lang="en-GB" sz="1600" dirty="0">
              <a:solidFill>
                <a:prstClr val="black"/>
              </a:solidFill>
              <a:latin typeface="Calibri"/>
            </a:endParaRPr>
          </a:p>
        </p:txBody>
      </p:sp>
      <p:cxnSp>
        <p:nvCxnSpPr>
          <p:cNvPr id="6" name="Straight Connector 5"/>
          <p:cNvCxnSpPr/>
          <p:nvPr/>
        </p:nvCxnSpPr>
        <p:spPr>
          <a:xfrm>
            <a:off x="395536" y="4653136"/>
            <a:ext cx="83169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408092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smtClean="0">
                <a:cs typeface="Times New Roman" pitchFamily="18" charset="0"/>
              </a:rPr>
              <a:t>Πνευμονική Αποκατάσταση </a:t>
            </a:r>
            <a:r>
              <a:rPr lang="el-GR" sz="3200" b="0" dirty="0" smtClean="0">
                <a:cs typeface="Times New Roman" pitchFamily="18" charset="0"/>
              </a:rPr>
              <a:t>(2 από 3)</a:t>
            </a:r>
            <a:endParaRPr lang="el-GR" sz="3200" b="0" dirty="0"/>
          </a:p>
        </p:txBody>
      </p:sp>
      <p:sp>
        <p:nvSpPr>
          <p:cNvPr id="3" name="Content Placeholder 2"/>
          <p:cNvSpPr>
            <a:spLocks noGrp="1"/>
          </p:cNvSpPr>
          <p:nvPr>
            <p:ph idx="1"/>
          </p:nvPr>
        </p:nvSpPr>
        <p:spPr/>
        <p:txBody>
          <a:bodyPr>
            <a:normAutofit/>
          </a:bodyPr>
          <a:lstStyle/>
          <a:p>
            <a:pPr lvl="0">
              <a:buNone/>
            </a:pPr>
            <a:r>
              <a:rPr lang="el-GR" sz="2600" b="1" dirty="0" smtClean="0">
                <a:solidFill>
                  <a:srgbClr val="820000"/>
                </a:solidFill>
              </a:rPr>
              <a:t>Εκπαιδευτικές </a:t>
            </a:r>
            <a:r>
              <a:rPr lang="el-GR" sz="2600" b="1" dirty="0">
                <a:solidFill>
                  <a:srgbClr val="820000"/>
                </a:solidFill>
              </a:rPr>
              <a:t>συνεδρίες για </a:t>
            </a:r>
            <a:r>
              <a:rPr lang="el-GR" sz="2600" b="1" dirty="0" smtClean="0">
                <a:solidFill>
                  <a:srgbClr val="820000"/>
                </a:solidFill>
              </a:rPr>
              <a:t>αυτοδιαχείριση </a:t>
            </a:r>
            <a:r>
              <a:rPr lang="el-GR" sz="2600" b="1" dirty="0">
                <a:solidFill>
                  <a:srgbClr val="820000"/>
                </a:solidFill>
              </a:rPr>
              <a:t>της ΧΑΠ: </a:t>
            </a:r>
          </a:p>
          <a:p>
            <a:pPr marL="0" lvl="0" indent="0">
              <a:buNone/>
            </a:pPr>
            <a:r>
              <a:rPr lang="el-GR" sz="2400" dirty="0" smtClean="0">
                <a:solidFill>
                  <a:prstClr val="black"/>
                </a:solidFill>
              </a:rPr>
              <a:t>Διαλέξεις </a:t>
            </a:r>
            <a:r>
              <a:rPr lang="el-GR" sz="2400" dirty="0">
                <a:solidFill>
                  <a:prstClr val="black"/>
                </a:solidFill>
              </a:rPr>
              <a:t>- συζητήσεις για θέματα </a:t>
            </a:r>
            <a:r>
              <a:rPr lang="el-GR" sz="2400" dirty="0" smtClean="0">
                <a:solidFill>
                  <a:prstClr val="black"/>
                </a:solidFill>
              </a:rPr>
              <a:t>συμμόρφωσης, ολοκλήρωσης των θεραπειών και δια βίου αυτοδιαχείρισης της ΧΑΠ </a:t>
            </a:r>
            <a:r>
              <a:rPr lang="en-US" sz="2400" dirty="0" smtClean="0">
                <a:solidFill>
                  <a:prstClr val="black"/>
                </a:solidFill>
              </a:rPr>
              <a:t> </a:t>
            </a:r>
            <a:endParaRPr lang="el-GR" sz="2400" dirty="0" smtClean="0">
              <a:solidFill>
                <a:prstClr val="black"/>
              </a:solidFill>
            </a:endParaRPr>
          </a:p>
          <a:p>
            <a:pPr lvl="0">
              <a:spcBef>
                <a:spcPts val="1200"/>
              </a:spcBef>
              <a:spcAft>
                <a:spcPts val="1800"/>
              </a:spcAft>
              <a:buNone/>
            </a:pPr>
            <a:endParaRPr lang="el-GR" sz="2400" dirty="0">
              <a:solidFill>
                <a:prstClr val="black"/>
              </a:solidFill>
            </a:endParaRPr>
          </a:p>
          <a:p>
            <a:pPr lvl="0">
              <a:buNone/>
            </a:pPr>
            <a:r>
              <a:rPr lang="el-GR" sz="2600" b="1" dirty="0" smtClean="0">
                <a:solidFill>
                  <a:srgbClr val="820000"/>
                </a:solidFill>
              </a:rPr>
              <a:t>Ψυχοθεραπεία</a:t>
            </a:r>
            <a:r>
              <a:rPr lang="el-GR" sz="2600" b="1" dirty="0">
                <a:solidFill>
                  <a:srgbClr val="820000"/>
                </a:solidFill>
              </a:rPr>
              <a:t>: </a:t>
            </a:r>
            <a:endParaRPr lang="el-GR" sz="2600" b="1" dirty="0" smtClean="0">
              <a:solidFill>
                <a:srgbClr val="820000"/>
              </a:solidFill>
            </a:endParaRPr>
          </a:p>
          <a:p>
            <a:pPr marL="0" lvl="0" indent="0">
              <a:buNone/>
            </a:pPr>
            <a:r>
              <a:rPr lang="el-GR" sz="2400" dirty="0" smtClean="0">
                <a:solidFill>
                  <a:prstClr val="black"/>
                </a:solidFill>
              </a:rPr>
              <a:t>Κατευθύνει </a:t>
            </a:r>
            <a:r>
              <a:rPr lang="el-GR" sz="2400" dirty="0">
                <a:solidFill>
                  <a:prstClr val="black"/>
                </a:solidFill>
              </a:rPr>
              <a:t>τις ψυχολογικές ανάγκες των ασθενών και περιλαμβάνει συζητήσεις για την κοινωνική, συζυγική, εργασιακή, προσωπική ζωή, τις απόψεις για την υγεία  και τις αντίστοιχες συνήθειες</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31</a:t>
            </a:fld>
            <a:endParaRPr lang="el-GR" dirty="0"/>
          </a:p>
        </p:txBody>
      </p:sp>
      <p:sp>
        <p:nvSpPr>
          <p:cNvPr id="5" name="TextBox 4"/>
          <p:cNvSpPr txBox="1"/>
          <p:nvPr/>
        </p:nvSpPr>
        <p:spPr>
          <a:xfrm>
            <a:off x="0" y="6211669"/>
            <a:ext cx="8028384" cy="369332"/>
          </a:xfrm>
          <a:prstGeom prst="rect">
            <a:avLst/>
          </a:prstGeom>
          <a:noFill/>
        </p:spPr>
        <p:txBody>
          <a:bodyPr wrap="square" rtlCol="0">
            <a:spAutoFit/>
          </a:bodyPr>
          <a:lstStyle/>
          <a:p>
            <a:pPr lvl="0" fontAlgn="auto">
              <a:spcBef>
                <a:spcPct val="20000"/>
              </a:spcBef>
              <a:spcAft>
                <a:spcPts val="0"/>
              </a:spcAft>
            </a:pPr>
            <a:r>
              <a:rPr lang="en-US" dirty="0">
                <a:solidFill>
                  <a:prstClr val="black"/>
                </a:solidFill>
                <a:latin typeface="+mn-lt"/>
              </a:rPr>
              <a:t>(GOLD, 2006; Pryor &amp; Prasad, 2002; Frownfelter &amp; Dean, 1996</a:t>
            </a:r>
            <a:r>
              <a:rPr lang="el-GR" dirty="0">
                <a:solidFill>
                  <a:prstClr val="black"/>
                </a:solidFill>
                <a:latin typeface="+mn-lt"/>
              </a:rPr>
              <a:t>; </a:t>
            </a:r>
            <a:r>
              <a:rPr lang="en-US" dirty="0">
                <a:solidFill>
                  <a:prstClr val="black"/>
                </a:solidFill>
                <a:latin typeface="+mn-lt"/>
              </a:rPr>
              <a:t>AACVPR, 2011)</a:t>
            </a:r>
            <a:endParaRPr lang="en-GB" dirty="0">
              <a:solidFill>
                <a:prstClr val="black"/>
              </a:solidFill>
              <a:latin typeface="+mn-lt"/>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16229" y="2348880"/>
            <a:ext cx="1441936" cy="120878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7331267" y="3529026"/>
            <a:ext cx="1787925" cy="461665"/>
          </a:xfrm>
          <a:prstGeom prst="rect">
            <a:avLst/>
          </a:prstGeom>
        </p:spPr>
        <p:txBody>
          <a:bodyPr wrap="square">
            <a:spAutoFit/>
          </a:bodyPr>
          <a:lstStyle/>
          <a:p>
            <a:pPr algn="ctr"/>
            <a:r>
              <a:rPr lang="en-US" sz="1200" dirty="0" smtClean="0">
                <a:solidFill>
                  <a:schemeClr val="tx1">
                    <a:lumMod val="75000"/>
                    <a:lumOff val="25000"/>
                  </a:schemeClr>
                </a:solidFill>
                <a:latin typeface="+mn-lt"/>
              </a:rPr>
              <a:t>"</a:t>
            </a:r>
            <a:r>
              <a:rPr lang="en-US" sz="1200" dirty="0">
                <a:latin typeface="+mn-lt"/>
                <a:hlinkClick r:id="rId3"/>
              </a:rPr>
              <a:t>Teacher </a:t>
            </a:r>
            <a:r>
              <a:rPr lang="en-US" sz="1200" dirty="0" smtClean="0">
                <a:solidFill>
                  <a:schemeClr val="tx1">
                    <a:lumMod val="75000"/>
                    <a:lumOff val="25000"/>
                  </a:schemeClr>
                </a:solidFill>
                <a:latin typeface="+mn-lt"/>
              </a:rPr>
              <a:t>“, </a:t>
            </a:r>
            <a:r>
              <a:rPr lang="el-GR" sz="1200" dirty="0" smtClean="0">
                <a:solidFill>
                  <a:schemeClr val="tx1">
                    <a:lumMod val="75000"/>
                    <a:lumOff val="25000"/>
                  </a:schemeClr>
                </a:solidFill>
                <a:latin typeface="+mn-lt"/>
              </a:rPr>
              <a:t>από </a:t>
            </a:r>
            <a:r>
              <a:rPr lang="en-US" sz="1200" dirty="0" smtClean="0">
                <a:latin typeface="+mn-lt"/>
                <a:hlinkClick r:id="rId4"/>
              </a:rPr>
              <a:t>Lucia</a:t>
            </a:r>
            <a:r>
              <a:rPr lang="el-GR" sz="1200" dirty="0" smtClean="0">
                <a:latin typeface="+mn-lt"/>
              </a:rPr>
              <a:t>, </a:t>
            </a:r>
            <a:r>
              <a:rPr lang="en-US" sz="1200" dirty="0">
                <a:latin typeface="+mn-lt"/>
                <a:hlinkClick r:id="rId5"/>
              </a:rPr>
              <a:t>Public Domain Dedication</a:t>
            </a:r>
            <a:endParaRPr lang="en-US" sz="1200" dirty="0">
              <a:latin typeface="+mn-lt"/>
            </a:endParaRPr>
          </a:p>
        </p:txBody>
      </p:sp>
      <p:cxnSp>
        <p:nvCxnSpPr>
          <p:cNvPr id="9" name="Straight Connector 8"/>
          <p:cNvCxnSpPr/>
          <p:nvPr/>
        </p:nvCxnSpPr>
        <p:spPr>
          <a:xfrm>
            <a:off x="505324" y="2852936"/>
            <a:ext cx="669002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06549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Τίτλος"/>
          <p:cNvSpPr>
            <a:spLocks noGrp="1"/>
          </p:cNvSpPr>
          <p:nvPr>
            <p:ph type="title"/>
          </p:nvPr>
        </p:nvSpPr>
        <p:spPr/>
        <p:txBody>
          <a:bodyPr/>
          <a:lstStyle/>
          <a:p>
            <a:pPr lvl="0">
              <a:defRPr/>
            </a:pPr>
            <a:r>
              <a:rPr lang="el-GR" dirty="0">
                <a:cs typeface="Times New Roman" pitchFamily="18" charset="0"/>
              </a:rPr>
              <a:t>Πνευμονική Αποκατάσταση </a:t>
            </a:r>
            <a:r>
              <a:rPr lang="el-GR" sz="3200" b="0" dirty="0" smtClean="0">
                <a:cs typeface="Times New Roman" pitchFamily="18" charset="0"/>
              </a:rPr>
              <a:t>(</a:t>
            </a:r>
            <a:r>
              <a:rPr lang="en-US" sz="3200" b="0" dirty="0" smtClean="0">
                <a:cs typeface="Times New Roman" pitchFamily="18" charset="0"/>
              </a:rPr>
              <a:t>3</a:t>
            </a:r>
            <a:r>
              <a:rPr lang="el-GR" sz="3200" b="0" dirty="0" smtClean="0">
                <a:cs typeface="Times New Roman" pitchFamily="18" charset="0"/>
              </a:rPr>
              <a:t> </a:t>
            </a:r>
            <a:r>
              <a:rPr lang="el-GR" sz="3200" b="0" dirty="0">
                <a:cs typeface="Times New Roman" pitchFamily="18" charset="0"/>
              </a:rPr>
              <a:t>από 3)</a:t>
            </a:r>
            <a:endParaRPr lang="el-GR" sz="3200" b="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32</a:t>
            </a:fld>
            <a:endParaRPr lang="el-GR" dirty="0"/>
          </a:p>
        </p:txBody>
      </p:sp>
      <p:pic>
        <p:nvPicPr>
          <p:cNvPr id="6" name="Picture 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a:xfrm>
            <a:off x="4644008" y="2132856"/>
            <a:ext cx="3529012" cy="3040062"/>
          </a:xfrm>
          <a:prstGeom prst="rect">
            <a:avLst/>
          </a:prstGeom>
          <a:noFill/>
        </p:spPr>
      </p:pic>
      <p:pic>
        <p:nvPicPr>
          <p:cNvPr id="7" name="Picture 14"/>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a:xfrm>
            <a:off x="539552" y="2132856"/>
            <a:ext cx="3719933" cy="2952328"/>
          </a:xfrm>
          <a:prstGeom prst="rect">
            <a:avLst/>
          </a:prstGeom>
          <a:noFill/>
        </p:spPr>
      </p:pic>
    </p:spTree>
    <p:extLst>
      <p:ext uri="{BB962C8B-B14F-4D97-AF65-F5344CB8AC3E}">
        <p14:creationId xmlns:p14="http://schemas.microsoft.com/office/powerpoint/2010/main" val="1546091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cs typeface="Times New Roman" pitchFamily="18" charset="0"/>
              </a:rPr>
              <a:t>Φυσικοθεραπεία </a:t>
            </a:r>
            <a:r>
              <a:rPr lang="el-GR" sz="3200" b="0" dirty="0">
                <a:cs typeface="Times New Roman" pitchFamily="18" charset="0"/>
              </a:rPr>
              <a:t>(1 από </a:t>
            </a:r>
            <a:r>
              <a:rPr lang="el-GR" sz="3200" b="0" dirty="0" smtClean="0">
                <a:cs typeface="Times New Roman" pitchFamily="18" charset="0"/>
              </a:rPr>
              <a:t>7)</a:t>
            </a:r>
            <a:endParaRPr lang="el-GR" sz="3200" b="0" dirty="0"/>
          </a:p>
        </p:txBody>
      </p:sp>
      <p:sp>
        <p:nvSpPr>
          <p:cNvPr id="6" name="TextBox 5"/>
          <p:cNvSpPr txBox="1"/>
          <p:nvPr/>
        </p:nvSpPr>
        <p:spPr>
          <a:xfrm>
            <a:off x="467544" y="980728"/>
            <a:ext cx="8136904" cy="904863"/>
          </a:xfrm>
          <a:prstGeom prst="rect">
            <a:avLst/>
          </a:prstGeom>
          <a:noFill/>
          <a:ln>
            <a:solidFill>
              <a:srgbClr val="820000"/>
            </a:solidFill>
          </a:ln>
        </p:spPr>
        <p:txBody>
          <a:bodyPr wrap="square" rtlCol="0">
            <a:spAutoFit/>
          </a:bodyPr>
          <a:lstStyle/>
          <a:p>
            <a:pPr marL="342900" lvl="0" indent="-342900" fontAlgn="auto">
              <a:spcBef>
                <a:spcPct val="20000"/>
              </a:spcBef>
              <a:spcAft>
                <a:spcPts val="0"/>
              </a:spcAft>
            </a:pPr>
            <a:r>
              <a:rPr lang="el-GR" sz="2400" b="1" dirty="0">
                <a:solidFill>
                  <a:prstClr val="black"/>
                </a:solidFill>
                <a:latin typeface="Calibri"/>
              </a:rPr>
              <a:t>Βραχυπρόθεσμος στόχος</a:t>
            </a:r>
            <a:r>
              <a:rPr lang="el-GR" sz="2400" dirty="0">
                <a:solidFill>
                  <a:prstClr val="black"/>
                </a:solidFill>
                <a:latin typeface="Calibri"/>
              </a:rPr>
              <a:t>: </a:t>
            </a:r>
            <a:r>
              <a:rPr lang="el-GR" sz="2400" dirty="0" smtClean="0">
                <a:solidFill>
                  <a:prstClr val="black"/>
                </a:solidFill>
                <a:latin typeface="Calibri"/>
              </a:rPr>
              <a:t>Ανακούφιση </a:t>
            </a:r>
            <a:r>
              <a:rPr lang="el-GR" sz="2400" dirty="0">
                <a:solidFill>
                  <a:prstClr val="black"/>
                </a:solidFill>
                <a:latin typeface="Calibri"/>
              </a:rPr>
              <a:t>από τη δύσπνοια</a:t>
            </a:r>
          </a:p>
          <a:p>
            <a:pPr marL="342900" lvl="0" indent="-342900" fontAlgn="auto">
              <a:spcBef>
                <a:spcPct val="20000"/>
              </a:spcBef>
              <a:spcAft>
                <a:spcPts val="0"/>
              </a:spcAft>
            </a:pPr>
            <a:r>
              <a:rPr lang="el-GR" sz="2400" b="1" dirty="0">
                <a:solidFill>
                  <a:prstClr val="black"/>
                </a:solidFill>
                <a:latin typeface="Calibri"/>
              </a:rPr>
              <a:t>Μακροπρόθεσμος στόχος</a:t>
            </a:r>
            <a:r>
              <a:rPr lang="el-GR" sz="2400" dirty="0">
                <a:solidFill>
                  <a:prstClr val="black"/>
                </a:solidFill>
                <a:latin typeface="Calibri"/>
              </a:rPr>
              <a:t>: </a:t>
            </a:r>
            <a:r>
              <a:rPr lang="el-GR" sz="2400" dirty="0" smtClean="0">
                <a:solidFill>
                  <a:prstClr val="black"/>
                </a:solidFill>
                <a:latin typeface="Calibri"/>
              </a:rPr>
              <a:t>Λειτουργική </a:t>
            </a:r>
            <a:r>
              <a:rPr lang="el-GR" sz="2400" dirty="0">
                <a:solidFill>
                  <a:prstClr val="black"/>
                </a:solidFill>
                <a:latin typeface="Calibri"/>
              </a:rPr>
              <a:t>επανένταξη</a:t>
            </a:r>
          </a:p>
        </p:txBody>
      </p:sp>
      <p:sp>
        <p:nvSpPr>
          <p:cNvPr id="3" name="Content Placeholder 2"/>
          <p:cNvSpPr>
            <a:spLocks noGrp="1"/>
          </p:cNvSpPr>
          <p:nvPr>
            <p:ph idx="1"/>
          </p:nvPr>
        </p:nvSpPr>
        <p:spPr>
          <a:xfrm>
            <a:off x="395536" y="2132856"/>
            <a:ext cx="6048673" cy="576064"/>
          </a:xfrm>
        </p:spPr>
        <p:txBody>
          <a:bodyPr>
            <a:noAutofit/>
          </a:bodyPr>
          <a:lstStyle/>
          <a:p>
            <a:pPr marL="0" indent="0">
              <a:buNone/>
            </a:pPr>
            <a:r>
              <a:rPr lang="el-GR" sz="2400" b="1" dirty="0" smtClean="0">
                <a:solidFill>
                  <a:srgbClr val="820000"/>
                </a:solidFill>
              </a:rPr>
              <a:t>ΤΕΧΝΙΚΕΣ Φ/Θ:</a:t>
            </a:r>
          </a:p>
          <a:p>
            <a:pPr lvl="0">
              <a:buNone/>
            </a:pPr>
            <a:r>
              <a:rPr lang="el-GR" sz="2400" b="1" dirty="0">
                <a:solidFill>
                  <a:schemeClr val="tx2"/>
                </a:solidFill>
              </a:rPr>
              <a:t> </a:t>
            </a:r>
            <a:endParaRPr lang="el-GR" sz="2400" b="1" dirty="0" smtClean="0">
              <a:solidFill>
                <a:schemeClr val="tx2"/>
              </a:solidFill>
            </a:endParaRPr>
          </a:p>
          <a:p>
            <a:pPr lvl="0">
              <a:buNone/>
            </a:pPr>
            <a:r>
              <a:rPr lang="el-GR" sz="2400" b="1" dirty="0" smtClean="0">
                <a:solidFill>
                  <a:schemeClr val="tx2"/>
                </a:solidFill>
              </a:rPr>
              <a:t>1</a:t>
            </a:r>
            <a:r>
              <a:rPr lang="el-GR" sz="2400" b="1" dirty="0">
                <a:solidFill>
                  <a:schemeClr val="tx2"/>
                </a:solidFill>
              </a:rPr>
              <a:t>. </a:t>
            </a:r>
            <a:r>
              <a:rPr lang="el-GR" sz="2400" b="1" u="sng" dirty="0">
                <a:solidFill>
                  <a:schemeClr val="tx2"/>
                </a:solidFill>
              </a:rPr>
              <a:t>Θέση σώματος</a:t>
            </a:r>
            <a:r>
              <a:rPr lang="el-GR" sz="2400" b="1" dirty="0">
                <a:solidFill>
                  <a:schemeClr val="tx2"/>
                </a:solidFill>
              </a:rPr>
              <a:t>: κλίση του κορμού </a:t>
            </a:r>
            <a:r>
              <a:rPr lang="el-GR" sz="2400" b="1" dirty="0" smtClean="0">
                <a:solidFill>
                  <a:schemeClr val="tx2"/>
                </a:solidFill>
              </a:rPr>
              <a:t>εμπρός</a:t>
            </a:r>
            <a:endParaRPr lang="el-GR" sz="2400" b="1" dirty="0">
              <a:solidFill>
                <a:schemeClr val="tx2"/>
              </a:solidFill>
            </a:endParaRPr>
          </a:p>
        </p:txBody>
      </p:sp>
      <p:sp>
        <p:nvSpPr>
          <p:cNvPr id="8" name="TextBox 7"/>
          <p:cNvSpPr txBox="1"/>
          <p:nvPr/>
        </p:nvSpPr>
        <p:spPr>
          <a:xfrm>
            <a:off x="0" y="6488668"/>
            <a:ext cx="7617224" cy="369332"/>
          </a:xfrm>
          <a:prstGeom prst="rect">
            <a:avLst/>
          </a:prstGeom>
          <a:noFill/>
        </p:spPr>
        <p:txBody>
          <a:bodyPr wrap="square" rtlCol="0">
            <a:spAutoFit/>
          </a:bodyPr>
          <a:lstStyle/>
          <a:p>
            <a:pPr marL="342900" lvl="0" indent="-342900" algn="ctr" fontAlgn="auto">
              <a:spcBef>
                <a:spcPct val="20000"/>
              </a:spcBef>
              <a:spcAft>
                <a:spcPts val="0"/>
              </a:spcAft>
            </a:pPr>
            <a:r>
              <a:rPr lang="en-US" dirty="0">
                <a:solidFill>
                  <a:prstClr val="black"/>
                </a:solidFill>
                <a:latin typeface="Calibri"/>
              </a:rPr>
              <a:t>(GOLD, 2006; Pryor &amp; Prasad, 2002; Frownfelter &amp; Dean, 1996</a:t>
            </a:r>
            <a:r>
              <a:rPr lang="el-GR" dirty="0">
                <a:solidFill>
                  <a:prstClr val="black"/>
                </a:solidFill>
                <a:latin typeface="Calibri"/>
              </a:rPr>
              <a:t>; </a:t>
            </a:r>
            <a:r>
              <a:rPr lang="en-US" dirty="0">
                <a:solidFill>
                  <a:prstClr val="black"/>
                </a:solidFill>
                <a:latin typeface="Calibri"/>
              </a:rPr>
              <a:t>AACVPR, 2011)</a:t>
            </a:r>
            <a:endParaRPr lang="en-GB"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33</a:t>
            </a:fld>
            <a:endParaRPr lang="el-GR" dirty="0"/>
          </a:p>
        </p:txBody>
      </p:sp>
      <p:sp>
        <p:nvSpPr>
          <p:cNvPr id="7" name="Rectangle 6"/>
          <p:cNvSpPr/>
          <p:nvPr/>
        </p:nvSpPr>
        <p:spPr>
          <a:xfrm>
            <a:off x="251520" y="3429000"/>
            <a:ext cx="8352928" cy="2246769"/>
          </a:xfrm>
          <a:prstGeom prst="rect">
            <a:avLst/>
          </a:prstGeom>
        </p:spPr>
        <p:txBody>
          <a:bodyPr wrap="square">
            <a:spAutoFit/>
          </a:bodyPr>
          <a:lstStyle/>
          <a:p>
            <a:pPr marL="719138" lvl="0" indent="-365125">
              <a:spcBef>
                <a:spcPts val="600"/>
              </a:spcBef>
              <a:buFont typeface="Arial" panose="020B0604020202020204" pitchFamily="34" charset="0"/>
              <a:buChar char="•"/>
            </a:pPr>
            <a:r>
              <a:rPr lang="el-GR" sz="2400" dirty="0">
                <a:solidFill>
                  <a:prstClr val="black"/>
                </a:solidFill>
                <a:latin typeface="+mn-lt"/>
              </a:rPr>
              <a:t>Βελτιώνει τη διαφραγματική </a:t>
            </a:r>
            <a:r>
              <a:rPr lang="el-GR" sz="2400" dirty="0" smtClean="0">
                <a:solidFill>
                  <a:prstClr val="black"/>
                </a:solidFill>
                <a:latin typeface="+mn-lt"/>
              </a:rPr>
              <a:t>λειτουργία</a:t>
            </a:r>
            <a:endParaRPr lang="el-GR" sz="2400" dirty="0">
              <a:solidFill>
                <a:prstClr val="black"/>
              </a:solidFill>
              <a:latin typeface="+mn-lt"/>
            </a:endParaRPr>
          </a:p>
          <a:p>
            <a:pPr marL="719138" lvl="0" indent="-365125">
              <a:spcBef>
                <a:spcPts val="600"/>
              </a:spcBef>
              <a:buFont typeface="Arial" panose="020B0604020202020204" pitchFamily="34" charset="0"/>
              <a:buChar char="•"/>
            </a:pPr>
            <a:r>
              <a:rPr lang="el-GR" sz="2400" dirty="0">
                <a:solidFill>
                  <a:prstClr val="black"/>
                </a:solidFill>
                <a:latin typeface="+mn-lt"/>
              </a:rPr>
              <a:t>Βελτιώνει τον αερισμό των πνευμονικών βάσεων</a:t>
            </a:r>
            <a:endParaRPr lang="en-US" sz="2400" dirty="0">
              <a:solidFill>
                <a:prstClr val="black"/>
              </a:solidFill>
              <a:latin typeface="+mn-lt"/>
            </a:endParaRPr>
          </a:p>
          <a:p>
            <a:pPr marL="719138" lvl="0" indent="-365125">
              <a:spcBef>
                <a:spcPts val="600"/>
              </a:spcBef>
              <a:buFont typeface="Arial" panose="020B0604020202020204" pitchFamily="34" charset="0"/>
              <a:buChar char="•"/>
            </a:pPr>
            <a:r>
              <a:rPr lang="el-GR" sz="2400" dirty="0">
                <a:solidFill>
                  <a:prstClr val="black"/>
                </a:solidFill>
                <a:latin typeface="+mn-lt"/>
              </a:rPr>
              <a:t>Βελτιώνει την κινητικότητα του θώρακα</a:t>
            </a:r>
          </a:p>
          <a:p>
            <a:pPr marL="719138" lvl="0" indent="-365125">
              <a:spcBef>
                <a:spcPts val="600"/>
              </a:spcBef>
              <a:buFont typeface="Arial" panose="020B0604020202020204" pitchFamily="34" charset="0"/>
              <a:buChar char="•"/>
            </a:pPr>
            <a:r>
              <a:rPr lang="el-GR" sz="2400" dirty="0">
                <a:solidFill>
                  <a:prstClr val="black"/>
                </a:solidFill>
                <a:latin typeface="+mn-lt"/>
              </a:rPr>
              <a:t>Μειώνει την ενεργοποίηση των επικουρικών μυών </a:t>
            </a:r>
          </a:p>
          <a:p>
            <a:pPr marL="719138" lvl="0" indent="-365125">
              <a:spcBef>
                <a:spcPts val="600"/>
              </a:spcBef>
              <a:buFont typeface="Arial" panose="020B0604020202020204" pitchFamily="34" charset="0"/>
              <a:buChar char="•"/>
            </a:pPr>
            <a:r>
              <a:rPr lang="el-GR" sz="2400" dirty="0">
                <a:solidFill>
                  <a:prstClr val="black"/>
                </a:solidFill>
                <a:latin typeface="+mn-lt"/>
              </a:rPr>
              <a:t>Μειώνει τη δύσπνοια</a:t>
            </a:r>
            <a:endParaRPr lang="el-GR" sz="2400" dirty="0">
              <a:solidFill>
                <a:srgbClr val="333399"/>
              </a:solidFill>
              <a:latin typeface="+mn-lt"/>
            </a:endParaRPr>
          </a:p>
        </p:txBody>
      </p:sp>
    </p:spTree>
    <p:extLst>
      <p:ext uri="{BB962C8B-B14F-4D97-AF65-F5344CB8AC3E}">
        <p14:creationId xmlns:p14="http://schemas.microsoft.com/office/powerpoint/2010/main" val="2113950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cs typeface="Times New Roman" pitchFamily="18" charset="0"/>
              </a:rPr>
              <a:t>Φυσικοθεραπεία </a:t>
            </a:r>
            <a:r>
              <a:rPr lang="el-GR" sz="3200" b="0" dirty="0">
                <a:cs typeface="Times New Roman" pitchFamily="18" charset="0"/>
              </a:rPr>
              <a:t>(2 από </a:t>
            </a:r>
            <a:r>
              <a:rPr lang="el-GR" sz="3200" b="0" dirty="0" smtClean="0">
                <a:cs typeface="Times New Roman" pitchFamily="18" charset="0"/>
              </a:rPr>
              <a:t>7)</a:t>
            </a:r>
            <a:endParaRPr lang="el-GR" sz="3200" b="0" dirty="0"/>
          </a:p>
        </p:txBody>
      </p:sp>
      <p:sp>
        <p:nvSpPr>
          <p:cNvPr id="3" name="Content Placeholder 2"/>
          <p:cNvSpPr>
            <a:spLocks noGrp="1"/>
          </p:cNvSpPr>
          <p:nvPr>
            <p:ph idx="1"/>
          </p:nvPr>
        </p:nvSpPr>
        <p:spPr>
          <a:xfrm>
            <a:off x="457200" y="1124744"/>
            <a:ext cx="8229600" cy="5544616"/>
          </a:xfrm>
        </p:spPr>
        <p:txBody>
          <a:bodyPr/>
          <a:lstStyle/>
          <a:p>
            <a:pPr marL="609600" lvl="0" indent="-609600">
              <a:lnSpc>
                <a:spcPct val="90000"/>
              </a:lnSpc>
              <a:spcAft>
                <a:spcPts val="1200"/>
              </a:spcAft>
              <a:buNone/>
              <a:defRPr/>
            </a:pPr>
            <a:r>
              <a:rPr lang="el-GR" sz="2600" b="1" dirty="0">
                <a:solidFill>
                  <a:srgbClr val="820000"/>
                </a:solidFill>
              </a:rPr>
              <a:t>Τεχνικές βρογχικής παροχέτευσης</a:t>
            </a:r>
            <a:r>
              <a:rPr lang="en-US" sz="2600" b="1" dirty="0">
                <a:solidFill>
                  <a:srgbClr val="820000"/>
                </a:solidFill>
              </a:rPr>
              <a:t> </a:t>
            </a:r>
            <a:r>
              <a:rPr lang="el-GR" sz="2600" b="1" dirty="0">
                <a:solidFill>
                  <a:srgbClr val="820000"/>
                </a:solidFill>
              </a:rPr>
              <a:t>στη ΧΑΠ</a:t>
            </a:r>
          </a:p>
          <a:p>
            <a:pPr marL="450850" lvl="1" indent="-450850">
              <a:buClr>
                <a:schemeClr val="tx1"/>
              </a:buClr>
              <a:buFont typeface="+mj-lt"/>
              <a:buAutoNum type="arabicPeriod"/>
              <a:defRPr/>
            </a:pPr>
            <a:r>
              <a:rPr lang="el-GR" sz="2400" b="1" dirty="0" smtClean="0">
                <a:solidFill>
                  <a:srgbClr val="004A82"/>
                </a:solidFill>
              </a:rPr>
              <a:t>Ειδικές </a:t>
            </a:r>
            <a:r>
              <a:rPr lang="el-GR" sz="2400" b="1" dirty="0">
                <a:solidFill>
                  <a:srgbClr val="004A82"/>
                </a:solidFill>
              </a:rPr>
              <a:t>θέσεις </a:t>
            </a:r>
            <a:r>
              <a:rPr lang="el-GR" sz="2400" b="1" dirty="0" smtClean="0">
                <a:solidFill>
                  <a:srgbClr val="004A82"/>
                </a:solidFill>
              </a:rPr>
              <a:t>παροχέτευσης </a:t>
            </a:r>
            <a:r>
              <a:rPr lang="el-GR" sz="2400" dirty="0" smtClean="0"/>
              <a:t>σε </a:t>
            </a:r>
            <a:r>
              <a:rPr lang="el-GR" sz="2400" dirty="0"/>
              <a:t>συνδυασμό με τεχνικές με τα χέρια του φυσ/τή [διαφραγματική αναπνοή(</a:t>
            </a:r>
            <a:r>
              <a:rPr lang="en-US" sz="2400" dirty="0"/>
              <a:t>relaxed </a:t>
            </a:r>
            <a:r>
              <a:rPr lang="en-US" sz="2400" dirty="0" smtClean="0"/>
              <a:t>T</a:t>
            </a:r>
            <a:r>
              <a:rPr lang="el-GR" sz="2400" dirty="0" smtClean="0"/>
              <a:t>.</a:t>
            </a:r>
            <a:r>
              <a:rPr lang="en-US" sz="2400" dirty="0" smtClean="0"/>
              <a:t>V</a:t>
            </a:r>
            <a:r>
              <a:rPr lang="el-GR" sz="2400" dirty="0" smtClean="0"/>
              <a:t>.</a:t>
            </a:r>
            <a:r>
              <a:rPr lang="en-US" sz="2400" dirty="0" smtClean="0"/>
              <a:t>)</a:t>
            </a:r>
            <a:r>
              <a:rPr lang="el-GR" sz="2400" dirty="0"/>
              <a:t>, τοπική θωρακική έκπτυξη, πλήξεις, δονήσεις]</a:t>
            </a:r>
            <a:endParaRPr lang="en-US" sz="2400" dirty="0"/>
          </a:p>
          <a:p>
            <a:pPr marL="450850" lvl="1" indent="-450850">
              <a:buClr>
                <a:schemeClr val="tx1"/>
              </a:buClr>
              <a:buFont typeface="+mj-lt"/>
              <a:buAutoNum type="arabicPeriod"/>
              <a:defRPr/>
            </a:pPr>
            <a:r>
              <a:rPr lang="el-GR" sz="2400" b="1" dirty="0">
                <a:solidFill>
                  <a:srgbClr val="004A82"/>
                </a:solidFill>
              </a:rPr>
              <a:t>Δυναμική εκπνευστική προσπάθεια </a:t>
            </a:r>
            <a:r>
              <a:rPr lang="el-GR" sz="2400" dirty="0"/>
              <a:t>(</a:t>
            </a:r>
            <a:r>
              <a:rPr lang="en-US" sz="2400" dirty="0" smtClean="0"/>
              <a:t>F</a:t>
            </a:r>
            <a:r>
              <a:rPr lang="el-GR" sz="2400" dirty="0" smtClean="0"/>
              <a:t>.</a:t>
            </a:r>
            <a:r>
              <a:rPr lang="en-US" sz="2400" dirty="0" smtClean="0"/>
              <a:t>E</a:t>
            </a:r>
            <a:r>
              <a:rPr lang="el-GR" sz="2400" dirty="0" smtClean="0"/>
              <a:t>.</a:t>
            </a:r>
            <a:r>
              <a:rPr lang="en-US" sz="2400" dirty="0" smtClean="0"/>
              <a:t>T</a:t>
            </a:r>
            <a:r>
              <a:rPr lang="el-GR" sz="2400" dirty="0" smtClean="0"/>
              <a:t>.</a:t>
            </a:r>
            <a:r>
              <a:rPr lang="en-US" sz="2400" dirty="0" smtClean="0"/>
              <a:t>)</a:t>
            </a:r>
            <a:endParaRPr lang="en-US" sz="2400" dirty="0"/>
          </a:p>
          <a:p>
            <a:pPr marL="450850" lvl="1" indent="-450850">
              <a:buClr>
                <a:schemeClr val="tx1"/>
              </a:buClr>
              <a:buFont typeface="+mj-lt"/>
              <a:buAutoNum type="arabicPeriod"/>
              <a:defRPr/>
            </a:pPr>
            <a:r>
              <a:rPr lang="el-GR" sz="2400" b="1" dirty="0">
                <a:solidFill>
                  <a:srgbClr val="004A82"/>
                </a:solidFill>
              </a:rPr>
              <a:t>Ενεργητικός κύκλος αναπνευστικών τεχνικών </a:t>
            </a:r>
            <a:r>
              <a:rPr lang="el-GR" sz="2400" dirty="0"/>
              <a:t>(</a:t>
            </a:r>
            <a:r>
              <a:rPr lang="en-US" sz="2400" dirty="0" smtClean="0"/>
              <a:t>A</a:t>
            </a:r>
            <a:r>
              <a:rPr lang="el-GR" sz="2400" dirty="0" smtClean="0"/>
              <a:t>.</a:t>
            </a:r>
            <a:r>
              <a:rPr lang="en-US" sz="2400" dirty="0" smtClean="0"/>
              <a:t>C</a:t>
            </a:r>
            <a:r>
              <a:rPr lang="el-GR" sz="2400" dirty="0" smtClean="0"/>
              <a:t>.</a:t>
            </a:r>
            <a:r>
              <a:rPr lang="en-US" sz="2400" dirty="0" smtClean="0"/>
              <a:t>B</a:t>
            </a:r>
            <a:r>
              <a:rPr lang="el-GR" sz="2400" dirty="0" smtClean="0"/>
              <a:t>.</a:t>
            </a:r>
            <a:r>
              <a:rPr lang="en-US" sz="2400" dirty="0" smtClean="0"/>
              <a:t>T</a:t>
            </a:r>
            <a:r>
              <a:rPr lang="el-GR" sz="2400" dirty="0" smtClean="0"/>
              <a:t>.)</a:t>
            </a:r>
            <a:endParaRPr lang="en-US" sz="2400" dirty="0"/>
          </a:p>
          <a:p>
            <a:pPr marL="450850" lvl="1" indent="-450850">
              <a:buClr>
                <a:schemeClr val="tx1"/>
              </a:buClr>
              <a:buFont typeface="+mj-lt"/>
              <a:buAutoNum type="arabicPeriod"/>
              <a:defRPr/>
            </a:pPr>
            <a:r>
              <a:rPr lang="el-GR" sz="2400" b="1" dirty="0">
                <a:solidFill>
                  <a:srgbClr val="004A82"/>
                </a:solidFill>
              </a:rPr>
              <a:t>Αυτογενής παροχέτευση </a:t>
            </a:r>
            <a:r>
              <a:rPr lang="el-GR" sz="2400" dirty="0" smtClean="0"/>
              <a:t>(Α.</a:t>
            </a:r>
            <a:r>
              <a:rPr lang="en-US" sz="2400" dirty="0" smtClean="0"/>
              <a:t>D.)</a:t>
            </a:r>
            <a:endParaRPr lang="en-US" sz="2400" dirty="0"/>
          </a:p>
          <a:p>
            <a:pPr marL="450850" lvl="1" indent="-450850">
              <a:buClr>
                <a:schemeClr val="tx1"/>
              </a:buClr>
              <a:buFont typeface="+mj-lt"/>
              <a:buAutoNum type="arabicPeriod"/>
              <a:defRPr/>
            </a:pPr>
            <a:r>
              <a:rPr lang="el-GR" sz="2400" b="1" dirty="0">
                <a:solidFill>
                  <a:srgbClr val="004A82"/>
                </a:solidFill>
              </a:rPr>
              <a:t>Άσκηση</a:t>
            </a:r>
            <a:endParaRPr lang="en-US" sz="2400" b="1" dirty="0">
              <a:solidFill>
                <a:srgbClr val="004A82"/>
              </a:solidFill>
            </a:endParaRPr>
          </a:p>
          <a:p>
            <a:pPr marL="450850" lvl="1" indent="-450850">
              <a:buClr>
                <a:schemeClr val="tx1"/>
              </a:buClr>
              <a:buFont typeface="+mj-lt"/>
              <a:buAutoNum type="arabicPeriod"/>
              <a:defRPr/>
            </a:pPr>
            <a:r>
              <a:rPr lang="el-GR" sz="2400" b="1" dirty="0">
                <a:solidFill>
                  <a:srgbClr val="004A82"/>
                </a:solidFill>
              </a:rPr>
              <a:t>Συνδυασμός</a:t>
            </a:r>
            <a:endParaRPr lang="en-US" sz="2400" b="1" dirty="0">
              <a:solidFill>
                <a:srgbClr val="004A82"/>
              </a:solidFill>
            </a:endParaRPr>
          </a:p>
          <a:p>
            <a:endParaRPr lang="el-GR" dirty="0"/>
          </a:p>
        </p:txBody>
      </p:sp>
      <p:sp>
        <p:nvSpPr>
          <p:cNvPr id="6" name="TextBox 5"/>
          <p:cNvSpPr txBox="1"/>
          <p:nvPr/>
        </p:nvSpPr>
        <p:spPr>
          <a:xfrm>
            <a:off x="0" y="6309320"/>
            <a:ext cx="2124744" cy="400110"/>
          </a:xfrm>
          <a:prstGeom prst="rect">
            <a:avLst/>
          </a:prstGeom>
          <a:noFill/>
        </p:spPr>
        <p:txBody>
          <a:bodyPr wrap="square" rtlCol="0">
            <a:spAutoFit/>
          </a:bodyPr>
          <a:lstStyle/>
          <a:p>
            <a:r>
              <a:rPr lang="el-GR" sz="2000" dirty="0">
                <a:solidFill>
                  <a:prstClr val="black"/>
                </a:solidFill>
                <a:latin typeface="Calibri"/>
              </a:rPr>
              <a:t> </a:t>
            </a:r>
            <a:r>
              <a:rPr lang="el-GR" dirty="0">
                <a:solidFill>
                  <a:prstClr val="black"/>
                </a:solidFill>
                <a:latin typeface="Calibri"/>
              </a:rPr>
              <a:t>(</a:t>
            </a:r>
            <a:r>
              <a:rPr lang="en-US" dirty="0">
                <a:solidFill>
                  <a:prstClr val="black"/>
                </a:solidFill>
                <a:latin typeface="Calibri"/>
              </a:rPr>
              <a:t>Mcllwaine,2007)</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Tree>
    <p:extLst>
      <p:ext uri="{BB962C8B-B14F-4D97-AF65-F5344CB8AC3E}">
        <p14:creationId xmlns:p14="http://schemas.microsoft.com/office/powerpoint/2010/main" val="197276978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cs typeface="Times New Roman" pitchFamily="18" charset="0"/>
              </a:rPr>
              <a:t>Φυσικοθεραπεία </a:t>
            </a:r>
            <a:r>
              <a:rPr lang="el-GR" sz="3200" b="0" dirty="0">
                <a:cs typeface="Times New Roman" pitchFamily="18" charset="0"/>
              </a:rPr>
              <a:t>(3 από </a:t>
            </a:r>
            <a:r>
              <a:rPr lang="el-GR" sz="3200" b="0" dirty="0" smtClean="0">
                <a:cs typeface="Times New Roman" pitchFamily="18" charset="0"/>
              </a:rPr>
              <a:t>7)</a:t>
            </a:r>
            <a:endParaRPr lang="el-GR" sz="3200" b="0" dirty="0"/>
          </a:p>
        </p:txBody>
      </p:sp>
      <p:sp>
        <p:nvSpPr>
          <p:cNvPr id="3" name="Content Placeholder 2"/>
          <p:cNvSpPr>
            <a:spLocks noGrp="1"/>
          </p:cNvSpPr>
          <p:nvPr>
            <p:ph idx="1"/>
          </p:nvPr>
        </p:nvSpPr>
        <p:spPr>
          <a:xfrm>
            <a:off x="457200" y="1484784"/>
            <a:ext cx="8229600" cy="3240360"/>
          </a:xfrm>
        </p:spPr>
        <p:txBody>
          <a:bodyPr/>
          <a:lstStyle/>
          <a:p>
            <a:pPr lvl="0">
              <a:buNone/>
            </a:pPr>
            <a:r>
              <a:rPr lang="el-GR" sz="2600" b="1" dirty="0">
                <a:solidFill>
                  <a:srgbClr val="820000"/>
                </a:solidFill>
              </a:rPr>
              <a:t>2. Επανεκπαίδευση </a:t>
            </a:r>
            <a:r>
              <a:rPr lang="el-GR" sz="2600" b="1" dirty="0" smtClean="0">
                <a:solidFill>
                  <a:srgbClr val="820000"/>
                </a:solidFill>
              </a:rPr>
              <a:t>αναπνοής</a:t>
            </a:r>
            <a:endParaRPr lang="el-GR" sz="2600" dirty="0">
              <a:solidFill>
                <a:srgbClr val="820000"/>
              </a:solidFill>
            </a:endParaRPr>
          </a:p>
          <a:p>
            <a:pPr lvl="0"/>
            <a:r>
              <a:rPr lang="el-GR" sz="2400" b="1" dirty="0">
                <a:solidFill>
                  <a:prstClr val="black"/>
                </a:solidFill>
              </a:rPr>
              <a:t>Η αργή και βαθιά αναπνοή </a:t>
            </a:r>
            <a:r>
              <a:rPr lang="el-GR" sz="2400" dirty="0">
                <a:solidFill>
                  <a:prstClr val="black"/>
                </a:solidFill>
              </a:rPr>
              <a:t>βελτιώνει τον </a:t>
            </a:r>
            <a:r>
              <a:rPr lang="en-US" sz="2400" dirty="0">
                <a:solidFill>
                  <a:prstClr val="black"/>
                </a:solidFill>
              </a:rPr>
              <a:t>SatO</a:t>
            </a:r>
            <a:r>
              <a:rPr lang="en-US" sz="2400" baseline="-25000" dirty="0">
                <a:solidFill>
                  <a:prstClr val="black"/>
                </a:solidFill>
              </a:rPr>
              <a:t>2 </a:t>
            </a:r>
            <a:r>
              <a:rPr lang="el-GR" sz="2400" dirty="0">
                <a:solidFill>
                  <a:prstClr val="black"/>
                </a:solidFill>
              </a:rPr>
              <a:t>στην ηρεμία</a:t>
            </a:r>
          </a:p>
          <a:p>
            <a:pPr lvl="0">
              <a:buNone/>
            </a:pPr>
            <a:endParaRPr lang="el-GR" sz="2400" dirty="0">
              <a:solidFill>
                <a:prstClr val="black"/>
              </a:solidFill>
            </a:endParaRPr>
          </a:p>
          <a:p>
            <a:pPr lvl="0"/>
            <a:r>
              <a:rPr lang="el-GR" sz="2400" b="1" dirty="0">
                <a:solidFill>
                  <a:prstClr val="black"/>
                </a:solidFill>
              </a:rPr>
              <a:t>1 /3 : χρόνος εισπνοής/εκπνοής </a:t>
            </a:r>
          </a:p>
          <a:p>
            <a:pPr lvl="0">
              <a:buNone/>
            </a:pPr>
            <a:r>
              <a:rPr lang="el-GR" sz="2400" dirty="0">
                <a:solidFill>
                  <a:prstClr val="black"/>
                </a:solidFill>
              </a:rPr>
              <a:t>	 περισσότερος χρόνος για την </a:t>
            </a:r>
            <a:r>
              <a:rPr lang="el-GR" sz="2400" dirty="0" smtClean="0">
                <a:solidFill>
                  <a:prstClr val="black"/>
                </a:solidFill>
              </a:rPr>
              <a:t>εκπνοή (άδειασμα </a:t>
            </a:r>
            <a:r>
              <a:rPr lang="el-GR" sz="2400" dirty="0">
                <a:solidFill>
                  <a:prstClr val="black"/>
                </a:solidFill>
              </a:rPr>
              <a:t>των πνευμόνων και </a:t>
            </a:r>
            <a:r>
              <a:rPr lang="el-GR" sz="2400" dirty="0" smtClean="0">
                <a:solidFill>
                  <a:prstClr val="black"/>
                </a:solidFill>
              </a:rPr>
              <a:t>χαλάρωση </a:t>
            </a:r>
            <a:r>
              <a:rPr lang="el-GR" sz="2400" dirty="0">
                <a:solidFill>
                  <a:prstClr val="black"/>
                </a:solidFill>
              </a:rPr>
              <a:t>των εισπνευστικών </a:t>
            </a:r>
            <a:r>
              <a:rPr lang="el-GR" sz="2400" dirty="0" smtClean="0">
                <a:solidFill>
                  <a:prstClr val="black"/>
                </a:solidFill>
              </a:rPr>
              <a:t>μυών)</a:t>
            </a:r>
            <a:endParaRPr lang="en-US" sz="2400" dirty="0">
              <a:solidFill>
                <a:prstClr val="black"/>
              </a:solidFill>
            </a:endParaRPr>
          </a:p>
          <a:p>
            <a:pPr lvl="0">
              <a:buNone/>
            </a:pPr>
            <a:endParaRPr lang="en-US" sz="2200" dirty="0">
              <a:solidFill>
                <a:prstClr val="black"/>
              </a:solidFill>
            </a:endParaRPr>
          </a:p>
          <a:p>
            <a:endParaRPr lang="el-GR" dirty="0"/>
          </a:p>
        </p:txBody>
      </p:sp>
      <p:sp>
        <p:nvSpPr>
          <p:cNvPr id="5" name="TextBox 4"/>
          <p:cNvSpPr txBox="1"/>
          <p:nvPr/>
        </p:nvSpPr>
        <p:spPr>
          <a:xfrm>
            <a:off x="0" y="6211669"/>
            <a:ext cx="7884368" cy="369332"/>
          </a:xfrm>
          <a:prstGeom prst="rect">
            <a:avLst/>
          </a:prstGeom>
          <a:noFill/>
        </p:spPr>
        <p:txBody>
          <a:bodyPr wrap="square" rtlCol="0">
            <a:spAutoFit/>
          </a:bodyPr>
          <a:lstStyle/>
          <a:p>
            <a:pPr eaLnBrk="1" hangingPunct="1">
              <a:buFont typeface="Wingdings" pitchFamily="2" charset="2"/>
              <a:buNone/>
            </a:pPr>
            <a:r>
              <a:rPr lang="en-US" dirty="0">
                <a:latin typeface="+mn-lt"/>
              </a:rPr>
              <a:t>(GOLD, 2006; Pryor &amp; Prasad, 2002; Frownfelter &amp; Dean, 1996</a:t>
            </a:r>
            <a:r>
              <a:rPr lang="el-GR" dirty="0">
                <a:latin typeface="+mn-lt"/>
              </a:rPr>
              <a:t>; </a:t>
            </a:r>
            <a:r>
              <a:rPr lang="en-US" dirty="0">
                <a:latin typeface="+mn-lt"/>
              </a:rPr>
              <a:t>AACVPR, 2011)</a:t>
            </a:r>
            <a:endParaRPr lang="en-GB"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35</a:t>
            </a:fld>
            <a:endParaRPr lang="el-GR" dirty="0"/>
          </a:p>
        </p:txBody>
      </p:sp>
    </p:spTree>
    <p:extLst>
      <p:ext uri="{BB962C8B-B14F-4D97-AF65-F5344CB8AC3E}">
        <p14:creationId xmlns:p14="http://schemas.microsoft.com/office/powerpoint/2010/main" val="26742289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cs typeface="Times New Roman" pitchFamily="18" charset="0"/>
              </a:rPr>
              <a:t>Φυσικοθεραπεία </a:t>
            </a:r>
            <a:r>
              <a:rPr lang="el-GR" sz="3200" b="0" dirty="0">
                <a:cs typeface="Times New Roman" pitchFamily="18" charset="0"/>
              </a:rPr>
              <a:t>(4 από </a:t>
            </a:r>
            <a:r>
              <a:rPr lang="el-GR" sz="3200" b="0" dirty="0" smtClean="0">
                <a:cs typeface="Times New Roman" pitchFamily="18" charset="0"/>
              </a:rPr>
              <a:t>7)</a:t>
            </a:r>
            <a:endParaRPr lang="el-GR" sz="3200" b="0" dirty="0"/>
          </a:p>
        </p:txBody>
      </p:sp>
      <p:sp>
        <p:nvSpPr>
          <p:cNvPr id="3" name="Content Placeholder 2"/>
          <p:cNvSpPr>
            <a:spLocks noGrp="1"/>
          </p:cNvSpPr>
          <p:nvPr>
            <p:ph idx="1"/>
          </p:nvPr>
        </p:nvSpPr>
        <p:spPr>
          <a:xfrm>
            <a:off x="457200" y="1196752"/>
            <a:ext cx="8229600" cy="4608512"/>
          </a:xfrm>
        </p:spPr>
        <p:txBody>
          <a:bodyPr>
            <a:normAutofit/>
          </a:bodyPr>
          <a:lstStyle/>
          <a:p>
            <a:pPr lvl="0">
              <a:buNone/>
            </a:pPr>
            <a:r>
              <a:rPr lang="el-GR" sz="2600" b="1" dirty="0" smtClean="0">
                <a:solidFill>
                  <a:srgbClr val="820000"/>
                </a:solidFill>
              </a:rPr>
              <a:t>3</a:t>
            </a:r>
            <a:r>
              <a:rPr lang="el-GR" sz="2600" b="1" dirty="0">
                <a:solidFill>
                  <a:srgbClr val="820000"/>
                </a:solidFill>
              </a:rPr>
              <a:t>. Ενεργητική εκπνοή</a:t>
            </a:r>
          </a:p>
          <a:p>
            <a:pPr lvl="0">
              <a:spcAft>
                <a:spcPts val="1200"/>
              </a:spcAft>
            </a:pPr>
            <a:r>
              <a:rPr lang="el-GR" sz="2400" dirty="0" smtClean="0">
                <a:solidFill>
                  <a:prstClr val="black"/>
                </a:solidFill>
              </a:rPr>
              <a:t>Είναι </a:t>
            </a:r>
            <a:r>
              <a:rPr lang="el-GR" sz="2400" dirty="0">
                <a:solidFill>
                  <a:prstClr val="black"/>
                </a:solidFill>
              </a:rPr>
              <a:t>φυσιολογική απάντηση σε αυξημένες αναπνευστικές απαιτήσεις</a:t>
            </a:r>
          </a:p>
          <a:p>
            <a:pPr lvl="0">
              <a:spcAft>
                <a:spcPts val="1200"/>
              </a:spcAft>
            </a:pPr>
            <a:r>
              <a:rPr lang="el-GR" sz="2400" dirty="0" smtClean="0">
                <a:solidFill>
                  <a:prstClr val="black"/>
                </a:solidFill>
              </a:rPr>
              <a:t>Στη ΧΑΠ, η ενεργοποίηση των κοιλιακών εξαρτάται από την απόφραξη των αεραγωγών και συμβαίνει συχνά στην ηρεμία</a:t>
            </a:r>
          </a:p>
          <a:p>
            <a:pPr lvl="0">
              <a:spcAft>
                <a:spcPts val="1200"/>
              </a:spcAft>
            </a:pPr>
            <a:r>
              <a:rPr lang="el-GR" sz="2400" dirty="0" smtClean="0">
                <a:solidFill>
                  <a:prstClr val="black"/>
                </a:solidFill>
              </a:rPr>
              <a:t>Έχει </a:t>
            </a:r>
            <a:r>
              <a:rPr lang="el-GR" sz="2400" dirty="0">
                <a:solidFill>
                  <a:prstClr val="black"/>
                </a:solidFill>
              </a:rPr>
              <a:t>ευεργετική επίδραση στην υπερδιάταση των βάσεων και στη λειτουργία των εισπνευστικών μυών, αλλά όχι στη δύσπνοια</a:t>
            </a:r>
            <a:endParaRPr lang="en-US" sz="2400" dirty="0">
              <a:solidFill>
                <a:prstClr val="black"/>
              </a:solidFill>
            </a:endParaRPr>
          </a:p>
          <a:p>
            <a:pPr lvl="0">
              <a:spcAft>
                <a:spcPts val="1200"/>
              </a:spcAft>
              <a:buNone/>
            </a:pPr>
            <a:r>
              <a:rPr lang="en-US" sz="1700" dirty="0">
                <a:solidFill>
                  <a:prstClr val="black"/>
                </a:solidFill>
              </a:rPr>
              <a:t>	</a:t>
            </a:r>
            <a:endParaRPr lang="el-GR" dirty="0"/>
          </a:p>
        </p:txBody>
      </p:sp>
      <p:sp>
        <p:nvSpPr>
          <p:cNvPr id="5" name="TextBox 4"/>
          <p:cNvSpPr txBox="1"/>
          <p:nvPr/>
        </p:nvSpPr>
        <p:spPr>
          <a:xfrm>
            <a:off x="0" y="6021288"/>
            <a:ext cx="8028384" cy="670953"/>
          </a:xfrm>
          <a:prstGeom prst="rect">
            <a:avLst/>
          </a:prstGeom>
          <a:noFill/>
        </p:spPr>
        <p:txBody>
          <a:bodyPr wrap="square" rtlCol="0">
            <a:spAutoFit/>
          </a:bodyPr>
          <a:lstStyle/>
          <a:p>
            <a:pPr lvl="0" fontAlgn="auto">
              <a:spcBef>
                <a:spcPct val="20000"/>
              </a:spcBef>
              <a:spcAft>
                <a:spcPts val="0"/>
              </a:spcAft>
            </a:pPr>
            <a:r>
              <a:rPr lang="en-US" sz="1600" dirty="0">
                <a:solidFill>
                  <a:prstClr val="black"/>
                </a:solidFill>
                <a:latin typeface="Calibri"/>
              </a:rPr>
              <a:t>(GOLD, 2006; Pryor &amp; Prasad, 2002; Frownfelter &amp; Dean, 1996</a:t>
            </a:r>
            <a:r>
              <a:rPr lang="el-GR" sz="1600" dirty="0">
                <a:solidFill>
                  <a:prstClr val="black"/>
                </a:solidFill>
                <a:latin typeface="Calibri"/>
              </a:rPr>
              <a:t>; </a:t>
            </a:r>
            <a:r>
              <a:rPr lang="en-US" sz="1600" dirty="0">
                <a:solidFill>
                  <a:prstClr val="black"/>
                </a:solidFill>
                <a:latin typeface="Calibri"/>
              </a:rPr>
              <a:t>AACVPR, 2011)</a:t>
            </a:r>
            <a:endParaRPr lang="en-GB" sz="1600" dirty="0">
              <a:solidFill>
                <a:prstClr val="black"/>
              </a:solidFill>
              <a:latin typeface="Calibri"/>
            </a:endParaRPr>
          </a:p>
          <a:p>
            <a:pPr marL="342900" lvl="0" indent="-342900" fontAlgn="auto">
              <a:spcBef>
                <a:spcPct val="20000"/>
              </a:spcBef>
              <a:spcAft>
                <a:spcPts val="0"/>
              </a:spcAft>
            </a:pPr>
            <a:endParaRPr lang="en-GB" b="1"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36</a:t>
            </a:fld>
            <a:endParaRPr lang="el-GR" dirty="0"/>
          </a:p>
        </p:txBody>
      </p:sp>
    </p:spTree>
    <p:extLst>
      <p:ext uri="{BB962C8B-B14F-4D97-AF65-F5344CB8AC3E}">
        <p14:creationId xmlns:p14="http://schemas.microsoft.com/office/powerpoint/2010/main" val="234909995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cs typeface="Times New Roman" pitchFamily="18" charset="0"/>
              </a:rPr>
              <a:t>Φυσικοθεραπεία </a:t>
            </a:r>
            <a:r>
              <a:rPr lang="el-GR" sz="3200" b="0" dirty="0">
                <a:cs typeface="Times New Roman" pitchFamily="18" charset="0"/>
              </a:rPr>
              <a:t>(5 από </a:t>
            </a:r>
            <a:r>
              <a:rPr lang="el-GR" sz="3200" b="0" dirty="0" smtClean="0">
                <a:cs typeface="Times New Roman" pitchFamily="18" charset="0"/>
              </a:rPr>
              <a:t>7)</a:t>
            </a:r>
            <a:endParaRPr lang="el-GR" sz="3200" b="0" dirty="0"/>
          </a:p>
        </p:txBody>
      </p:sp>
      <p:sp>
        <p:nvSpPr>
          <p:cNvPr id="3" name="Content Placeholder 2"/>
          <p:cNvSpPr>
            <a:spLocks noGrp="1"/>
          </p:cNvSpPr>
          <p:nvPr>
            <p:ph idx="1"/>
          </p:nvPr>
        </p:nvSpPr>
        <p:spPr>
          <a:xfrm>
            <a:off x="457200" y="1196752"/>
            <a:ext cx="6347048" cy="3096344"/>
          </a:xfrm>
        </p:spPr>
        <p:txBody>
          <a:bodyPr/>
          <a:lstStyle/>
          <a:p>
            <a:pPr lvl="0">
              <a:buNone/>
            </a:pPr>
            <a:r>
              <a:rPr lang="el-GR" sz="2600" b="1" dirty="0" smtClean="0">
                <a:solidFill>
                  <a:srgbClr val="820000"/>
                </a:solidFill>
              </a:rPr>
              <a:t>4</a:t>
            </a:r>
            <a:r>
              <a:rPr lang="el-GR" sz="2600" b="1" dirty="0">
                <a:solidFill>
                  <a:srgbClr val="820000"/>
                </a:solidFill>
              </a:rPr>
              <a:t>. Εκπνοή με μισόκλειστα </a:t>
            </a:r>
            <a:r>
              <a:rPr lang="el-GR" sz="2600" b="1" dirty="0" smtClean="0">
                <a:solidFill>
                  <a:srgbClr val="820000"/>
                </a:solidFill>
              </a:rPr>
              <a:t>χείλη</a:t>
            </a:r>
            <a:endParaRPr lang="el-GR" sz="2600" b="1" dirty="0">
              <a:solidFill>
                <a:srgbClr val="820000"/>
              </a:solidFill>
            </a:endParaRPr>
          </a:p>
          <a:p>
            <a:pPr lvl="0">
              <a:spcAft>
                <a:spcPts val="1200"/>
              </a:spcAft>
            </a:pPr>
            <a:r>
              <a:rPr lang="el-GR" sz="2400" dirty="0">
                <a:solidFill>
                  <a:prstClr val="black"/>
                </a:solidFill>
              </a:rPr>
              <a:t>Βελτιώνει τον κυψελιδικό αερισμό</a:t>
            </a:r>
          </a:p>
          <a:p>
            <a:pPr lvl="0">
              <a:spcAft>
                <a:spcPts val="1200"/>
              </a:spcAft>
            </a:pPr>
            <a:r>
              <a:rPr lang="el-GR" sz="2400" dirty="0" smtClean="0">
                <a:solidFill>
                  <a:prstClr val="black"/>
                </a:solidFill>
              </a:rPr>
              <a:t>Βελτιώνει </a:t>
            </a:r>
            <a:r>
              <a:rPr lang="el-GR" sz="2400" dirty="0">
                <a:solidFill>
                  <a:prstClr val="black"/>
                </a:solidFill>
              </a:rPr>
              <a:t>την ανταλλαγή των αερίων αίματος</a:t>
            </a:r>
          </a:p>
          <a:p>
            <a:pPr lvl="0">
              <a:spcAft>
                <a:spcPts val="1200"/>
              </a:spcAft>
            </a:pPr>
            <a:r>
              <a:rPr lang="el-GR" sz="2400" dirty="0" smtClean="0">
                <a:solidFill>
                  <a:prstClr val="black"/>
                </a:solidFill>
              </a:rPr>
              <a:t>Αυξάνει </a:t>
            </a:r>
            <a:r>
              <a:rPr lang="el-GR" sz="2400" dirty="0">
                <a:solidFill>
                  <a:prstClr val="black"/>
                </a:solidFill>
              </a:rPr>
              <a:t>ενεργητικά την </a:t>
            </a:r>
            <a:r>
              <a:rPr lang="en-US" sz="2400" dirty="0">
                <a:solidFill>
                  <a:prstClr val="black"/>
                </a:solidFill>
              </a:rPr>
              <a:t>PEEP</a:t>
            </a:r>
            <a:endParaRPr lang="el-GR" sz="2400" dirty="0">
              <a:solidFill>
                <a:prstClr val="black"/>
              </a:solidFill>
            </a:endParaRPr>
          </a:p>
          <a:p>
            <a:pPr lvl="0">
              <a:spcAft>
                <a:spcPts val="1200"/>
              </a:spcAft>
            </a:pPr>
            <a:r>
              <a:rPr lang="el-GR" sz="2400" dirty="0" smtClean="0">
                <a:solidFill>
                  <a:prstClr val="black"/>
                </a:solidFill>
              </a:rPr>
              <a:t>Μειώνει </a:t>
            </a:r>
            <a:r>
              <a:rPr lang="el-GR" sz="2400" dirty="0">
                <a:solidFill>
                  <a:prstClr val="black"/>
                </a:solidFill>
              </a:rPr>
              <a:t>τη δύσπνοια</a:t>
            </a:r>
            <a:endParaRPr lang="el-GR" dirty="0"/>
          </a:p>
        </p:txBody>
      </p:sp>
      <p:sp>
        <p:nvSpPr>
          <p:cNvPr id="6" name="TextBox 5"/>
          <p:cNvSpPr txBox="1"/>
          <p:nvPr/>
        </p:nvSpPr>
        <p:spPr>
          <a:xfrm>
            <a:off x="0" y="6273225"/>
            <a:ext cx="6876256" cy="338554"/>
          </a:xfrm>
          <a:prstGeom prst="rect">
            <a:avLst/>
          </a:prstGeom>
          <a:noFill/>
        </p:spPr>
        <p:txBody>
          <a:bodyPr wrap="square" rtlCol="0">
            <a:spAutoFit/>
          </a:bodyPr>
          <a:lstStyle/>
          <a:p>
            <a:pPr lvl="0" fontAlgn="auto">
              <a:spcBef>
                <a:spcPct val="20000"/>
              </a:spcBef>
              <a:spcAft>
                <a:spcPts val="0"/>
              </a:spcAft>
            </a:pPr>
            <a:r>
              <a:rPr lang="en-US" sz="1600" dirty="0">
                <a:solidFill>
                  <a:prstClr val="black"/>
                </a:solidFill>
                <a:latin typeface="Calibri"/>
              </a:rPr>
              <a:t>(GOLD, 2006; Pryor &amp; Prasad, </a:t>
            </a:r>
            <a:r>
              <a:rPr lang="en-US" sz="1600" dirty="0" smtClean="0">
                <a:solidFill>
                  <a:prstClr val="black"/>
                </a:solidFill>
                <a:latin typeface="Calibri"/>
              </a:rPr>
              <a:t>2002; Frownfelter </a:t>
            </a:r>
            <a:r>
              <a:rPr lang="en-US" sz="1600" dirty="0">
                <a:solidFill>
                  <a:prstClr val="black"/>
                </a:solidFill>
                <a:latin typeface="Calibri"/>
              </a:rPr>
              <a:t>&amp; Dean, 1996</a:t>
            </a:r>
            <a:r>
              <a:rPr lang="el-GR" sz="1600" dirty="0">
                <a:solidFill>
                  <a:prstClr val="black"/>
                </a:solidFill>
                <a:latin typeface="Calibri"/>
              </a:rPr>
              <a:t>; </a:t>
            </a:r>
            <a:r>
              <a:rPr lang="en-US" sz="1600" dirty="0">
                <a:solidFill>
                  <a:prstClr val="black"/>
                </a:solidFill>
                <a:latin typeface="Calibri"/>
              </a:rPr>
              <a:t>AACVPR, 2011)</a:t>
            </a:r>
            <a:endParaRPr lang="en-GB" sz="1600"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37</a:t>
            </a:fld>
            <a:endParaRPr lang="el-GR" dirty="0"/>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51145" y="1377522"/>
            <a:ext cx="1903175" cy="15841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7635" y="3429000"/>
            <a:ext cx="1903175" cy="15841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6527474" y="5152626"/>
            <a:ext cx="2750515" cy="1015663"/>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solidFill>
                  <a:schemeClr val="tx1">
                    <a:lumMod val="65000"/>
                    <a:lumOff val="35000"/>
                  </a:schemeClr>
                </a:solidFill>
                <a:latin typeface="+mn-lt"/>
                <a:hlinkClick r:id="rId4"/>
              </a:rPr>
              <a:t>550px-Breathe-Step-2-Version-3</a:t>
            </a:r>
            <a:r>
              <a:rPr lang="en-US" sz="1200" dirty="0">
                <a:solidFill>
                  <a:schemeClr val="tx1">
                    <a:lumMod val="65000"/>
                    <a:lumOff val="35000"/>
                  </a:schemeClr>
                </a:solidFill>
                <a:latin typeface="+mn-lt"/>
              </a:rPr>
              <a:t>”</a:t>
            </a:r>
            <a:r>
              <a:rPr lang="en-US" sz="1200" dirty="0" smtClean="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5"/>
              </a:rPr>
              <a:t>550px-Breathe-Step-3-Version-3</a:t>
            </a:r>
            <a:r>
              <a:rPr lang="en-US" sz="1200" dirty="0">
                <a:solidFill>
                  <a:schemeClr val="tx1">
                    <a:lumMod val="65000"/>
                    <a:lumOff val="35000"/>
                  </a:schemeClr>
                </a:solidFill>
                <a:latin typeface="+mn-lt"/>
              </a:rPr>
              <a:t>”, </a:t>
            </a:r>
            <a:r>
              <a:rPr lang="en-US" sz="1200" dirty="0" smtClean="0">
                <a:solidFill>
                  <a:schemeClr val="tx1">
                    <a:lumMod val="65000"/>
                    <a:lumOff val="35000"/>
                  </a:schemeClr>
                </a:solidFill>
                <a:latin typeface="+mn-lt"/>
                <a:hlinkClick r:id="rId6"/>
              </a:rPr>
              <a:t>www.wikihow.com</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a:t>
            </a:r>
          </a:p>
          <a:p>
            <a:pPr algn="ctr"/>
            <a:r>
              <a:rPr lang="el-GR" sz="1200" dirty="0" smtClean="0">
                <a:solidFill>
                  <a:schemeClr val="tx1">
                    <a:lumMod val="65000"/>
                    <a:lumOff val="35000"/>
                  </a:schemeClr>
                </a:solidFill>
                <a:latin typeface="+mn-lt"/>
              </a:rPr>
              <a:t>με άδεια</a:t>
            </a:r>
            <a:r>
              <a:rPr lang="en-US" sz="1200" dirty="0" smtClean="0">
                <a:solidFill>
                  <a:schemeClr val="tx1">
                    <a:lumMod val="65000"/>
                    <a:lumOff val="35000"/>
                  </a:schemeClr>
                </a:solidFill>
                <a:latin typeface="+mn-lt"/>
              </a:rPr>
              <a:t> </a:t>
            </a:r>
            <a:r>
              <a:rPr lang="en-US" sz="1200" dirty="0">
                <a:latin typeface="+mn-lt"/>
                <a:hlinkClick r:id="rId7"/>
              </a:rPr>
              <a:t>CC BY-NC-SA 3.0</a:t>
            </a:r>
            <a:endParaRPr lang="en-US" sz="1200" dirty="0">
              <a:latin typeface="+mn-lt"/>
            </a:endParaRPr>
          </a:p>
          <a:p>
            <a:pPr algn="ctr"/>
            <a:endParaRPr lang="en-US" sz="1200" dirty="0">
              <a:solidFill>
                <a:schemeClr val="tx1">
                  <a:lumMod val="65000"/>
                  <a:lumOff val="35000"/>
                </a:schemeClr>
              </a:solidFill>
              <a:latin typeface="+mn-lt"/>
            </a:endParaRPr>
          </a:p>
        </p:txBody>
      </p:sp>
    </p:spTree>
    <p:extLst>
      <p:ext uri="{BB962C8B-B14F-4D97-AF65-F5344CB8AC3E}">
        <p14:creationId xmlns:p14="http://schemas.microsoft.com/office/powerpoint/2010/main" val="32632976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cs typeface="Times New Roman" pitchFamily="18" charset="0"/>
              </a:rPr>
              <a:t>Φυσικοθεραπεία </a:t>
            </a:r>
            <a:r>
              <a:rPr lang="el-GR" sz="3200" b="0" dirty="0">
                <a:cs typeface="Times New Roman" pitchFamily="18" charset="0"/>
              </a:rPr>
              <a:t>(6 από </a:t>
            </a:r>
            <a:r>
              <a:rPr lang="el-GR" sz="3200" b="0" dirty="0" smtClean="0">
                <a:cs typeface="Times New Roman" pitchFamily="18" charset="0"/>
              </a:rPr>
              <a:t>7)</a:t>
            </a:r>
            <a:endParaRPr lang="el-GR" sz="3200" b="0" dirty="0"/>
          </a:p>
        </p:txBody>
      </p:sp>
      <p:sp>
        <p:nvSpPr>
          <p:cNvPr id="3" name="Content Placeholder 2"/>
          <p:cNvSpPr>
            <a:spLocks noGrp="1"/>
          </p:cNvSpPr>
          <p:nvPr>
            <p:ph idx="1"/>
          </p:nvPr>
        </p:nvSpPr>
        <p:spPr>
          <a:xfrm>
            <a:off x="457200" y="1196752"/>
            <a:ext cx="8147248" cy="3744416"/>
          </a:xfrm>
        </p:spPr>
        <p:txBody>
          <a:bodyPr/>
          <a:lstStyle/>
          <a:p>
            <a:pPr lvl="0">
              <a:buNone/>
            </a:pPr>
            <a:r>
              <a:rPr lang="el-GR" sz="2600" b="1" dirty="0" smtClean="0">
                <a:solidFill>
                  <a:srgbClr val="820000"/>
                </a:solidFill>
              </a:rPr>
              <a:t>5</a:t>
            </a:r>
            <a:r>
              <a:rPr lang="el-GR" sz="2600" b="1" dirty="0">
                <a:solidFill>
                  <a:srgbClr val="820000"/>
                </a:solidFill>
              </a:rPr>
              <a:t>. Χαλάρωση (</a:t>
            </a:r>
            <a:r>
              <a:rPr lang="el-GR" sz="2600" b="1" dirty="0" smtClean="0">
                <a:solidFill>
                  <a:srgbClr val="820000"/>
                </a:solidFill>
              </a:rPr>
              <a:t>Σ.Σ. </a:t>
            </a:r>
            <a:r>
              <a:rPr lang="el-GR" sz="2600" b="1" dirty="0">
                <a:solidFill>
                  <a:srgbClr val="820000"/>
                </a:solidFill>
              </a:rPr>
              <a:t>σε έκταση, κάμψη ισχίων)</a:t>
            </a:r>
          </a:p>
          <a:p>
            <a:pPr marL="0" lvl="0" indent="0">
              <a:spcBef>
                <a:spcPts val="1200"/>
              </a:spcBef>
              <a:spcAft>
                <a:spcPts val="1200"/>
              </a:spcAft>
              <a:buNone/>
            </a:pPr>
            <a:r>
              <a:rPr lang="el-GR" sz="2400" dirty="0" smtClean="0">
                <a:solidFill>
                  <a:prstClr val="black"/>
                </a:solidFill>
              </a:rPr>
              <a:t>Τα </a:t>
            </a:r>
            <a:r>
              <a:rPr lang="el-GR" sz="2400" dirty="0">
                <a:solidFill>
                  <a:prstClr val="black"/>
                </a:solidFill>
              </a:rPr>
              <a:t>προγράμματα χαλάρωσης στη ΧΑΠ έχουν δείξει μια </a:t>
            </a:r>
            <a:r>
              <a:rPr lang="el-GR" sz="2400" dirty="0" smtClean="0">
                <a:solidFill>
                  <a:prstClr val="black"/>
                </a:solidFill>
              </a:rPr>
              <a:t>τάση μείωσης</a:t>
            </a:r>
            <a:r>
              <a:rPr lang="el-GR" sz="2400" dirty="0">
                <a:solidFill>
                  <a:prstClr val="black"/>
                </a:solidFill>
              </a:rPr>
              <a:t>:</a:t>
            </a:r>
          </a:p>
          <a:p>
            <a:pPr lvl="0">
              <a:spcAft>
                <a:spcPts val="600"/>
              </a:spcAft>
            </a:pPr>
            <a:r>
              <a:rPr lang="el-GR" sz="2400" dirty="0">
                <a:solidFill>
                  <a:prstClr val="black"/>
                </a:solidFill>
              </a:rPr>
              <a:t>Του καρδιακού ρυθμού </a:t>
            </a:r>
          </a:p>
          <a:p>
            <a:pPr lvl="0">
              <a:spcAft>
                <a:spcPts val="600"/>
              </a:spcAft>
            </a:pPr>
            <a:r>
              <a:rPr lang="el-GR" sz="2400" dirty="0">
                <a:solidFill>
                  <a:prstClr val="black"/>
                </a:solidFill>
              </a:rPr>
              <a:t>Της αναπνευστικής συχνότητας</a:t>
            </a:r>
          </a:p>
          <a:p>
            <a:pPr lvl="0">
              <a:spcAft>
                <a:spcPts val="600"/>
              </a:spcAft>
            </a:pPr>
            <a:r>
              <a:rPr lang="el-GR" sz="2400" dirty="0">
                <a:solidFill>
                  <a:prstClr val="black"/>
                </a:solidFill>
              </a:rPr>
              <a:t>Του άγχους</a:t>
            </a:r>
          </a:p>
          <a:p>
            <a:pPr lvl="0">
              <a:spcAft>
                <a:spcPts val="600"/>
              </a:spcAft>
            </a:pPr>
            <a:r>
              <a:rPr lang="el-GR" sz="2400" dirty="0">
                <a:solidFill>
                  <a:prstClr val="black"/>
                </a:solidFill>
              </a:rPr>
              <a:t>Της δύσπνοιας</a:t>
            </a:r>
            <a:endParaRPr lang="el-GR" dirty="0"/>
          </a:p>
        </p:txBody>
      </p:sp>
      <p:sp>
        <p:nvSpPr>
          <p:cNvPr id="5" name="TextBox 4"/>
          <p:cNvSpPr txBox="1"/>
          <p:nvPr/>
        </p:nvSpPr>
        <p:spPr>
          <a:xfrm>
            <a:off x="0" y="6223980"/>
            <a:ext cx="8100392" cy="634020"/>
          </a:xfrm>
          <a:prstGeom prst="rect">
            <a:avLst/>
          </a:prstGeom>
          <a:noFill/>
        </p:spPr>
        <p:txBody>
          <a:bodyPr wrap="square" rtlCol="0">
            <a:spAutoFit/>
          </a:bodyPr>
          <a:lstStyle/>
          <a:p>
            <a:pPr marL="342900" lvl="0" indent="-342900" fontAlgn="auto">
              <a:spcBef>
                <a:spcPct val="20000"/>
              </a:spcBef>
              <a:spcAft>
                <a:spcPts val="0"/>
              </a:spcAft>
            </a:pPr>
            <a:r>
              <a:rPr lang="en-US" sz="1600" dirty="0">
                <a:solidFill>
                  <a:prstClr val="black"/>
                </a:solidFill>
                <a:latin typeface="Calibri"/>
              </a:rPr>
              <a:t>(GOLD, 2006; Pryor &amp; Prasad, 2002; Frownfelter &amp; Dean, 1996</a:t>
            </a:r>
            <a:r>
              <a:rPr lang="el-GR" sz="1600" dirty="0">
                <a:solidFill>
                  <a:prstClr val="black"/>
                </a:solidFill>
                <a:latin typeface="Calibri"/>
              </a:rPr>
              <a:t>; </a:t>
            </a:r>
            <a:r>
              <a:rPr lang="en-US" sz="1600" dirty="0">
                <a:solidFill>
                  <a:prstClr val="black"/>
                </a:solidFill>
                <a:latin typeface="Calibri"/>
              </a:rPr>
              <a:t>AACVPR, 2011)</a:t>
            </a:r>
            <a:endParaRPr lang="en-GB" sz="1600" dirty="0">
              <a:solidFill>
                <a:prstClr val="black"/>
              </a:solidFill>
              <a:latin typeface="Calibri"/>
            </a:endParaRPr>
          </a:p>
          <a:p>
            <a:pPr marL="342900" lvl="0" indent="-342900" fontAlgn="auto">
              <a:spcBef>
                <a:spcPct val="20000"/>
              </a:spcBef>
              <a:spcAft>
                <a:spcPts val="0"/>
              </a:spcAft>
            </a:pPr>
            <a:endParaRPr lang="en-GB" sz="1600" b="1"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38</a:t>
            </a:fld>
            <a:endParaRPr lang="el-GR" dirty="0"/>
          </a:p>
        </p:txBody>
      </p:sp>
    </p:spTree>
    <p:extLst>
      <p:ext uri="{BB962C8B-B14F-4D97-AF65-F5344CB8AC3E}">
        <p14:creationId xmlns:p14="http://schemas.microsoft.com/office/powerpoint/2010/main" val="38487509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0744"/>
            <a:ext cx="8229600" cy="908720"/>
          </a:xfrm>
        </p:spPr>
        <p:txBody>
          <a:bodyPr>
            <a:noAutofit/>
          </a:bodyPr>
          <a:lstStyle/>
          <a:p>
            <a:r>
              <a:rPr lang="el-GR" dirty="0"/>
              <a:t>Αίτια περιορισμού της ροής στη ΧΑΠ </a:t>
            </a:r>
            <a:r>
              <a:rPr lang="el-GR" sz="3200" b="0" dirty="0"/>
              <a:t>(1 από 2)</a:t>
            </a:r>
          </a:p>
        </p:txBody>
      </p:sp>
      <p:sp>
        <p:nvSpPr>
          <p:cNvPr id="3" name="Content Placeholder 2"/>
          <p:cNvSpPr>
            <a:spLocks noGrp="1"/>
          </p:cNvSpPr>
          <p:nvPr>
            <p:ph idx="1"/>
          </p:nvPr>
        </p:nvSpPr>
        <p:spPr>
          <a:xfrm>
            <a:off x="457200" y="1556792"/>
            <a:ext cx="8229600" cy="3286510"/>
          </a:xfrm>
        </p:spPr>
        <p:txBody>
          <a:bodyPr>
            <a:normAutofit lnSpcReduction="10000"/>
          </a:bodyPr>
          <a:lstStyle/>
          <a:p>
            <a:pPr marL="354013" lvl="1" indent="-354013">
              <a:spcBef>
                <a:spcPts val="600"/>
              </a:spcBef>
              <a:spcAft>
                <a:spcPts val="1200"/>
              </a:spcAft>
              <a:buClr>
                <a:srgbClr val="A5FF4B"/>
              </a:buClr>
              <a:buNone/>
            </a:pPr>
            <a:r>
              <a:rPr lang="el-GR" sz="2600" b="1" dirty="0">
                <a:solidFill>
                  <a:srgbClr val="820000"/>
                </a:solidFill>
              </a:rPr>
              <a:t>Μη αναστρέψιμα</a:t>
            </a:r>
          </a:p>
          <a:p>
            <a:pPr marL="354013" lvl="1" indent="-354013">
              <a:lnSpc>
                <a:spcPct val="110000"/>
              </a:lnSpc>
              <a:spcBef>
                <a:spcPts val="600"/>
              </a:spcBef>
              <a:spcAft>
                <a:spcPts val="1200"/>
              </a:spcAft>
            </a:pPr>
            <a:r>
              <a:rPr lang="el-GR" sz="2400" dirty="0" smtClean="0"/>
              <a:t>Ίνωση </a:t>
            </a:r>
            <a:r>
              <a:rPr lang="el-GR" sz="2400" dirty="0"/>
              <a:t>και μείωση της διαμέτρου των </a:t>
            </a:r>
            <a:r>
              <a:rPr lang="el-GR" sz="2400" dirty="0" smtClean="0"/>
              <a:t>αεραγωγών</a:t>
            </a:r>
          </a:p>
          <a:p>
            <a:pPr marL="354013" lvl="1" indent="-354013">
              <a:lnSpc>
                <a:spcPct val="110000"/>
              </a:lnSpc>
              <a:spcBef>
                <a:spcPts val="600"/>
              </a:spcBef>
              <a:spcAft>
                <a:spcPts val="1200"/>
              </a:spcAft>
            </a:pPr>
            <a:r>
              <a:rPr lang="el-GR" sz="2400" dirty="0" smtClean="0"/>
              <a:t>Απώλεια </a:t>
            </a:r>
            <a:r>
              <a:rPr lang="el-GR" sz="2400" dirty="0"/>
              <a:t>της ελαστικής επαναφοράς λόγω της καταστροφής των </a:t>
            </a:r>
            <a:r>
              <a:rPr lang="el-GR" sz="2400" dirty="0" smtClean="0"/>
              <a:t>κυψελίδων</a:t>
            </a:r>
          </a:p>
          <a:p>
            <a:pPr marL="354013" lvl="1" indent="-354013">
              <a:lnSpc>
                <a:spcPct val="110000"/>
              </a:lnSpc>
              <a:spcBef>
                <a:spcPts val="600"/>
              </a:spcBef>
              <a:spcAft>
                <a:spcPts val="1200"/>
              </a:spcAft>
            </a:pPr>
            <a:r>
              <a:rPr lang="el-GR" sz="2400" dirty="0" smtClean="0"/>
              <a:t>Καταστροφή </a:t>
            </a:r>
            <a:r>
              <a:rPr lang="el-GR" sz="2400" dirty="0"/>
              <a:t>των κυψελιδικών τοιχωμάτων </a:t>
            </a:r>
            <a:r>
              <a:rPr lang="el-GR" sz="2400" dirty="0" smtClean="0"/>
              <a:t>τα οποία </a:t>
            </a:r>
            <a:r>
              <a:rPr lang="el-GR" sz="2400" dirty="0"/>
              <a:t>διατηρούν τη βατότητα των μικρών αεραγωγών</a:t>
            </a:r>
          </a:p>
          <a:p>
            <a:endParaRPr lang="el-GR" dirty="0"/>
          </a:p>
        </p:txBody>
      </p:sp>
      <p:sp>
        <p:nvSpPr>
          <p:cNvPr id="5" name="TextBox 4"/>
          <p:cNvSpPr txBox="1"/>
          <p:nvPr/>
        </p:nvSpPr>
        <p:spPr>
          <a:xfrm>
            <a:off x="0" y="6457890"/>
            <a:ext cx="6606486" cy="400110"/>
          </a:xfrm>
          <a:prstGeom prst="rect">
            <a:avLst/>
          </a:prstGeom>
          <a:noFill/>
        </p:spPr>
        <p:txBody>
          <a:bodyPr wrap="square" rtlCol="0">
            <a:spAutoFit/>
          </a:bodyPr>
          <a:lstStyle/>
          <a:p>
            <a:r>
              <a:rPr lang="en-US" sz="2000" dirty="0">
                <a:latin typeface="+mn-lt"/>
              </a:rPr>
              <a:t>(GOLD, 2006; Pryor &amp; Prasad, 2002; Hough, 1997</a:t>
            </a:r>
            <a:r>
              <a:rPr lang="el-GR" sz="2000" dirty="0">
                <a:latin typeface="+mn-lt"/>
              </a:rPr>
              <a:t>; </a:t>
            </a:r>
            <a:r>
              <a:rPr lang="en-US" sz="2000" dirty="0">
                <a:latin typeface="+mn-lt"/>
              </a:rPr>
              <a:t>West, 2008)</a:t>
            </a:r>
            <a:endParaRPr lang="en-GB" sz="20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cxnSp>
        <p:nvCxnSpPr>
          <p:cNvPr id="6" name="Straight Connector 5"/>
          <p:cNvCxnSpPr/>
          <p:nvPr/>
        </p:nvCxnSpPr>
        <p:spPr>
          <a:xfrm>
            <a:off x="539552" y="2060848"/>
            <a:ext cx="80558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94332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cs typeface="Times New Roman" pitchFamily="18" charset="0"/>
              </a:rPr>
              <a:t>Φυσικοθεραπεία </a:t>
            </a:r>
            <a:r>
              <a:rPr lang="el-GR" sz="3200" b="0" dirty="0">
                <a:cs typeface="Times New Roman" pitchFamily="18" charset="0"/>
              </a:rPr>
              <a:t>(7 από </a:t>
            </a:r>
            <a:r>
              <a:rPr lang="el-GR" sz="3200" b="0" dirty="0" smtClean="0">
                <a:cs typeface="Times New Roman" pitchFamily="18" charset="0"/>
              </a:rPr>
              <a:t>7)</a:t>
            </a:r>
            <a:endParaRPr lang="el-GR" sz="3200" b="0" dirty="0"/>
          </a:p>
        </p:txBody>
      </p:sp>
      <p:sp>
        <p:nvSpPr>
          <p:cNvPr id="3" name="Content Placeholder 2"/>
          <p:cNvSpPr>
            <a:spLocks noGrp="1"/>
          </p:cNvSpPr>
          <p:nvPr>
            <p:ph idx="1"/>
          </p:nvPr>
        </p:nvSpPr>
        <p:spPr>
          <a:xfrm>
            <a:off x="179512" y="1052736"/>
            <a:ext cx="8964488" cy="4896544"/>
          </a:xfrm>
        </p:spPr>
        <p:txBody>
          <a:bodyPr>
            <a:normAutofit/>
          </a:bodyPr>
          <a:lstStyle/>
          <a:p>
            <a:pPr lvl="0">
              <a:lnSpc>
                <a:spcPct val="90000"/>
              </a:lnSpc>
              <a:buNone/>
            </a:pPr>
            <a:r>
              <a:rPr lang="el-GR" sz="2800" b="1" dirty="0" smtClean="0">
                <a:solidFill>
                  <a:srgbClr val="820000"/>
                </a:solidFill>
              </a:rPr>
              <a:t>6</a:t>
            </a:r>
            <a:r>
              <a:rPr lang="el-GR" sz="2800" b="1" dirty="0">
                <a:solidFill>
                  <a:srgbClr val="820000"/>
                </a:solidFill>
              </a:rPr>
              <a:t>. Άσκηση των αναπνευστικών </a:t>
            </a:r>
            <a:r>
              <a:rPr lang="el-GR" sz="2800" b="1" dirty="0" smtClean="0">
                <a:solidFill>
                  <a:srgbClr val="820000"/>
                </a:solidFill>
              </a:rPr>
              <a:t>μυών</a:t>
            </a:r>
            <a:endParaRPr lang="el-GR" sz="2800" b="1" dirty="0">
              <a:solidFill>
                <a:srgbClr val="820000"/>
              </a:solidFill>
            </a:endParaRPr>
          </a:p>
          <a:p>
            <a:pPr lvl="0">
              <a:lnSpc>
                <a:spcPct val="95000"/>
              </a:lnSpc>
              <a:spcBef>
                <a:spcPts val="888"/>
              </a:spcBef>
              <a:buNone/>
            </a:pPr>
            <a:r>
              <a:rPr lang="el-GR" sz="2400" b="1" dirty="0" smtClean="0">
                <a:solidFill>
                  <a:prstClr val="black"/>
                </a:solidFill>
              </a:rPr>
              <a:t>Βελτιώνει</a:t>
            </a:r>
            <a:r>
              <a:rPr lang="en-US" sz="2400" b="1" dirty="0" smtClean="0">
                <a:solidFill>
                  <a:prstClr val="black"/>
                </a:solidFill>
              </a:rPr>
              <a:t>:</a:t>
            </a:r>
            <a:r>
              <a:rPr lang="el-GR" sz="2400" b="1" dirty="0" smtClean="0">
                <a:solidFill>
                  <a:prstClr val="black"/>
                </a:solidFill>
              </a:rPr>
              <a:t> </a:t>
            </a:r>
          </a:p>
          <a:p>
            <a:pPr lvl="0">
              <a:lnSpc>
                <a:spcPct val="95000"/>
              </a:lnSpc>
              <a:spcBef>
                <a:spcPts val="888"/>
              </a:spcBef>
              <a:buFont typeface="Wingdings" pitchFamily="2" charset="2"/>
              <a:buChar char="q"/>
            </a:pPr>
            <a:r>
              <a:rPr lang="el-GR" sz="2400" dirty="0" smtClean="0">
                <a:solidFill>
                  <a:prstClr val="black"/>
                </a:solidFill>
              </a:rPr>
              <a:t>Τη δύναμη </a:t>
            </a:r>
          </a:p>
          <a:p>
            <a:pPr lvl="0">
              <a:lnSpc>
                <a:spcPct val="95000"/>
              </a:lnSpc>
              <a:spcBef>
                <a:spcPts val="888"/>
              </a:spcBef>
              <a:buFont typeface="Wingdings" pitchFamily="2" charset="2"/>
              <a:buChar char="q"/>
            </a:pPr>
            <a:r>
              <a:rPr lang="el-GR" sz="2400" dirty="0" smtClean="0">
                <a:solidFill>
                  <a:prstClr val="black"/>
                </a:solidFill>
              </a:rPr>
              <a:t>Την αντοχή </a:t>
            </a:r>
          </a:p>
          <a:p>
            <a:pPr lvl="0">
              <a:lnSpc>
                <a:spcPct val="95000"/>
              </a:lnSpc>
              <a:spcBef>
                <a:spcPts val="888"/>
              </a:spcBef>
              <a:spcAft>
                <a:spcPts val="1200"/>
              </a:spcAft>
              <a:buFont typeface="Wingdings" pitchFamily="2" charset="2"/>
              <a:buChar char="q"/>
            </a:pPr>
            <a:r>
              <a:rPr lang="el-GR" sz="2400" dirty="0" smtClean="0">
                <a:solidFill>
                  <a:prstClr val="black"/>
                </a:solidFill>
              </a:rPr>
              <a:t>Τη λειτουργικότητα </a:t>
            </a:r>
            <a:r>
              <a:rPr lang="el-GR" sz="2400" dirty="0">
                <a:solidFill>
                  <a:prstClr val="black"/>
                </a:solidFill>
              </a:rPr>
              <a:t>των αναπνευστικών </a:t>
            </a:r>
            <a:r>
              <a:rPr lang="el-GR" sz="2400" dirty="0" smtClean="0">
                <a:solidFill>
                  <a:prstClr val="black"/>
                </a:solidFill>
              </a:rPr>
              <a:t>μυών</a:t>
            </a:r>
          </a:p>
          <a:p>
            <a:pPr lvl="0">
              <a:lnSpc>
                <a:spcPct val="95000"/>
              </a:lnSpc>
              <a:spcBef>
                <a:spcPts val="888"/>
              </a:spcBef>
              <a:spcAft>
                <a:spcPts val="1200"/>
              </a:spcAft>
              <a:buNone/>
            </a:pPr>
            <a:r>
              <a:rPr lang="el-GR" sz="2400" b="1" dirty="0" smtClean="0"/>
              <a:t>Μειώνει</a:t>
            </a:r>
            <a:r>
              <a:rPr lang="el-GR" sz="2400" dirty="0" smtClean="0"/>
              <a:t> τη δύσπνοια </a:t>
            </a:r>
            <a:r>
              <a:rPr lang="el-GR" sz="2400" dirty="0"/>
              <a:t>και </a:t>
            </a:r>
            <a:r>
              <a:rPr lang="el-GR" sz="2400" dirty="0" smtClean="0"/>
              <a:t>το </a:t>
            </a:r>
            <a:r>
              <a:rPr lang="el-GR" sz="2400" dirty="0"/>
              <a:t>χρόνου </a:t>
            </a:r>
            <a:r>
              <a:rPr lang="el-GR" sz="2400" dirty="0" smtClean="0"/>
              <a:t>του υπνικού </a:t>
            </a:r>
            <a:r>
              <a:rPr lang="el-GR" sz="2400" dirty="0"/>
              <a:t>αποκορεσμού</a:t>
            </a:r>
          </a:p>
          <a:p>
            <a:pPr>
              <a:lnSpc>
                <a:spcPct val="90000"/>
              </a:lnSpc>
              <a:buNone/>
            </a:pPr>
            <a:endParaRPr lang="el-GR" sz="2400" dirty="0"/>
          </a:p>
          <a:p>
            <a:pPr>
              <a:lnSpc>
                <a:spcPct val="90000"/>
              </a:lnSpc>
              <a:buNone/>
            </a:pPr>
            <a:r>
              <a:rPr lang="el-GR" sz="2400" b="1" dirty="0" smtClean="0">
                <a:solidFill>
                  <a:srgbClr val="004A82"/>
                </a:solidFill>
              </a:rPr>
              <a:t>Αντίσταση: </a:t>
            </a:r>
            <a:r>
              <a:rPr lang="el-GR" sz="2400" dirty="0" smtClean="0">
                <a:sym typeface="Wingdings 3" pitchFamily="18" charset="2"/>
              </a:rPr>
              <a:t>τουλάχιστον </a:t>
            </a:r>
            <a:r>
              <a:rPr lang="el-GR" sz="2400" dirty="0">
                <a:sym typeface="Wingdings 3" pitchFamily="18" charset="2"/>
              </a:rPr>
              <a:t>στο 30% της </a:t>
            </a:r>
            <a:r>
              <a:rPr lang="en-US" sz="2400" dirty="0">
                <a:sym typeface="Wingdings 3" pitchFamily="18" charset="2"/>
              </a:rPr>
              <a:t>PImax</a:t>
            </a:r>
            <a:r>
              <a:rPr lang="el-GR" sz="2400" dirty="0">
                <a:sym typeface="Wingdings 3" pitchFamily="18" charset="2"/>
              </a:rPr>
              <a:t> για 30 </a:t>
            </a:r>
            <a:r>
              <a:rPr lang="el-GR" sz="2400" dirty="0" smtClean="0">
                <a:sym typeface="Wingdings 3" pitchFamily="18" charset="2"/>
              </a:rPr>
              <a:t>λεπτά ημερησίως</a:t>
            </a:r>
            <a:endParaRPr lang="en-US" sz="2400" dirty="0">
              <a:sym typeface="Wingdings 3" pitchFamily="18" charset="2"/>
            </a:endParaRPr>
          </a:p>
          <a:p>
            <a:pPr lvl="0">
              <a:lnSpc>
                <a:spcPct val="95000"/>
              </a:lnSpc>
              <a:spcBef>
                <a:spcPts val="888"/>
              </a:spcBef>
            </a:pPr>
            <a:endParaRPr lang="el-GR" sz="2400" dirty="0" smtClean="0">
              <a:solidFill>
                <a:prstClr val="black"/>
              </a:solidFill>
            </a:endParaRPr>
          </a:p>
          <a:p>
            <a:pPr lvl="0">
              <a:lnSpc>
                <a:spcPct val="95000"/>
              </a:lnSpc>
              <a:spcBef>
                <a:spcPts val="888"/>
              </a:spcBef>
            </a:pPr>
            <a:endParaRPr lang="el-GR" dirty="0"/>
          </a:p>
        </p:txBody>
      </p:sp>
      <p:sp>
        <p:nvSpPr>
          <p:cNvPr id="5" name="TextBox 4"/>
          <p:cNvSpPr txBox="1"/>
          <p:nvPr/>
        </p:nvSpPr>
        <p:spPr>
          <a:xfrm>
            <a:off x="0" y="6377869"/>
            <a:ext cx="8028384" cy="286232"/>
          </a:xfrm>
          <a:prstGeom prst="rect">
            <a:avLst/>
          </a:prstGeom>
          <a:noFill/>
        </p:spPr>
        <p:txBody>
          <a:bodyPr wrap="square" rtlCol="0">
            <a:spAutoFit/>
          </a:bodyPr>
          <a:lstStyle/>
          <a:p>
            <a:pPr lvl="0" fontAlgn="auto">
              <a:lnSpc>
                <a:spcPct val="90000"/>
              </a:lnSpc>
              <a:spcBef>
                <a:spcPct val="20000"/>
              </a:spcBef>
              <a:spcAft>
                <a:spcPts val="0"/>
              </a:spcAft>
            </a:pPr>
            <a:r>
              <a:rPr lang="en-US" sz="1400" dirty="0" smtClean="0">
                <a:solidFill>
                  <a:prstClr val="black"/>
                </a:solidFill>
                <a:latin typeface="Calibri"/>
              </a:rPr>
              <a:t>(</a:t>
            </a:r>
            <a:r>
              <a:rPr lang="en-US" sz="1400" dirty="0">
                <a:solidFill>
                  <a:prstClr val="black"/>
                </a:solidFill>
                <a:latin typeface="Calibri"/>
              </a:rPr>
              <a:t>GOLD, 2006; Pryor &amp; Prasad, 2002; Frownfelter &amp; Dean, 1996</a:t>
            </a:r>
            <a:r>
              <a:rPr lang="el-GR" sz="1400" dirty="0">
                <a:solidFill>
                  <a:prstClr val="black"/>
                </a:solidFill>
                <a:latin typeface="Calibri"/>
              </a:rPr>
              <a:t>; </a:t>
            </a:r>
            <a:r>
              <a:rPr lang="en-US" sz="1400" dirty="0">
                <a:solidFill>
                  <a:prstClr val="black"/>
                </a:solidFill>
                <a:latin typeface="Calibri"/>
              </a:rPr>
              <a:t>AACVPR, 2011)</a:t>
            </a:r>
            <a:endParaRPr lang="en-GB" sz="1400"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39</a:t>
            </a:fld>
            <a:endParaRPr lang="el-GR" dirty="0"/>
          </a:p>
        </p:txBody>
      </p:sp>
    </p:spTree>
    <p:extLst>
      <p:ext uri="{BB962C8B-B14F-4D97-AF65-F5344CB8AC3E}">
        <p14:creationId xmlns:p14="http://schemas.microsoft.com/office/powerpoint/2010/main" val="12957534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80120"/>
          </a:xfrm>
        </p:spPr>
        <p:txBody>
          <a:bodyPr>
            <a:noAutofit/>
          </a:bodyPr>
          <a:lstStyle/>
          <a:p>
            <a:r>
              <a:rPr lang="el-GR" sz="3800" dirty="0"/>
              <a:t>Αξιολόγηση της δύναμης και της αντοχής των αναπνευστικών μυών </a:t>
            </a:r>
            <a:r>
              <a:rPr lang="el-GR" sz="3200" b="0" dirty="0"/>
              <a:t>(1 από </a:t>
            </a:r>
            <a:r>
              <a:rPr lang="el-GR" sz="3200" b="0" dirty="0" smtClean="0"/>
              <a:t>5)</a:t>
            </a:r>
            <a:endParaRPr lang="el-GR" sz="3200" b="0" dirty="0"/>
          </a:p>
        </p:txBody>
      </p:sp>
      <p:sp>
        <p:nvSpPr>
          <p:cNvPr id="3" name="Content Placeholder 2"/>
          <p:cNvSpPr>
            <a:spLocks noGrp="1"/>
          </p:cNvSpPr>
          <p:nvPr>
            <p:ph idx="1"/>
          </p:nvPr>
        </p:nvSpPr>
        <p:spPr>
          <a:xfrm>
            <a:off x="467544" y="1412776"/>
            <a:ext cx="8229600" cy="2016224"/>
          </a:xfrm>
        </p:spPr>
        <p:txBody>
          <a:bodyPr/>
          <a:lstStyle/>
          <a:p>
            <a:pPr marL="0" indent="0">
              <a:lnSpc>
                <a:spcPct val="95000"/>
              </a:lnSpc>
              <a:spcBef>
                <a:spcPts val="888"/>
              </a:spcBef>
              <a:buNone/>
            </a:pPr>
            <a:r>
              <a:rPr lang="el-GR" sz="2600" b="1" dirty="0">
                <a:solidFill>
                  <a:srgbClr val="820000"/>
                </a:solidFill>
              </a:rPr>
              <a:t>Αξιολόγηση</a:t>
            </a:r>
            <a:r>
              <a:rPr lang="el-GR" sz="2600" b="1" dirty="0" smtClean="0">
                <a:solidFill>
                  <a:srgbClr val="820000"/>
                </a:solidFill>
              </a:rPr>
              <a:t>:</a:t>
            </a:r>
          </a:p>
          <a:p>
            <a:pPr>
              <a:lnSpc>
                <a:spcPct val="95000"/>
              </a:lnSpc>
              <a:spcBef>
                <a:spcPts val="888"/>
              </a:spcBef>
            </a:pPr>
            <a:r>
              <a:rPr lang="el-GR" sz="2400" dirty="0" smtClean="0">
                <a:solidFill>
                  <a:prstClr val="black"/>
                </a:solidFill>
              </a:rPr>
              <a:t>Της δύναμης: </a:t>
            </a:r>
            <a:r>
              <a:rPr lang="en-US" sz="2400" dirty="0" smtClean="0">
                <a:solidFill>
                  <a:prstClr val="black"/>
                </a:solidFill>
              </a:rPr>
              <a:t>PImax</a:t>
            </a:r>
            <a:r>
              <a:rPr lang="el-GR" sz="2400" dirty="0">
                <a:solidFill>
                  <a:prstClr val="black"/>
                </a:solidFill>
              </a:rPr>
              <a:t>, </a:t>
            </a:r>
            <a:r>
              <a:rPr lang="en-US" sz="2400" dirty="0" smtClean="0">
                <a:solidFill>
                  <a:prstClr val="black"/>
                </a:solidFill>
              </a:rPr>
              <a:t>P</a:t>
            </a:r>
            <a:r>
              <a:rPr lang="el-GR" sz="2400" dirty="0" smtClean="0">
                <a:solidFill>
                  <a:prstClr val="black"/>
                </a:solidFill>
              </a:rPr>
              <a:t>Ε</a:t>
            </a:r>
            <a:r>
              <a:rPr lang="en-US" sz="2400" dirty="0" smtClean="0">
                <a:solidFill>
                  <a:prstClr val="black"/>
                </a:solidFill>
              </a:rPr>
              <a:t>max</a:t>
            </a:r>
            <a:endParaRPr lang="el-GR" sz="2400" dirty="0" smtClean="0">
              <a:solidFill>
                <a:prstClr val="black"/>
              </a:solidFill>
            </a:endParaRPr>
          </a:p>
          <a:p>
            <a:pPr>
              <a:lnSpc>
                <a:spcPct val="95000"/>
              </a:lnSpc>
              <a:spcBef>
                <a:spcPts val="888"/>
              </a:spcBef>
            </a:pPr>
            <a:r>
              <a:rPr lang="el-GR" sz="2400" dirty="0" smtClean="0">
                <a:solidFill>
                  <a:prstClr val="black"/>
                </a:solidFill>
              </a:rPr>
              <a:t>Της </a:t>
            </a:r>
            <a:r>
              <a:rPr lang="el-GR" sz="2400" dirty="0">
                <a:solidFill>
                  <a:prstClr val="black"/>
                </a:solidFill>
              </a:rPr>
              <a:t>έντασης της </a:t>
            </a:r>
            <a:r>
              <a:rPr lang="el-GR" sz="2400" dirty="0" smtClean="0">
                <a:solidFill>
                  <a:prstClr val="black"/>
                </a:solidFill>
              </a:rPr>
              <a:t>δύσπνοιας: </a:t>
            </a:r>
            <a:r>
              <a:rPr lang="en-US" sz="2400" dirty="0" smtClean="0">
                <a:solidFill>
                  <a:prstClr val="black"/>
                </a:solidFill>
              </a:rPr>
              <a:t>Borg</a:t>
            </a:r>
            <a:r>
              <a:rPr lang="el-GR" sz="2400" dirty="0" smtClean="0">
                <a:solidFill>
                  <a:prstClr val="black"/>
                </a:solidFill>
              </a:rPr>
              <a:t> </a:t>
            </a:r>
            <a:r>
              <a:rPr lang="en-US" sz="2400" dirty="0" smtClean="0">
                <a:solidFill>
                  <a:prstClr val="black"/>
                </a:solidFill>
              </a:rPr>
              <a:t>scale</a:t>
            </a:r>
            <a:endParaRPr lang="el-GR" sz="2400" dirty="0">
              <a:solidFill>
                <a:prstClr val="black"/>
              </a:solidFill>
            </a:endParaRPr>
          </a:p>
          <a:p>
            <a:pPr>
              <a:lnSpc>
                <a:spcPct val="95000"/>
              </a:lnSpc>
              <a:spcBef>
                <a:spcPts val="888"/>
              </a:spcBef>
            </a:pPr>
            <a:r>
              <a:rPr lang="el-GR" sz="2400" dirty="0" smtClean="0">
                <a:solidFill>
                  <a:prstClr val="black"/>
                </a:solidFill>
                <a:sym typeface="Wingdings 3" pitchFamily="18" charset="2"/>
              </a:rPr>
              <a:t>Της </a:t>
            </a:r>
            <a:r>
              <a:rPr lang="el-GR" sz="2400" dirty="0">
                <a:solidFill>
                  <a:prstClr val="black"/>
                </a:solidFill>
                <a:sym typeface="Wingdings 3" pitchFamily="18" charset="2"/>
              </a:rPr>
              <a:t>αναπνευστικής αντοχής</a:t>
            </a:r>
            <a:r>
              <a:rPr lang="el-GR" sz="2400" dirty="0" smtClean="0">
                <a:solidFill>
                  <a:prstClr val="black"/>
                </a:solidFill>
                <a:sym typeface="Wingdings 3" pitchFamily="18" charset="2"/>
              </a:rPr>
              <a:t>:</a:t>
            </a:r>
          </a:p>
          <a:p>
            <a:pPr lvl="0">
              <a:lnSpc>
                <a:spcPct val="95000"/>
              </a:lnSpc>
              <a:spcBef>
                <a:spcPts val="888"/>
              </a:spcBef>
              <a:buNone/>
            </a:pPr>
            <a:endParaRPr lang="el-GR" sz="2400" i="1" dirty="0">
              <a:solidFill>
                <a:prstClr val="black"/>
              </a:solidFill>
            </a:endParaRP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40</a:t>
            </a:fld>
            <a:endParaRPr lang="el-GR" dirty="0"/>
          </a:p>
        </p:txBody>
      </p:sp>
      <p:sp>
        <p:nvSpPr>
          <p:cNvPr id="7" name="Rectangle 6"/>
          <p:cNvSpPr/>
          <p:nvPr/>
        </p:nvSpPr>
        <p:spPr>
          <a:xfrm>
            <a:off x="467544" y="3356992"/>
            <a:ext cx="8136904" cy="1842043"/>
          </a:xfrm>
          <a:prstGeom prst="rect">
            <a:avLst/>
          </a:prstGeom>
          <a:ln>
            <a:solidFill>
              <a:srgbClr val="820000"/>
            </a:solidFill>
          </a:ln>
        </p:spPr>
        <p:txBody>
          <a:bodyPr wrap="square">
            <a:spAutoFit/>
          </a:bodyPr>
          <a:lstStyle/>
          <a:p>
            <a:pPr marL="285750" lvl="0" indent="-285750">
              <a:lnSpc>
                <a:spcPct val="95000"/>
              </a:lnSpc>
              <a:spcBef>
                <a:spcPts val="888"/>
              </a:spcBef>
              <a:buFont typeface="Courier New" pitchFamily="49" charset="0"/>
              <a:buChar char="o"/>
            </a:pPr>
            <a:r>
              <a:rPr lang="el-GR" sz="2400" dirty="0" smtClean="0">
                <a:solidFill>
                  <a:prstClr val="black"/>
                </a:solidFill>
                <a:latin typeface="+mn-lt"/>
              </a:rPr>
              <a:t>10 </a:t>
            </a:r>
            <a:r>
              <a:rPr lang="en-US" sz="2400" dirty="0">
                <a:solidFill>
                  <a:prstClr val="black"/>
                </a:solidFill>
                <a:latin typeface="+mn-lt"/>
              </a:rPr>
              <a:t>min </a:t>
            </a:r>
            <a:r>
              <a:rPr lang="el-GR" sz="2400" dirty="0">
                <a:solidFill>
                  <a:prstClr val="black"/>
                </a:solidFill>
                <a:latin typeface="+mn-lt"/>
              </a:rPr>
              <a:t>αναπνευστική προσπάθεια στο 60% της </a:t>
            </a:r>
            <a:r>
              <a:rPr lang="en-US" sz="2400" dirty="0">
                <a:solidFill>
                  <a:prstClr val="black"/>
                </a:solidFill>
                <a:latin typeface="+mn-lt"/>
              </a:rPr>
              <a:t>PImax</a:t>
            </a:r>
            <a:r>
              <a:rPr lang="el-GR" sz="2400" dirty="0">
                <a:solidFill>
                  <a:prstClr val="black"/>
                </a:solidFill>
                <a:latin typeface="+mn-lt"/>
              </a:rPr>
              <a:t> </a:t>
            </a:r>
          </a:p>
          <a:p>
            <a:pPr marL="285750" lvl="0" indent="-285750">
              <a:lnSpc>
                <a:spcPct val="95000"/>
              </a:lnSpc>
              <a:spcBef>
                <a:spcPts val="888"/>
              </a:spcBef>
              <a:buFont typeface="Courier New" pitchFamily="49" charset="0"/>
              <a:buChar char="o"/>
            </a:pPr>
            <a:r>
              <a:rPr lang="el-GR" sz="2400" dirty="0" smtClean="0">
                <a:solidFill>
                  <a:prstClr val="black"/>
                </a:solidFill>
                <a:latin typeface="+mn-lt"/>
              </a:rPr>
              <a:t>2 </a:t>
            </a:r>
            <a:r>
              <a:rPr lang="en-US" sz="2400" dirty="0">
                <a:solidFill>
                  <a:prstClr val="black"/>
                </a:solidFill>
                <a:latin typeface="+mn-lt"/>
              </a:rPr>
              <a:t>min </a:t>
            </a:r>
            <a:r>
              <a:rPr lang="el-GR" sz="2400" dirty="0">
                <a:solidFill>
                  <a:prstClr val="black"/>
                </a:solidFill>
                <a:latin typeface="+mn-lt"/>
              </a:rPr>
              <a:t>αναπνευστική προσπάθεια στο 75-80% της </a:t>
            </a:r>
            <a:r>
              <a:rPr lang="en-US" sz="2400" dirty="0" smtClean="0">
                <a:solidFill>
                  <a:prstClr val="black"/>
                </a:solidFill>
                <a:latin typeface="+mn-lt"/>
              </a:rPr>
              <a:t>Pimax</a:t>
            </a:r>
            <a:endParaRPr lang="el-GR" sz="2400" dirty="0" smtClean="0">
              <a:solidFill>
                <a:prstClr val="black"/>
              </a:solidFill>
              <a:latin typeface="+mn-lt"/>
            </a:endParaRPr>
          </a:p>
          <a:p>
            <a:pPr marL="285750" lvl="0" indent="-285750">
              <a:lnSpc>
                <a:spcPct val="95000"/>
              </a:lnSpc>
              <a:spcBef>
                <a:spcPts val="888"/>
              </a:spcBef>
              <a:buFont typeface="Courier New" pitchFamily="49" charset="0"/>
              <a:buChar char="o"/>
            </a:pPr>
            <a:r>
              <a:rPr lang="el-GR" sz="2400" dirty="0" smtClean="0">
                <a:solidFill>
                  <a:prstClr val="black"/>
                </a:solidFill>
                <a:latin typeface="+mn-lt"/>
              </a:rPr>
              <a:t> </a:t>
            </a:r>
            <a:r>
              <a:rPr lang="en-US" sz="2400" dirty="0">
                <a:solidFill>
                  <a:prstClr val="black"/>
                </a:solidFill>
                <a:latin typeface="+mn-lt"/>
                <a:sym typeface="Wingdings 3" pitchFamily="18" charset="2"/>
              </a:rPr>
              <a:t>POD</a:t>
            </a:r>
            <a:r>
              <a:rPr lang="el-GR" sz="2400" dirty="0">
                <a:solidFill>
                  <a:prstClr val="black"/>
                </a:solidFill>
                <a:latin typeface="+mn-lt"/>
                <a:sym typeface="Wingdings 3" pitchFamily="18" charset="2"/>
              </a:rPr>
              <a:t> </a:t>
            </a:r>
            <a:r>
              <a:rPr lang="en-US" sz="2400" dirty="0" smtClean="0">
                <a:solidFill>
                  <a:prstClr val="black"/>
                </a:solidFill>
                <a:latin typeface="+mn-lt"/>
                <a:sym typeface="Wingdings 3" pitchFamily="18" charset="2"/>
              </a:rPr>
              <a:t>index </a:t>
            </a:r>
            <a:endParaRPr lang="el-GR" sz="2400" dirty="0" smtClean="0">
              <a:solidFill>
                <a:prstClr val="black"/>
              </a:solidFill>
              <a:latin typeface="+mn-lt"/>
              <a:sym typeface="Wingdings 3" pitchFamily="18" charset="2"/>
            </a:endParaRPr>
          </a:p>
          <a:p>
            <a:pPr marL="285750" lvl="0" indent="-285750">
              <a:lnSpc>
                <a:spcPct val="95000"/>
              </a:lnSpc>
              <a:spcBef>
                <a:spcPts val="888"/>
              </a:spcBef>
              <a:buFont typeface="Courier New" pitchFamily="49" charset="0"/>
              <a:buChar char="o"/>
            </a:pPr>
            <a:r>
              <a:rPr lang="en-US" sz="2400" dirty="0" smtClean="0">
                <a:solidFill>
                  <a:prstClr val="black"/>
                </a:solidFill>
                <a:latin typeface="+mn-lt"/>
                <a:sym typeface="Wingdings 3" pitchFamily="18" charset="2"/>
              </a:rPr>
              <a:t>6MWT</a:t>
            </a:r>
            <a:endParaRPr lang="el-GR" sz="2400" i="1" dirty="0">
              <a:solidFill>
                <a:prstClr val="black"/>
              </a:solidFill>
              <a:latin typeface="+mn-lt"/>
            </a:endParaRPr>
          </a:p>
        </p:txBody>
      </p:sp>
      <p:sp>
        <p:nvSpPr>
          <p:cNvPr id="8" name="TextBox 7"/>
          <p:cNvSpPr txBox="1"/>
          <p:nvPr/>
        </p:nvSpPr>
        <p:spPr>
          <a:xfrm>
            <a:off x="0" y="6322469"/>
            <a:ext cx="7956376" cy="313932"/>
          </a:xfrm>
          <a:prstGeom prst="rect">
            <a:avLst/>
          </a:prstGeom>
          <a:noFill/>
        </p:spPr>
        <p:txBody>
          <a:bodyPr wrap="square" rtlCol="0">
            <a:spAutoFit/>
          </a:bodyPr>
          <a:lstStyle/>
          <a:p>
            <a:pPr lvl="0" fontAlgn="auto">
              <a:lnSpc>
                <a:spcPct val="90000"/>
              </a:lnSpc>
              <a:spcBef>
                <a:spcPct val="20000"/>
              </a:spcBef>
              <a:spcAft>
                <a:spcPts val="0"/>
              </a:spcAft>
            </a:pPr>
            <a:r>
              <a:rPr lang="en-US" sz="1600" dirty="0" smtClean="0">
                <a:solidFill>
                  <a:prstClr val="black"/>
                </a:solidFill>
                <a:latin typeface="Calibri"/>
              </a:rPr>
              <a:t>(</a:t>
            </a:r>
            <a:r>
              <a:rPr lang="en-US" sz="1600" dirty="0">
                <a:solidFill>
                  <a:prstClr val="black"/>
                </a:solidFill>
                <a:latin typeface="Calibri"/>
              </a:rPr>
              <a:t>GOLD, 2006; Pryor &amp; Prasad, 2002; Frownfelter &amp; Dean, 1996</a:t>
            </a:r>
            <a:r>
              <a:rPr lang="el-GR" sz="1600" dirty="0">
                <a:solidFill>
                  <a:prstClr val="black"/>
                </a:solidFill>
                <a:latin typeface="Calibri"/>
              </a:rPr>
              <a:t>; </a:t>
            </a:r>
            <a:r>
              <a:rPr lang="en-US" sz="1600" dirty="0">
                <a:solidFill>
                  <a:prstClr val="black"/>
                </a:solidFill>
                <a:latin typeface="Calibri"/>
              </a:rPr>
              <a:t>AACVPR, 2011)</a:t>
            </a:r>
            <a:endParaRPr lang="en-GB" sz="1600" dirty="0">
              <a:solidFill>
                <a:prstClr val="black"/>
              </a:solidFill>
              <a:latin typeface="Calibri"/>
            </a:endParaRPr>
          </a:p>
        </p:txBody>
      </p:sp>
    </p:spTree>
    <p:extLst>
      <p:ext uri="{BB962C8B-B14F-4D97-AF65-F5344CB8AC3E}">
        <p14:creationId xmlns:p14="http://schemas.microsoft.com/office/powerpoint/2010/main" val="14027711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80120"/>
          </a:xfrm>
        </p:spPr>
        <p:txBody>
          <a:bodyPr>
            <a:noAutofit/>
          </a:bodyPr>
          <a:lstStyle/>
          <a:p>
            <a:r>
              <a:rPr lang="el-GR" sz="3800" dirty="0"/>
              <a:t>Αξιολόγηση της δύναμης και της αντοχής των αναπνευστικών μυών </a:t>
            </a:r>
            <a:r>
              <a:rPr lang="el-GR" sz="3200" b="0" dirty="0"/>
              <a:t>(2 από </a:t>
            </a:r>
            <a:r>
              <a:rPr lang="el-GR" sz="3200" b="0" dirty="0" smtClean="0"/>
              <a:t>5)</a:t>
            </a:r>
            <a:endParaRPr lang="el-GR" sz="3200" b="0" dirty="0"/>
          </a:p>
        </p:txBody>
      </p:sp>
      <p:sp>
        <p:nvSpPr>
          <p:cNvPr id="3" name="Content Placeholder 2"/>
          <p:cNvSpPr>
            <a:spLocks noGrp="1"/>
          </p:cNvSpPr>
          <p:nvPr>
            <p:ph idx="1"/>
          </p:nvPr>
        </p:nvSpPr>
        <p:spPr>
          <a:xfrm>
            <a:off x="179512" y="1268760"/>
            <a:ext cx="8784976" cy="5256584"/>
          </a:xfrm>
        </p:spPr>
        <p:txBody>
          <a:bodyPr>
            <a:normAutofit/>
          </a:bodyPr>
          <a:lstStyle/>
          <a:p>
            <a:pPr>
              <a:lnSpc>
                <a:spcPct val="114000"/>
              </a:lnSpc>
              <a:spcAft>
                <a:spcPts val="600"/>
              </a:spcAft>
              <a:defRPr/>
            </a:pPr>
            <a:r>
              <a:rPr lang="el-GR" sz="2400" dirty="0"/>
              <a:t>Η μέτρηση της δύναμης των αναπνευστικών μυών είναι υπόθεση ρουτίνας στην κλινική πρακτική (έγκυρα και αξιόπιστα εργαλεία)</a:t>
            </a:r>
            <a:endParaRPr lang="en-US" sz="2400" dirty="0"/>
          </a:p>
          <a:p>
            <a:pPr>
              <a:lnSpc>
                <a:spcPct val="114000"/>
              </a:lnSpc>
              <a:spcAft>
                <a:spcPts val="600"/>
              </a:spcAft>
              <a:defRPr/>
            </a:pPr>
            <a:r>
              <a:rPr lang="el-GR" sz="2400" b="1" dirty="0" smtClean="0">
                <a:solidFill>
                  <a:srgbClr val="820000"/>
                </a:solidFill>
              </a:rPr>
              <a:t>Η </a:t>
            </a:r>
            <a:r>
              <a:rPr lang="el-GR" sz="2400" b="1" dirty="0">
                <a:solidFill>
                  <a:srgbClr val="820000"/>
                </a:solidFill>
              </a:rPr>
              <a:t>δύναμη των αναπνευστικών μυών αξιολογείται έμμεσα </a:t>
            </a:r>
            <a:r>
              <a:rPr lang="el-GR" sz="2400" dirty="0"/>
              <a:t>με την </a:t>
            </a:r>
            <a:r>
              <a:rPr lang="en-US" sz="2400" dirty="0" smtClean="0"/>
              <a:t>PImax</a:t>
            </a:r>
            <a:r>
              <a:rPr lang="en-US" sz="2400" dirty="0"/>
              <a:t>, </a:t>
            </a:r>
            <a:r>
              <a:rPr lang="en-US" sz="2400" dirty="0" smtClean="0"/>
              <a:t>Pemax </a:t>
            </a:r>
            <a:r>
              <a:rPr lang="el-GR" sz="2400" dirty="0" smtClean="0"/>
              <a:t>σε </a:t>
            </a:r>
            <a:r>
              <a:rPr lang="en-US" sz="2400" dirty="0" smtClean="0"/>
              <a:t>kPa</a:t>
            </a:r>
            <a:r>
              <a:rPr lang="el-GR" sz="2400" dirty="0" smtClean="0"/>
              <a:t> </a:t>
            </a:r>
            <a:r>
              <a:rPr lang="el-GR" sz="2400" dirty="0"/>
              <a:t>ή </a:t>
            </a:r>
            <a:r>
              <a:rPr lang="en-US" sz="2400" dirty="0"/>
              <a:t>cm H</a:t>
            </a:r>
            <a:r>
              <a:rPr lang="el-GR" sz="2400" baseline="-25000" dirty="0"/>
              <a:t>2</a:t>
            </a:r>
            <a:r>
              <a:rPr lang="en-US" sz="2400" dirty="0"/>
              <a:t>O</a:t>
            </a:r>
            <a:r>
              <a:rPr lang="el-GR" sz="2400" dirty="0"/>
              <a:t> (1</a:t>
            </a:r>
            <a:r>
              <a:rPr lang="en-US" sz="2400" dirty="0"/>
              <a:t>kPa</a:t>
            </a:r>
            <a:r>
              <a:rPr lang="el-GR" sz="2400" dirty="0"/>
              <a:t> = 10.2 </a:t>
            </a:r>
            <a:r>
              <a:rPr lang="en-US" sz="2400" dirty="0"/>
              <a:t>cm H</a:t>
            </a:r>
            <a:r>
              <a:rPr lang="el-GR" sz="2400" baseline="-25000" dirty="0"/>
              <a:t>2</a:t>
            </a:r>
            <a:r>
              <a:rPr lang="en-US" sz="2400" dirty="0"/>
              <a:t>O</a:t>
            </a:r>
            <a:r>
              <a:rPr lang="el-GR" sz="2400" dirty="0"/>
              <a:t>)</a:t>
            </a:r>
            <a:endParaRPr lang="en-US" sz="2400" dirty="0"/>
          </a:p>
          <a:p>
            <a:pPr>
              <a:lnSpc>
                <a:spcPct val="114000"/>
              </a:lnSpc>
              <a:spcAft>
                <a:spcPts val="600"/>
              </a:spcAft>
              <a:defRPr/>
            </a:pPr>
            <a:endParaRPr lang="el-GR" sz="2400" dirty="0" smtClean="0"/>
          </a:p>
          <a:p>
            <a:pPr>
              <a:lnSpc>
                <a:spcPct val="114000"/>
              </a:lnSpc>
              <a:spcAft>
                <a:spcPts val="600"/>
              </a:spcAft>
              <a:defRPr/>
            </a:pPr>
            <a:r>
              <a:rPr lang="el-GR" sz="2400" dirty="0" smtClean="0"/>
              <a:t>Οι </a:t>
            </a:r>
            <a:r>
              <a:rPr lang="en-US" sz="2400" dirty="0"/>
              <a:t>PImax </a:t>
            </a:r>
            <a:r>
              <a:rPr lang="el-GR" sz="2400" dirty="0"/>
              <a:t>και </a:t>
            </a:r>
            <a:r>
              <a:rPr lang="en-US" sz="2400" dirty="0"/>
              <a:t>PEmax </a:t>
            </a:r>
            <a:r>
              <a:rPr lang="el-GR" sz="2400" dirty="0"/>
              <a:t>αφορούν στις αλλαγές πίεσης συγκριτικά με την ατμοσφαιρική και αναπτύσσονται με την ενεργοποίηση </a:t>
            </a:r>
            <a:r>
              <a:rPr lang="el-GR" sz="2400" b="1" dirty="0"/>
              <a:t>όλων των αναπνευστικών μυών και όχι ενός συγκεκριμένου μυ</a:t>
            </a:r>
            <a:endParaRPr lang="en-US" sz="2400" b="1" dirty="0"/>
          </a:p>
          <a:p>
            <a:pPr>
              <a:lnSpc>
                <a:spcPct val="114000"/>
              </a:lnSpc>
              <a:spcAft>
                <a:spcPts val="600"/>
              </a:spcAft>
              <a:defRPr/>
            </a:pPr>
            <a:r>
              <a:rPr lang="el-GR" sz="2400" dirty="0" smtClean="0"/>
              <a:t>Οι </a:t>
            </a:r>
            <a:r>
              <a:rPr lang="en-US" sz="2400" dirty="0"/>
              <a:t>PImax </a:t>
            </a:r>
            <a:r>
              <a:rPr lang="el-GR" sz="2400" dirty="0"/>
              <a:t>και </a:t>
            </a:r>
            <a:r>
              <a:rPr lang="en-US" sz="2400" dirty="0"/>
              <a:t>PEmax </a:t>
            </a:r>
            <a:r>
              <a:rPr lang="el-GR" sz="2400" dirty="0"/>
              <a:t>μπορούν να μετρηθούν στη μύτη, στο στόμα, στον οισοφάγο ή στο διάφραγμα</a:t>
            </a:r>
          </a:p>
          <a:p>
            <a:endParaRPr lang="el-GR" dirty="0"/>
          </a:p>
        </p:txBody>
      </p:sp>
      <p:sp>
        <p:nvSpPr>
          <p:cNvPr id="5" name="TextBox 4"/>
          <p:cNvSpPr txBox="1"/>
          <p:nvPr/>
        </p:nvSpPr>
        <p:spPr>
          <a:xfrm>
            <a:off x="0" y="6519446"/>
            <a:ext cx="4392488" cy="338554"/>
          </a:xfrm>
          <a:prstGeom prst="rect">
            <a:avLst/>
          </a:prstGeom>
          <a:noFill/>
        </p:spPr>
        <p:txBody>
          <a:bodyPr wrap="square" rtlCol="0">
            <a:spAutoFit/>
          </a:bodyPr>
          <a:lstStyle/>
          <a:p>
            <a:pPr marL="342900" lvl="0" indent="-342900" fontAlgn="auto">
              <a:lnSpc>
                <a:spcPct val="80000"/>
              </a:lnSpc>
              <a:spcBef>
                <a:spcPct val="20000"/>
              </a:spcBef>
              <a:spcAft>
                <a:spcPts val="0"/>
              </a:spcAft>
              <a:defRPr/>
            </a:pPr>
            <a:r>
              <a:rPr lang="en-US" sz="2000" dirty="0">
                <a:solidFill>
                  <a:prstClr val="black"/>
                </a:solidFill>
                <a:latin typeface="Calibri"/>
              </a:rPr>
              <a:t>(Troosters</a:t>
            </a:r>
            <a:r>
              <a:rPr lang="el-GR" sz="2000" dirty="0">
                <a:solidFill>
                  <a:prstClr val="black"/>
                </a:solidFill>
                <a:latin typeface="Calibri"/>
              </a:rPr>
              <a:t>, </a:t>
            </a:r>
            <a:r>
              <a:rPr lang="en-US" sz="2000" dirty="0" smtClean="0">
                <a:solidFill>
                  <a:prstClr val="black"/>
                </a:solidFill>
                <a:latin typeface="Calibri"/>
              </a:rPr>
              <a:t>et al.</a:t>
            </a:r>
            <a:r>
              <a:rPr lang="el-GR" sz="2000" dirty="0" smtClean="0">
                <a:solidFill>
                  <a:prstClr val="black"/>
                </a:solidFill>
                <a:latin typeface="Calibri"/>
              </a:rPr>
              <a:t>, </a:t>
            </a:r>
            <a:r>
              <a:rPr lang="el-GR" sz="2000" dirty="0">
                <a:solidFill>
                  <a:prstClr val="black"/>
                </a:solidFill>
                <a:latin typeface="Calibri"/>
              </a:rPr>
              <a:t>2005</a:t>
            </a:r>
            <a:r>
              <a:rPr lang="en-US" sz="2000" dirty="0">
                <a:solidFill>
                  <a:prstClr val="black"/>
                </a:solidFill>
                <a:latin typeface="Calibri"/>
              </a:rPr>
              <a:t>)</a:t>
            </a:r>
            <a:endParaRPr lang="el-GR" sz="2000"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41</a:t>
            </a:fld>
            <a:endParaRPr lang="el-GR" dirty="0"/>
          </a:p>
        </p:txBody>
      </p:sp>
      <p:cxnSp>
        <p:nvCxnSpPr>
          <p:cNvPr id="6" name="Straight Connector 5"/>
          <p:cNvCxnSpPr/>
          <p:nvPr/>
        </p:nvCxnSpPr>
        <p:spPr>
          <a:xfrm>
            <a:off x="395536" y="357301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67544" y="6381328"/>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65324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80120"/>
          </a:xfrm>
        </p:spPr>
        <p:txBody>
          <a:bodyPr>
            <a:noAutofit/>
          </a:bodyPr>
          <a:lstStyle/>
          <a:p>
            <a:r>
              <a:rPr lang="el-GR" sz="3800" dirty="0"/>
              <a:t>Αξιολόγηση της δύναμης και της αντοχής των αναπνευστικών μυών </a:t>
            </a:r>
            <a:r>
              <a:rPr lang="el-GR" sz="3200" b="0" dirty="0"/>
              <a:t>(3 από </a:t>
            </a:r>
            <a:r>
              <a:rPr lang="el-GR" sz="3200" b="0" dirty="0" smtClean="0"/>
              <a:t>5)</a:t>
            </a:r>
            <a:endParaRPr lang="el-GR" sz="3200" b="0" dirty="0"/>
          </a:p>
        </p:txBody>
      </p:sp>
      <p:sp>
        <p:nvSpPr>
          <p:cNvPr id="3" name="Content Placeholder 2"/>
          <p:cNvSpPr>
            <a:spLocks noGrp="1"/>
          </p:cNvSpPr>
          <p:nvPr>
            <p:ph idx="1"/>
          </p:nvPr>
        </p:nvSpPr>
        <p:spPr>
          <a:xfrm>
            <a:off x="179512" y="1268760"/>
            <a:ext cx="8712968" cy="5392290"/>
          </a:xfrm>
        </p:spPr>
        <p:txBody>
          <a:bodyPr>
            <a:noAutofit/>
          </a:bodyPr>
          <a:lstStyle/>
          <a:p>
            <a:pPr marL="0" lvl="0" indent="0">
              <a:lnSpc>
                <a:spcPct val="80000"/>
              </a:lnSpc>
              <a:buNone/>
              <a:defRPr/>
            </a:pPr>
            <a:r>
              <a:rPr lang="el-GR" sz="2200" b="1" dirty="0">
                <a:solidFill>
                  <a:srgbClr val="820000"/>
                </a:solidFill>
              </a:rPr>
              <a:t>Οι μετρούμενες </a:t>
            </a:r>
            <a:r>
              <a:rPr lang="en-US" sz="2200" b="1" dirty="0">
                <a:solidFill>
                  <a:srgbClr val="820000"/>
                </a:solidFill>
              </a:rPr>
              <a:t>Pimax </a:t>
            </a:r>
            <a:r>
              <a:rPr lang="el-GR" sz="2200" b="1" dirty="0">
                <a:solidFill>
                  <a:srgbClr val="820000"/>
                </a:solidFill>
              </a:rPr>
              <a:t>και </a:t>
            </a:r>
            <a:r>
              <a:rPr lang="en-US" sz="2200" b="1" dirty="0">
                <a:solidFill>
                  <a:srgbClr val="820000"/>
                </a:solidFill>
              </a:rPr>
              <a:t>PEmax</a:t>
            </a:r>
            <a:r>
              <a:rPr lang="el-GR" sz="2200" b="1" dirty="0">
                <a:solidFill>
                  <a:srgbClr val="820000"/>
                </a:solidFill>
              </a:rPr>
              <a:t> </a:t>
            </a:r>
            <a:r>
              <a:rPr lang="el-GR" sz="2200" b="1" dirty="0" smtClean="0">
                <a:solidFill>
                  <a:srgbClr val="820000"/>
                </a:solidFill>
              </a:rPr>
              <a:t>εξαρτώνται</a:t>
            </a:r>
            <a:r>
              <a:rPr lang="en-US" sz="2200" b="1" dirty="0" smtClean="0">
                <a:solidFill>
                  <a:srgbClr val="820000"/>
                </a:solidFill>
              </a:rPr>
              <a:t>:</a:t>
            </a:r>
            <a:r>
              <a:rPr lang="el-GR" sz="2200" b="1" dirty="0" smtClean="0">
                <a:solidFill>
                  <a:srgbClr val="820000"/>
                </a:solidFill>
              </a:rPr>
              <a:t> </a:t>
            </a:r>
          </a:p>
          <a:p>
            <a:pPr lvl="0">
              <a:lnSpc>
                <a:spcPct val="110000"/>
              </a:lnSpc>
              <a:spcBef>
                <a:spcPts val="600"/>
              </a:spcBef>
              <a:spcAft>
                <a:spcPts val="600"/>
              </a:spcAft>
              <a:defRPr/>
            </a:pPr>
            <a:r>
              <a:rPr lang="el-GR" sz="2200" dirty="0" smtClean="0">
                <a:solidFill>
                  <a:prstClr val="black"/>
                </a:solidFill>
              </a:rPr>
              <a:t>Από </a:t>
            </a:r>
            <a:r>
              <a:rPr lang="el-GR" sz="2200" dirty="0">
                <a:solidFill>
                  <a:prstClr val="black"/>
                </a:solidFill>
              </a:rPr>
              <a:t>τις διαστάσεις του θωρακικού </a:t>
            </a:r>
            <a:r>
              <a:rPr lang="el-GR" sz="2200" dirty="0" smtClean="0">
                <a:solidFill>
                  <a:prstClr val="black"/>
                </a:solidFill>
              </a:rPr>
              <a:t>κλωβού</a:t>
            </a:r>
            <a:endParaRPr lang="en-US" sz="2200" dirty="0">
              <a:solidFill>
                <a:prstClr val="black"/>
              </a:solidFill>
            </a:endParaRPr>
          </a:p>
          <a:p>
            <a:pPr lvl="0">
              <a:lnSpc>
                <a:spcPct val="110000"/>
              </a:lnSpc>
              <a:spcBef>
                <a:spcPts val="600"/>
              </a:spcBef>
              <a:spcAft>
                <a:spcPts val="600"/>
              </a:spcAft>
              <a:defRPr/>
            </a:pPr>
            <a:r>
              <a:rPr lang="el-GR" sz="2200" dirty="0" smtClean="0">
                <a:solidFill>
                  <a:prstClr val="black"/>
                </a:solidFill>
              </a:rPr>
              <a:t>Το </a:t>
            </a:r>
            <a:r>
              <a:rPr lang="el-GR" sz="2200" dirty="0">
                <a:solidFill>
                  <a:prstClr val="black"/>
                </a:solidFill>
              </a:rPr>
              <a:t>μήκος του </a:t>
            </a:r>
            <a:r>
              <a:rPr lang="el-GR" sz="2200" dirty="0" smtClean="0">
                <a:solidFill>
                  <a:prstClr val="black"/>
                </a:solidFill>
              </a:rPr>
              <a:t>διαφράγματος</a:t>
            </a:r>
            <a:endParaRPr lang="en-US" sz="2200" dirty="0">
              <a:solidFill>
                <a:prstClr val="black"/>
              </a:solidFill>
            </a:endParaRPr>
          </a:p>
          <a:p>
            <a:pPr lvl="0">
              <a:lnSpc>
                <a:spcPct val="110000"/>
              </a:lnSpc>
              <a:spcBef>
                <a:spcPts val="600"/>
              </a:spcBef>
              <a:spcAft>
                <a:spcPts val="600"/>
              </a:spcAft>
              <a:defRPr/>
            </a:pPr>
            <a:r>
              <a:rPr lang="el-GR" sz="2200" dirty="0" smtClean="0">
                <a:solidFill>
                  <a:prstClr val="black"/>
                </a:solidFill>
              </a:rPr>
              <a:t>Τους </a:t>
            </a:r>
            <a:r>
              <a:rPr lang="el-GR" sz="2200" dirty="0">
                <a:solidFill>
                  <a:prstClr val="black"/>
                </a:solidFill>
              </a:rPr>
              <a:t>πνευμονικούς </a:t>
            </a:r>
            <a:r>
              <a:rPr lang="el-GR" sz="2200" dirty="0" smtClean="0">
                <a:solidFill>
                  <a:prstClr val="black"/>
                </a:solidFill>
              </a:rPr>
              <a:t>όγκους</a:t>
            </a:r>
            <a:endParaRPr lang="en-US" sz="2200" dirty="0">
              <a:solidFill>
                <a:prstClr val="black"/>
              </a:solidFill>
            </a:endParaRPr>
          </a:p>
          <a:p>
            <a:pPr lvl="0">
              <a:lnSpc>
                <a:spcPct val="110000"/>
              </a:lnSpc>
              <a:spcBef>
                <a:spcPts val="600"/>
              </a:spcBef>
              <a:spcAft>
                <a:spcPts val="600"/>
              </a:spcAft>
              <a:defRPr/>
            </a:pPr>
            <a:r>
              <a:rPr lang="el-GR" sz="2200" dirty="0" smtClean="0">
                <a:solidFill>
                  <a:prstClr val="black"/>
                </a:solidFill>
              </a:rPr>
              <a:t>Την </a:t>
            </a:r>
            <a:r>
              <a:rPr lang="el-GR" sz="2200" dirty="0">
                <a:solidFill>
                  <a:prstClr val="black"/>
                </a:solidFill>
              </a:rPr>
              <a:t>ενδοτικότητα του πνευμονικού παρεγχύματος και του θωρακικού κλωβού </a:t>
            </a:r>
          </a:p>
          <a:p>
            <a:pPr lvl="0">
              <a:lnSpc>
                <a:spcPct val="110000"/>
              </a:lnSpc>
              <a:spcBef>
                <a:spcPts val="600"/>
              </a:spcBef>
              <a:spcAft>
                <a:spcPts val="600"/>
              </a:spcAft>
              <a:defRPr/>
            </a:pPr>
            <a:r>
              <a:rPr lang="el-GR" sz="2200" dirty="0" smtClean="0">
                <a:solidFill>
                  <a:prstClr val="black"/>
                </a:solidFill>
              </a:rPr>
              <a:t>Όταν </a:t>
            </a:r>
            <a:r>
              <a:rPr lang="el-GR" sz="2200" dirty="0">
                <a:solidFill>
                  <a:prstClr val="black"/>
                </a:solidFill>
              </a:rPr>
              <a:t>οι πιέσεις μετρώνται στην </a:t>
            </a:r>
            <a:r>
              <a:rPr lang="en-US" sz="2200" dirty="0" smtClean="0">
                <a:solidFill>
                  <a:prstClr val="black"/>
                </a:solidFill>
              </a:rPr>
              <a:t>T</a:t>
            </a:r>
            <a:r>
              <a:rPr lang="el-GR" sz="2200" dirty="0" smtClean="0">
                <a:solidFill>
                  <a:prstClr val="black"/>
                </a:solidFill>
              </a:rPr>
              <a:t>.</a:t>
            </a:r>
            <a:r>
              <a:rPr lang="en-US" sz="2200" dirty="0" smtClean="0">
                <a:solidFill>
                  <a:prstClr val="black"/>
                </a:solidFill>
              </a:rPr>
              <a:t>L</a:t>
            </a:r>
            <a:r>
              <a:rPr lang="el-GR" sz="2200" dirty="0" smtClean="0">
                <a:solidFill>
                  <a:prstClr val="black"/>
                </a:solidFill>
              </a:rPr>
              <a:t>.</a:t>
            </a:r>
            <a:r>
              <a:rPr lang="en-US" sz="2200" dirty="0" smtClean="0">
                <a:solidFill>
                  <a:prstClr val="black"/>
                </a:solidFill>
              </a:rPr>
              <a:t>C</a:t>
            </a:r>
            <a:r>
              <a:rPr lang="el-GR" sz="2200" dirty="0" smtClean="0">
                <a:solidFill>
                  <a:prstClr val="black"/>
                </a:solidFill>
              </a:rPr>
              <a:t>., </a:t>
            </a:r>
            <a:r>
              <a:rPr lang="el-GR" sz="2200" dirty="0">
                <a:solidFill>
                  <a:prstClr val="black"/>
                </a:solidFill>
              </a:rPr>
              <a:t>τότε είναι το αποτέλεσμα της λειτουργίας των </a:t>
            </a:r>
            <a:r>
              <a:rPr lang="el-GR" sz="2200" u="sng" dirty="0">
                <a:solidFill>
                  <a:prstClr val="black"/>
                </a:solidFill>
              </a:rPr>
              <a:t>εκπνευστικών</a:t>
            </a:r>
            <a:r>
              <a:rPr lang="el-GR" sz="2200" dirty="0">
                <a:solidFill>
                  <a:prstClr val="black"/>
                </a:solidFill>
              </a:rPr>
              <a:t> μυών και της ενδοτικότητας του παρεγχύματος στον όγκο αυτό</a:t>
            </a:r>
            <a:endParaRPr lang="en-US" sz="2200" dirty="0">
              <a:solidFill>
                <a:prstClr val="black"/>
              </a:solidFill>
            </a:endParaRPr>
          </a:p>
          <a:p>
            <a:pPr lvl="0">
              <a:lnSpc>
                <a:spcPct val="110000"/>
              </a:lnSpc>
              <a:spcBef>
                <a:spcPts val="600"/>
              </a:spcBef>
              <a:spcAft>
                <a:spcPts val="600"/>
              </a:spcAft>
              <a:defRPr/>
            </a:pPr>
            <a:r>
              <a:rPr lang="el-GR" sz="2200" dirty="0" smtClean="0">
                <a:solidFill>
                  <a:prstClr val="black"/>
                </a:solidFill>
              </a:rPr>
              <a:t>Όταν </a:t>
            </a:r>
            <a:r>
              <a:rPr lang="el-GR" sz="2200" dirty="0">
                <a:solidFill>
                  <a:prstClr val="black"/>
                </a:solidFill>
              </a:rPr>
              <a:t>οι πιέσεις μετρώνται στην </a:t>
            </a:r>
            <a:r>
              <a:rPr lang="en-US" sz="2200" dirty="0" smtClean="0">
                <a:solidFill>
                  <a:prstClr val="black"/>
                </a:solidFill>
              </a:rPr>
              <a:t>R</a:t>
            </a:r>
            <a:r>
              <a:rPr lang="el-GR" sz="2200" dirty="0" smtClean="0">
                <a:solidFill>
                  <a:prstClr val="black"/>
                </a:solidFill>
              </a:rPr>
              <a:t>.</a:t>
            </a:r>
            <a:r>
              <a:rPr lang="en-US" sz="2200" dirty="0" smtClean="0">
                <a:solidFill>
                  <a:prstClr val="black"/>
                </a:solidFill>
              </a:rPr>
              <a:t>V</a:t>
            </a:r>
            <a:r>
              <a:rPr lang="el-GR" sz="2200" dirty="0" smtClean="0">
                <a:solidFill>
                  <a:prstClr val="black"/>
                </a:solidFill>
              </a:rPr>
              <a:t>.</a:t>
            </a:r>
            <a:r>
              <a:rPr lang="en-US" sz="2200" dirty="0" smtClean="0">
                <a:solidFill>
                  <a:prstClr val="black"/>
                </a:solidFill>
              </a:rPr>
              <a:t>C</a:t>
            </a:r>
            <a:r>
              <a:rPr lang="el-GR" sz="2200" dirty="0" smtClean="0">
                <a:solidFill>
                  <a:prstClr val="black"/>
                </a:solidFill>
              </a:rPr>
              <a:t>.,  </a:t>
            </a:r>
            <a:r>
              <a:rPr lang="el-GR" sz="2200" dirty="0">
                <a:solidFill>
                  <a:prstClr val="black"/>
                </a:solidFill>
              </a:rPr>
              <a:t>τότε είναι το αποτέλεσμα της λειτουργίας των εισπνευστικών μυών και της ενδοτικότητας του θωρακικού </a:t>
            </a:r>
            <a:r>
              <a:rPr lang="el-GR" sz="2200" dirty="0" smtClean="0">
                <a:solidFill>
                  <a:prstClr val="black"/>
                </a:solidFill>
              </a:rPr>
              <a:t>κλωβού</a:t>
            </a:r>
            <a:endParaRPr lang="el-GR" sz="2200" dirty="0"/>
          </a:p>
        </p:txBody>
      </p:sp>
      <p:sp>
        <p:nvSpPr>
          <p:cNvPr id="5" name="TextBox 4"/>
          <p:cNvSpPr txBox="1"/>
          <p:nvPr/>
        </p:nvSpPr>
        <p:spPr>
          <a:xfrm>
            <a:off x="0" y="6538554"/>
            <a:ext cx="3816424" cy="319446"/>
          </a:xfrm>
          <a:prstGeom prst="rect">
            <a:avLst/>
          </a:prstGeom>
          <a:noFill/>
        </p:spPr>
        <p:txBody>
          <a:bodyPr wrap="square" rtlCol="0">
            <a:spAutoFit/>
          </a:bodyPr>
          <a:lstStyle/>
          <a:p>
            <a:pPr marL="342900" lvl="0" indent="-342900" fontAlgn="auto">
              <a:lnSpc>
                <a:spcPct val="80000"/>
              </a:lnSpc>
              <a:spcBef>
                <a:spcPct val="20000"/>
              </a:spcBef>
              <a:spcAft>
                <a:spcPts val="0"/>
              </a:spcAft>
              <a:defRPr/>
            </a:pPr>
            <a:r>
              <a:rPr lang="en-US" dirty="0">
                <a:solidFill>
                  <a:prstClr val="black"/>
                </a:solidFill>
                <a:latin typeface="Calibri"/>
              </a:rPr>
              <a:t>(</a:t>
            </a:r>
            <a:r>
              <a:rPr lang="en-US" dirty="0" smtClean="0">
                <a:solidFill>
                  <a:prstClr val="black"/>
                </a:solidFill>
                <a:latin typeface="Calibri"/>
              </a:rPr>
              <a:t>Troosters</a:t>
            </a:r>
            <a:r>
              <a:rPr lang="el-GR" dirty="0" smtClean="0">
                <a:solidFill>
                  <a:prstClr val="black"/>
                </a:solidFill>
                <a:latin typeface="Calibri"/>
              </a:rPr>
              <a:t> </a:t>
            </a:r>
            <a:r>
              <a:rPr lang="en-US" dirty="0" smtClean="0">
                <a:solidFill>
                  <a:prstClr val="black"/>
                </a:solidFill>
                <a:latin typeface="Calibri"/>
              </a:rPr>
              <a:t>et al.,</a:t>
            </a:r>
            <a:r>
              <a:rPr lang="el-GR" dirty="0" smtClean="0">
                <a:solidFill>
                  <a:prstClr val="black"/>
                </a:solidFill>
                <a:latin typeface="Calibri"/>
              </a:rPr>
              <a:t> </a:t>
            </a:r>
            <a:r>
              <a:rPr lang="el-GR" dirty="0">
                <a:solidFill>
                  <a:prstClr val="black"/>
                </a:solidFill>
                <a:latin typeface="Calibri"/>
              </a:rPr>
              <a:t>2005</a:t>
            </a:r>
            <a:r>
              <a:rPr lang="en-US" dirty="0">
                <a:solidFill>
                  <a:prstClr val="black"/>
                </a:solidFill>
                <a:latin typeface="Calibri"/>
              </a:rPr>
              <a:t>)</a:t>
            </a:r>
            <a:endParaRPr lang="el-GR"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42</a:t>
            </a:fld>
            <a:endParaRPr lang="el-GR" dirty="0"/>
          </a:p>
        </p:txBody>
      </p:sp>
      <p:cxnSp>
        <p:nvCxnSpPr>
          <p:cNvPr id="6" name="Straight Connector 5"/>
          <p:cNvCxnSpPr/>
          <p:nvPr/>
        </p:nvCxnSpPr>
        <p:spPr>
          <a:xfrm>
            <a:off x="539552" y="393305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9552" y="6453336"/>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80412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80120"/>
          </a:xfrm>
        </p:spPr>
        <p:txBody>
          <a:bodyPr>
            <a:noAutofit/>
          </a:bodyPr>
          <a:lstStyle/>
          <a:p>
            <a:r>
              <a:rPr lang="el-GR" sz="3800" dirty="0"/>
              <a:t>Αξιολόγηση της δύναμης και της αντοχής των αναπνευστικών μυών </a:t>
            </a:r>
            <a:r>
              <a:rPr lang="el-GR" sz="3200" b="0" dirty="0"/>
              <a:t>(4 από </a:t>
            </a:r>
            <a:r>
              <a:rPr lang="el-GR" sz="3200" b="0" dirty="0" smtClean="0"/>
              <a:t>5)</a:t>
            </a:r>
            <a:endParaRPr lang="el-GR" sz="3200" b="0" dirty="0"/>
          </a:p>
        </p:txBody>
      </p:sp>
      <p:sp>
        <p:nvSpPr>
          <p:cNvPr id="3" name="Content Placeholder 2"/>
          <p:cNvSpPr>
            <a:spLocks noGrp="1"/>
          </p:cNvSpPr>
          <p:nvPr>
            <p:ph idx="1"/>
          </p:nvPr>
        </p:nvSpPr>
        <p:spPr>
          <a:xfrm>
            <a:off x="457200" y="1556792"/>
            <a:ext cx="8229600" cy="3888432"/>
          </a:xfrm>
        </p:spPr>
        <p:txBody>
          <a:bodyPr>
            <a:noAutofit/>
          </a:bodyPr>
          <a:lstStyle/>
          <a:p>
            <a:pPr>
              <a:spcAft>
                <a:spcPts val="1200"/>
              </a:spcAft>
              <a:buNone/>
              <a:defRPr/>
            </a:pPr>
            <a:r>
              <a:rPr lang="el-GR" sz="2400" b="1" dirty="0">
                <a:solidFill>
                  <a:srgbClr val="820000"/>
                </a:solidFill>
              </a:rPr>
              <a:t>Μέτρηση της αντοχής των αναπνευστικών μυών</a:t>
            </a:r>
            <a:endParaRPr lang="en-US" sz="2400" b="1" dirty="0">
              <a:solidFill>
                <a:srgbClr val="820000"/>
              </a:solidFill>
            </a:endParaRPr>
          </a:p>
          <a:p>
            <a:pPr>
              <a:lnSpc>
                <a:spcPct val="90000"/>
              </a:lnSpc>
              <a:buNone/>
              <a:defRPr/>
            </a:pPr>
            <a:r>
              <a:rPr lang="el-GR" sz="2400" b="1" dirty="0" smtClean="0"/>
              <a:t>Μέτρηση </a:t>
            </a:r>
            <a:r>
              <a:rPr lang="el-GR" sz="2400" b="1" dirty="0"/>
              <a:t>του αυξανόμενου οριακού φορτίου</a:t>
            </a:r>
          </a:p>
          <a:p>
            <a:pPr marL="0" indent="0">
              <a:lnSpc>
                <a:spcPct val="90000"/>
              </a:lnSpc>
              <a:buNone/>
              <a:defRPr/>
            </a:pPr>
            <a:r>
              <a:rPr lang="el-GR" sz="2400" dirty="0" smtClean="0"/>
              <a:t>Δηλ</a:t>
            </a:r>
            <a:r>
              <a:rPr lang="el-GR" sz="2400" dirty="0"/>
              <a:t>. </a:t>
            </a:r>
            <a:r>
              <a:rPr lang="el-GR" sz="2400" dirty="0" smtClean="0"/>
              <a:t>του φορτίου </a:t>
            </a:r>
            <a:r>
              <a:rPr lang="el-GR" sz="2400" dirty="0"/>
              <a:t>που μπορεί να αντέξει ο ασθενής για </a:t>
            </a:r>
            <a:r>
              <a:rPr lang="el-GR" sz="2400" dirty="0" smtClean="0"/>
              <a:t>&gt; 10 λεπτά</a:t>
            </a:r>
            <a:endParaRPr lang="el-GR" sz="2400" dirty="0"/>
          </a:p>
          <a:p>
            <a:pPr>
              <a:lnSpc>
                <a:spcPct val="90000"/>
              </a:lnSpc>
              <a:buNone/>
              <a:defRPr/>
            </a:pPr>
            <a:endParaRPr lang="el-GR" sz="2400" b="1" dirty="0"/>
          </a:p>
          <a:p>
            <a:pPr>
              <a:lnSpc>
                <a:spcPct val="90000"/>
              </a:lnSpc>
              <a:buNone/>
              <a:defRPr/>
            </a:pPr>
            <a:r>
              <a:rPr lang="el-GR" sz="2400" dirty="0" smtClean="0"/>
              <a:t>Το </a:t>
            </a:r>
            <a:r>
              <a:rPr lang="el-GR" sz="2400" dirty="0"/>
              <a:t>αυξανόμενο εκπνευστικό οριακό φορτίο </a:t>
            </a:r>
            <a:endParaRPr lang="el-GR" sz="2400" dirty="0" smtClean="0"/>
          </a:p>
          <a:p>
            <a:pPr>
              <a:lnSpc>
                <a:spcPct val="90000"/>
              </a:lnSpc>
              <a:defRPr/>
            </a:pPr>
            <a:r>
              <a:rPr lang="el-GR" sz="2400" dirty="0" smtClean="0"/>
              <a:t>Σε </a:t>
            </a:r>
            <a:r>
              <a:rPr lang="el-GR" sz="2400" dirty="0"/>
              <a:t>υγιείς αφορά στο </a:t>
            </a:r>
            <a:r>
              <a:rPr lang="el-GR" sz="2400" b="1" dirty="0">
                <a:solidFill>
                  <a:srgbClr val="820000"/>
                </a:solidFill>
              </a:rPr>
              <a:t>87%</a:t>
            </a:r>
            <a:r>
              <a:rPr lang="el-GR" sz="2400" dirty="0"/>
              <a:t> της </a:t>
            </a:r>
            <a:r>
              <a:rPr lang="en-US" sz="2400" dirty="0" smtClean="0"/>
              <a:t>PEmax</a:t>
            </a:r>
            <a:endParaRPr lang="el-GR" sz="2400" dirty="0"/>
          </a:p>
          <a:p>
            <a:pPr>
              <a:lnSpc>
                <a:spcPct val="90000"/>
              </a:lnSpc>
              <a:defRPr/>
            </a:pPr>
            <a:r>
              <a:rPr lang="el-GR" sz="2400" dirty="0" smtClean="0"/>
              <a:t>Σε </a:t>
            </a:r>
            <a:r>
              <a:rPr lang="el-GR" sz="2400" dirty="0"/>
              <a:t>ασθενείς με ΧΑΠ μόνο στο </a:t>
            </a:r>
            <a:r>
              <a:rPr lang="el-GR" sz="2400" b="1" dirty="0">
                <a:solidFill>
                  <a:srgbClr val="820000"/>
                </a:solidFill>
              </a:rPr>
              <a:t>44%</a:t>
            </a:r>
            <a:endParaRPr lang="en-US" sz="2400" b="1" dirty="0">
              <a:solidFill>
                <a:srgbClr val="820000"/>
              </a:solidFill>
            </a:endParaRPr>
          </a:p>
          <a:p>
            <a:pPr>
              <a:lnSpc>
                <a:spcPct val="90000"/>
              </a:lnSpc>
              <a:defRPr/>
            </a:pPr>
            <a:endParaRPr lang="en-US" sz="2800" b="1" dirty="0"/>
          </a:p>
          <a:p>
            <a:pPr lvl="0"/>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43</a:t>
            </a:fld>
            <a:endParaRPr lang="el-GR" dirty="0"/>
          </a:p>
        </p:txBody>
      </p:sp>
      <p:cxnSp>
        <p:nvCxnSpPr>
          <p:cNvPr id="6" name="Straight Connector 5"/>
          <p:cNvCxnSpPr/>
          <p:nvPr/>
        </p:nvCxnSpPr>
        <p:spPr>
          <a:xfrm>
            <a:off x="539552" y="2060848"/>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4"/>
          <p:cNvSpPr txBox="1"/>
          <p:nvPr/>
        </p:nvSpPr>
        <p:spPr>
          <a:xfrm>
            <a:off x="0" y="6538554"/>
            <a:ext cx="3816424" cy="319446"/>
          </a:xfrm>
          <a:prstGeom prst="rect">
            <a:avLst/>
          </a:prstGeom>
          <a:noFill/>
        </p:spPr>
        <p:txBody>
          <a:bodyPr wrap="square" rtlCol="0">
            <a:spAutoFit/>
          </a:bodyPr>
          <a:lstStyle/>
          <a:p>
            <a:pPr marL="342900" lvl="0" indent="-342900" fontAlgn="auto">
              <a:lnSpc>
                <a:spcPct val="80000"/>
              </a:lnSpc>
              <a:spcBef>
                <a:spcPct val="20000"/>
              </a:spcBef>
              <a:spcAft>
                <a:spcPts val="0"/>
              </a:spcAft>
              <a:defRPr/>
            </a:pPr>
            <a:r>
              <a:rPr lang="en-US" dirty="0">
                <a:solidFill>
                  <a:prstClr val="black"/>
                </a:solidFill>
                <a:latin typeface="Calibri"/>
              </a:rPr>
              <a:t>(</a:t>
            </a:r>
            <a:r>
              <a:rPr lang="en-US" dirty="0" smtClean="0">
                <a:solidFill>
                  <a:prstClr val="black"/>
                </a:solidFill>
                <a:latin typeface="Calibri"/>
              </a:rPr>
              <a:t>Troosters</a:t>
            </a:r>
            <a:r>
              <a:rPr lang="el-GR" dirty="0" smtClean="0">
                <a:solidFill>
                  <a:prstClr val="black"/>
                </a:solidFill>
                <a:latin typeface="Calibri"/>
              </a:rPr>
              <a:t> </a:t>
            </a:r>
            <a:r>
              <a:rPr lang="en-US" dirty="0" smtClean="0">
                <a:solidFill>
                  <a:prstClr val="black"/>
                </a:solidFill>
                <a:latin typeface="Calibri"/>
              </a:rPr>
              <a:t>et al.,</a:t>
            </a:r>
            <a:r>
              <a:rPr lang="el-GR" dirty="0" smtClean="0">
                <a:solidFill>
                  <a:prstClr val="black"/>
                </a:solidFill>
                <a:latin typeface="Calibri"/>
              </a:rPr>
              <a:t> </a:t>
            </a:r>
            <a:r>
              <a:rPr lang="el-GR" dirty="0">
                <a:solidFill>
                  <a:prstClr val="black"/>
                </a:solidFill>
                <a:latin typeface="Calibri"/>
              </a:rPr>
              <a:t>2005</a:t>
            </a:r>
            <a:r>
              <a:rPr lang="en-US" dirty="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42503801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80120"/>
          </a:xfrm>
        </p:spPr>
        <p:txBody>
          <a:bodyPr>
            <a:noAutofit/>
          </a:bodyPr>
          <a:lstStyle/>
          <a:p>
            <a:r>
              <a:rPr lang="el-GR" sz="3800" dirty="0"/>
              <a:t>Αξιολόγηση της δύναμης και της αντοχής των αναπνευστικών μυών </a:t>
            </a:r>
            <a:r>
              <a:rPr lang="el-GR" sz="3200" b="0" dirty="0" smtClean="0"/>
              <a:t>(5 </a:t>
            </a:r>
            <a:r>
              <a:rPr lang="el-GR" sz="3200" b="0" dirty="0"/>
              <a:t>από </a:t>
            </a:r>
            <a:r>
              <a:rPr lang="el-GR" sz="3200" b="0" dirty="0" smtClean="0"/>
              <a:t>5)</a:t>
            </a:r>
            <a:endParaRPr lang="el-GR" sz="3200" b="0" dirty="0"/>
          </a:p>
        </p:txBody>
      </p:sp>
      <p:sp>
        <p:nvSpPr>
          <p:cNvPr id="3" name="Content Placeholder 2"/>
          <p:cNvSpPr>
            <a:spLocks noGrp="1"/>
          </p:cNvSpPr>
          <p:nvPr>
            <p:ph idx="1"/>
          </p:nvPr>
        </p:nvSpPr>
        <p:spPr>
          <a:xfrm>
            <a:off x="467544" y="1988840"/>
            <a:ext cx="8229600" cy="3456384"/>
          </a:xfrm>
        </p:spPr>
        <p:txBody>
          <a:bodyPr/>
          <a:lstStyle/>
          <a:p>
            <a:pPr lvl="0">
              <a:spcAft>
                <a:spcPts val="1200"/>
              </a:spcAft>
              <a:buNone/>
            </a:pPr>
            <a:r>
              <a:rPr lang="el-GR" sz="2400" b="1" dirty="0">
                <a:solidFill>
                  <a:srgbClr val="820000"/>
                </a:solidFill>
              </a:rPr>
              <a:t>Μέτρηση του χρόνου αντοχής σε καθορισμένο όριο έντασης </a:t>
            </a:r>
          </a:p>
          <a:p>
            <a:pPr lvl="0">
              <a:buNone/>
            </a:pPr>
            <a:r>
              <a:rPr lang="el-GR" sz="2400" b="1" dirty="0">
                <a:solidFill>
                  <a:prstClr val="black"/>
                </a:solidFill>
              </a:rPr>
              <a:t> </a:t>
            </a:r>
            <a:r>
              <a:rPr lang="el-GR" sz="2400" dirty="0" smtClean="0">
                <a:solidFill>
                  <a:prstClr val="black"/>
                </a:solidFill>
              </a:rPr>
              <a:t>Όταν </a:t>
            </a:r>
            <a:r>
              <a:rPr lang="el-GR" sz="2400" dirty="0">
                <a:solidFill>
                  <a:prstClr val="black"/>
                </a:solidFill>
              </a:rPr>
              <a:t>οι ασθενείς αδυνατούν να αναπνέουν </a:t>
            </a:r>
            <a:r>
              <a:rPr lang="el-GR" sz="2400" dirty="0" smtClean="0">
                <a:solidFill>
                  <a:prstClr val="black"/>
                </a:solidFill>
              </a:rPr>
              <a:t>ενάντια</a:t>
            </a:r>
            <a:r>
              <a:rPr lang="en-US" sz="2400" dirty="0" smtClean="0">
                <a:solidFill>
                  <a:prstClr val="black"/>
                </a:solidFill>
              </a:rPr>
              <a:t>:</a:t>
            </a:r>
            <a:r>
              <a:rPr lang="el-GR" sz="2400" dirty="0" smtClean="0">
                <a:solidFill>
                  <a:prstClr val="black"/>
                </a:solidFill>
              </a:rPr>
              <a:t> </a:t>
            </a:r>
            <a:endParaRPr lang="en-US" sz="2400" dirty="0">
              <a:solidFill>
                <a:prstClr val="black"/>
              </a:solidFill>
            </a:endParaRPr>
          </a:p>
          <a:p>
            <a:pPr lvl="0"/>
            <a:r>
              <a:rPr lang="el-GR" sz="2400" dirty="0" smtClean="0">
                <a:solidFill>
                  <a:prstClr val="black"/>
                </a:solidFill>
              </a:rPr>
              <a:t>Στο </a:t>
            </a:r>
            <a:r>
              <a:rPr lang="el-GR" sz="2400" dirty="0">
                <a:solidFill>
                  <a:prstClr val="black"/>
                </a:solidFill>
              </a:rPr>
              <a:t>60% της  </a:t>
            </a:r>
            <a:r>
              <a:rPr lang="en-US" sz="2400" dirty="0">
                <a:solidFill>
                  <a:prstClr val="black"/>
                </a:solidFill>
              </a:rPr>
              <a:t>PImax</a:t>
            </a:r>
            <a:r>
              <a:rPr lang="el-GR" sz="2400" dirty="0">
                <a:solidFill>
                  <a:prstClr val="black"/>
                </a:solidFill>
              </a:rPr>
              <a:t> για 10 λεπτά ή</a:t>
            </a:r>
            <a:endParaRPr lang="en-US" sz="2400" dirty="0">
              <a:solidFill>
                <a:prstClr val="black"/>
              </a:solidFill>
            </a:endParaRPr>
          </a:p>
          <a:p>
            <a:pPr lvl="0"/>
            <a:r>
              <a:rPr lang="el-GR" sz="2400" dirty="0" smtClean="0">
                <a:solidFill>
                  <a:prstClr val="black"/>
                </a:solidFill>
              </a:rPr>
              <a:t>Στο </a:t>
            </a:r>
            <a:r>
              <a:rPr lang="el-GR" sz="2400" dirty="0">
                <a:solidFill>
                  <a:prstClr val="black"/>
                </a:solidFill>
              </a:rPr>
              <a:t>75-80% της  </a:t>
            </a:r>
            <a:r>
              <a:rPr lang="en-US" sz="2400" dirty="0">
                <a:solidFill>
                  <a:prstClr val="black"/>
                </a:solidFill>
              </a:rPr>
              <a:t>PImax</a:t>
            </a:r>
            <a:r>
              <a:rPr lang="el-GR" sz="2400" dirty="0">
                <a:solidFill>
                  <a:prstClr val="black"/>
                </a:solidFill>
              </a:rPr>
              <a:t> για 2 λεπτά </a:t>
            </a:r>
            <a:endParaRPr lang="en-US" sz="2400" dirty="0" smtClean="0">
              <a:solidFill>
                <a:prstClr val="black"/>
              </a:solidFill>
            </a:endParaRPr>
          </a:p>
          <a:p>
            <a:pPr lvl="0"/>
            <a:endParaRPr lang="en-US" sz="2400" dirty="0" smtClean="0">
              <a:solidFill>
                <a:prstClr val="black"/>
              </a:solidFill>
            </a:endParaRPr>
          </a:p>
          <a:p>
            <a:pPr lvl="0">
              <a:buNone/>
            </a:pPr>
            <a:r>
              <a:rPr lang="el-GR" sz="2400" b="1" dirty="0" smtClean="0">
                <a:solidFill>
                  <a:srgbClr val="820000"/>
                </a:solidFill>
              </a:rPr>
              <a:t>→</a:t>
            </a:r>
            <a:r>
              <a:rPr lang="en-US" sz="2400" b="1" dirty="0" smtClean="0">
                <a:solidFill>
                  <a:srgbClr val="820000"/>
                </a:solidFill>
              </a:rPr>
              <a:t>	</a:t>
            </a:r>
            <a:r>
              <a:rPr lang="el-GR" sz="2400" b="1" dirty="0" smtClean="0">
                <a:solidFill>
                  <a:srgbClr val="820000"/>
                </a:solidFill>
              </a:rPr>
              <a:t>έχει </a:t>
            </a:r>
            <a:r>
              <a:rPr lang="el-GR" sz="2400" b="1" dirty="0">
                <a:solidFill>
                  <a:srgbClr val="820000"/>
                </a:solidFill>
              </a:rPr>
              <a:t>επηρεασθεί η αντοχή των </a:t>
            </a:r>
            <a:r>
              <a:rPr lang="el-GR" sz="2400" b="1" dirty="0" smtClean="0">
                <a:solidFill>
                  <a:srgbClr val="820000"/>
                </a:solidFill>
              </a:rPr>
              <a:t>αναπνευστικών</a:t>
            </a:r>
            <a:r>
              <a:rPr lang="en-US" sz="2400" b="1" dirty="0" smtClean="0">
                <a:solidFill>
                  <a:srgbClr val="820000"/>
                </a:solidFill>
              </a:rPr>
              <a:t> </a:t>
            </a:r>
            <a:r>
              <a:rPr lang="el-GR" sz="2400" b="1" dirty="0" smtClean="0">
                <a:solidFill>
                  <a:srgbClr val="820000"/>
                </a:solidFill>
              </a:rPr>
              <a:t>μυών</a:t>
            </a:r>
            <a:endParaRPr lang="en-US" sz="2400" b="1" dirty="0">
              <a:solidFill>
                <a:srgbClr val="820000"/>
              </a:solidFill>
            </a:endParaRPr>
          </a:p>
          <a:p>
            <a:pPr lvl="0"/>
            <a:endParaRPr lang="en-US" sz="2200" dirty="0">
              <a:solidFill>
                <a:prstClr val="black"/>
              </a:solidFill>
            </a:endParaRP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44</a:t>
            </a:fld>
            <a:endParaRPr lang="el-GR" dirty="0"/>
          </a:p>
        </p:txBody>
      </p:sp>
      <p:cxnSp>
        <p:nvCxnSpPr>
          <p:cNvPr id="6" name="Straight Connector 5"/>
          <p:cNvCxnSpPr/>
          <p:nvPr/>
        </p:nvCxnSpPr>
        <p:spPr>
          <a:xfrm>
            <a:off x="539552" y="2060848"/>
            <a:ext cx="806489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4"/>
          <p:cNvSpPr txBox="1"/>
          <p:nvPr/>
        </p:nvSpPr>
        <p:spPr>
          <a:xfrm>
            <a:off x="0" y="6519446"/>
            <a:ext cx="4392488" cy="338554"/>
          </a:xfrm>
          <a:prstGeom prst="rect">
            <a:avLst/>
          </a:prstGeom>
          <a:noFill/>
        </p:spPr>
        <p:txBody>
          <a:bodyPr wrap="square" rtlCol="0">
            <a:spAutoFit/>
          </a:bodyPr>
          <a:lstStyle/>
          <a:p>
            <a:pPr marL="342900" lvl="0" indent="-342900" fontAlgn="auto">
              <a:lnSpc>
                <a:spcPct val="80000"/>
              </a:lnSpc>
              <a:spcBef>
                <a:spcPct val="20000"/>
              </a:spcBef>
              <a:spcAft>
                <a:spcPts val="0"/>
              </a:spcAft>
              <a:defRPr/>
            </a:pPr>
            <a:r>
              <a:rPr lang="en-US" sz="2000" dirty="0">
                <a:solidFill>
                  <a:prstClr val="black"/>
                </a:solidFill>
                <a:latin typeface="Calibri"/>
              </a:rPr>
              <a:t>(Troosters</a:t>
            </a:r>
            <a:r>
              <a:rPr lang="el-GR" sz="2000" dirty="0">
                <a:solidFill>
                  <a:prstClr val="black"/>
                </a:solidFill>
                <a:latin typeface="Calibri"/>
              </a:rPr>
              <a:t>, </a:t>
            </a:r>
            <a:r>
              <a:rPr lang="en-US" sz="2000" dirty="0" smtClean="0">
                <a:solidFill>
                  <a:prstClr val="black"/>
                </a:solidFill>
                <a:latin typeface="Calibri"/>
              </a:rPr>
              <a:t>et al.</a:t>
            </a:r>
            <a:r>
              <a:rPr lang="el-GR" sz="2000" dirty="0" smtClean="0">
                <a:solidFill>
                  <a:prstClr val="black"/>
                </a:solidFill>
                <a:latin typeface="Calibri"/>
              </a:rPr>
              <a:t>, </a:t>
            </a:r>
            <a:r>
              <a:rPr lang="el-GR" sz="2000" dirty="0">
                <a:solidFill>
                  <a:prstClr val="black"/>
                </a:solidFill>
                <a:latin typeface="Calibri"/>
              </a:rPr>
              <a:t>2005</a:t>
            </a:r>
            <a:r>
              <a:rPr lang="en-US" sz="2000" dirty="0">
                <a:solidFill>
                  <a:prstClr val="black"/>
                </a:solidFill>
                <a:latin typeface="Calibri"/>
              </a:rPr>
              <a:t>)</a:t>
            </a:r>
            <a:endParaRPr lang="el-GR" sz="2000" dirty="0">
              <a:solidFill>
                <a:prstClr val="black"/>
              </a:solidFill>
              <a:latin typeface="Calibri"/>
            </a:endParaRPr>
          </a:p>
        </p:txBody>
      </p:sp>
    </p:spTree>
    <p:extLst>
      <p:ext uri="{BB962C8B-B14F-4D97-AF65-F5344CB8AC3E}">
        <p14:creationId xmlns:p14="http://schemas.microsoft.com/office/powerpoint/2010/main" val="58928755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08112"/>
          </a:xfrm>
        </p:spPr>
        <p:txBody>
          <a:bodyPr>
            <a:noAutofit/>
          </a:bodyPr>
          <a:lstStyle/>
          <a:p>
            <a:r>
              <a:rPr lang="el-GR" sz="3800" dirty="0">
                <a:cs typeface="Times New Roman" pitchFamily="18" charset="0"/>
              </a:rPr>
              <a:t>Πνευμονική υπερδιάταση και δύναμη αναπνευστικών μυών στη</a:t>
            </a:r>
            <a:r>
              <a:rPr lang="en-US" sz="3800" dirty="0">
                <a:cs typeface="Times New Roman" pitchFamily="18" charset="0"/>
              </a:rPr>
              <a:t> </a:t>
            </a:r>
            <a:r>
              <a:rPr lang="en-US" sz="3800" dirty="0" smtClean="0">
                <a:cs typeface="Times New Roman" pitchFamily="18" charset="0"/>
              </a:rPr>
              <a:t>XA</a:t>
            </a:r>
            <a:r>
              <a:rPr lang="el-GR" sz="3800" dirty="0" smtClean="0">
                <a:cs typeface="Times New Roman" pitchFamily="18" charset="0"/>
              </a:rPr>
              <a:t>Π</a:t>
            </a:r>
            <a:r>
              <a:rPr lang="en-US" sz="3800" dirty="0" smtClean="0">
                <a:cs typeface="Times New Roman" pitchFamily="18" charset="0"/>
              </a:rPr>
              <a:t> </a:t>
            </a:r>
            <a:r>
              <a:rPr lang="el-GR" sz="3200" b="0" dirty="0">
                <a:cs typeface="Times New Roman" pitchFamily="18" charset="0"/>
              </a:rPr>
              <a:t>(1 από 4)</a:t>
            </a:r>
            <a:endParaRPr lang="el-GR" sz="3200" b="0" dirty="0"/>
          </a:p>
        </p:txBody>
      </p:sp>
      <p:sp>
        <p:nvSpPr>
          <p:cNvPr id="3" name="Content Placeholder 2"/>
          <p:cNvSpPr>
            <a:spLocks noGrp="1"/>
          </p:cNvSpPr>
          <p:nvPr>
            <p:ph idx="1"/>
          </p:nvPr>
        </p:nvSpPr>
        <p:spPr>
          <a:xfrm>
            <a:off x="467544" y="1484784"/>
            <a:ext cx="8229600" cy="4536504"/>
          </a:xfrm>
        </p:spPr>
        <p:txBody>
          <a:bodyPr>
            <a:normAutofit/>
          </a:bodyPr>
          <a:lstStyle/>
          <a:p>
            <a:pPr>
              <a:lnSpc>
                <a:spcPct val="114000"/>
              </a:lnSpc>
              <a:buClr>
                <a:schemeClr val="tx1"/>
              </a:buClr>
              <a:buFont typeface="Wingdings" panose="05000000000000000000" pitchFamily="2" charset="2"/>
              <a:buChar char="§"/>
              <a:defRPr/>
            </a:pPr>
            <a:r>
              <a:rPr lang="el-GR" sz="2400" b="1" dirty="0" smtClean="0">
                <a:solidFill>
                  <a:srgbClr val="820000"/>
                </a:solidFill>
              </a:rPr>
              <a:t>Μηχανισμός </a:t>
            </a:r>
            <a:r>
              <a:rPr lang="el-GR" sz="2400" b="1" dirty="0">
                <a:solidFill>
                  <a:srgbClr val="820000"/>
                </a:solidFill>
              </a:rPr>
              <a:t>πρόκλησης της αδυναμίας των αναπνευστικών μυών: </a:t>
            </a:r>
            <a:endParaRPr lang="el-GR" sz="2400" b="1" dirty="0" smtClean="0">
              <a:solidFill>
                <a:srgbClr val="820000"/>
              </a:solidFill>
            </a:endParaRPr>
          </a:p>
          <a:p>
            <a:pPr marL="696913">
              <a:lnSpc>
                <a:spcPct val="114000"/>
              </a:lnSpc>
              <a:spcAft>
                <a:spcPts val="600"/>
              </a:spcAft>
              <a:buFont typeface="Wingdings" pitchFamily="2" charset="2"/>
              <a:buChar char="§"/>
              <a:defRPr/>
            </a:pPr>
            <a:r>
              <a:rPr lang="el-GR" sz="2400" b="1" dirty="0" smtClean="0">
                <a:solidFill>
                  <a:srgbClr val="004A82"/>
                </a:solidFill>
              </a:rPr>
              <a:t>Η </a:t>
            </a:r>
            <a:r>
              <a:rPr lang="el-GR" sz="2400" b="1" dirty="0">
                <a:solidFill>
                  <a:srgbClr val="004A82"/>
                </a:solidFill>
              </a:rPr>
              <a:t>πνευμονική υπερδιάταση </a:t>
            </a:r>
            <a:r>
              <a:rPr lang="el-GR" sz="2400" dirty="0"/>
              <a:t>προκαλεί </a:t>
            </a:r>
            <a:r>
              <a:rPr lang="el-GR" sz="2400" u="sng" dirty="0"/>
              <a:t>ενδογενή</a:t>
            </a:r>
            <a:r>
              <a:rPr lang="el-GR" sz="2400" dirty="0"/>
              <a:t> θετική </a:t>
            </a:r>
            <a:r>
              <a:rPr lang="el-GR" sz="2400" dirty="0" smtClean="0"/>
              <a:t>τελοεκπνευστική </a:t>
            </a:r>
            <a:r>
              <a:rPr lang="el-GR" sz="2400" dirty="0"/>
              <a:t>πίεση, με συνέπεια τη μείωση </a:t>
            </a:r>
            <a:r>
              <a:rPr lang="el-GR" sz="2400" dirty="0" smtClean="0"/>
              <a:t>της σχέσης μήκους </a:t>
            </a:r>
            <a:r>
              <a:rPr lang="el-GR" sz="2400" dirty="0"/>
              <a:t>- τάσης των αναπνευστικών μυών και τελικά την </a:t>
            </a:r>
            <a:r>
              <a:rPr lang="el-GR" sz="2400" dirty="0" smtClean="0"/>
              <a:t>κόπωση</a:t>
            </a:r>
          </a:p>
          <a:p>
            <a:pPr marL="696913" lvl="0">
              <a:lnSpc>
                <a:spcPct val="114000"/>
              </a:lnSpc>
              <a:spcAft>
                <a:spcPts val="600"/>
              </a:spcAft>
              <a:buFont typeface="Wingdings" pitchFamily="2" charset="2"/>
              <a:buChar char="§"/>
              <a:defRPr/>
            </a:pPr>
            <a:r>
              <a:rPr lang="el-GR" sz="2400" b="1" dirty="0" smtClean="0">
                <a:solidFill>
                  <a:srgbClr val="004A82"/>
                </a:solidFill>
              </a:rPr>
              <a:t>Η πνευμονική υπερδιάταση </a:t>
            </a:r>
            <a:r>
              <a:rPr lang="el-GR" sz="2400" dirty="0" smtClean="0">
                <a:solidFill>
                  <a:prstClr val="black"/>
                </a:solidFill>
              </a:rPr>
              <a:t>φέρνει τις πλευρές σε οριζόντια θέση, αναγκάζοντας τους έξω μεσοπλεύριους μύες να ενεργήσουν πλέον ως εκπνευστικοί μύες </a:t>
            </a:r>
          </a:p>
          <a:p>
            <a:pPr marL="696913">
              <a:lnSpc>
                <a:spcPct val="114000"/>
              </a:lnSpc>
              <a:spcAft>
                <a:spcPts val="600"/>
              </a:spcAft>
              <a:buFont typeface="Wingdings" pitchFamily="2" charset="2"/>
              <a:buChar char="§"/>
              <a:defRPr/>
            </a:pPr>
            <a:endParaRPr lang="el-GR" sz="2400" dirty="0" smtClean="0"/>
          </a:p>
          <a:p>
            <a:pPr marL="696913">
              <a:lnSpc>
                <a:spcPct val="114000"/>
              </a:lnSpc>
              <a:spcAft>
                <a:spcPts val="600"/>
              </a:spcAft>
              <a:buFont typeface="Wingdings" pitchFamily="2" charset="2"/>
              <a:buChar char="§"/>
              <a:defRPr/>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45</a:t>
            </a:fld>
            <a:endParaRPr lang="el-GR" dirty="0"/>
          </a:p>
        </p:txBody>
      </p:sp>
      <p:sp>
        <p:nvSpPr>
          <p:cNvPr id="7" name="TextBox 4"/>
          <p:cNvSpPr txBox="1"/>
          <p:nvPr/>
        </p:nvSpPr>
        <p:spPr>
          <a:xfrm>
            <a:off x="0" y="6519446"/>
            <a:ext cx="4392488" cy="338554"/>
          </a:xfrm>
          <a:prstGeom prst="rect">
            <a:avLst/>
          </a:prstGeom>
          <a:noFill/>
        </p:spPr>
        <p:txBody>
          <a:bodyPr wrap="square" rtlCol="0">
            <a:spAutoFit/>
          </a:bodyPr>
          <a:lstStyle/>
          <a:p>
            <a:pPr marL="342900" lvl="0" indent="-342900" fontAlgn="auto">
              <a:lnSpc>
                <a:spcPct val="80000"/>
              </a:lnSpc>
              <a:spcBef>
                <a:spcPct val="20000"/>
              </a:spcBef>
              <a:spcAft>
                <a:spcPts val="0"/>
              </a:spcAft>
              <a:defRPr/>
            </a:pPr>
            <a:r>
              <a:rPr lang="en-US" sz="2000" dirty="0">
                <a:solidFill>
                  <a:prstClr val="black"/>
                </a:solidFill>
                <a:latin typeface="Calibri"/>
              </a:rPr>
              <a:t>(Troosters</a:t>
            </a:r>
            <a:r>
              <a:rPr lang="el-GR" sz="2000" dirty="0">
                <a:solidFill>
                  <a:prstClr val="black"/>
                </a:solidFill>
                <a:latin typeface="Calibri"/>
              </a:rPr>
              <a:t>, </a:t>
            </a:r>
            <a:r>
              <a:rPr lang="en-US" sz="2000" dirty="0" smtClean="0">
                <a:solidFill>
                  <a:prstClr val="black"/>
                </a:solidFill>
                <a:latin typeface="Calibri"/>
              </a:rPr>
              <a:t>et al.</a:t>
            </a:r>
            <a:r>
              <a:rPr lang="el-GR" sz="2000" dirty="0" smtClean="0">
                <a:solidFill>
                  <a:prstClr val="black"/>
                </a:solidFill>
                <a:latin typeface="Calibri"/>
              </a:rPr>
              <a:t>, </a:t>
            </a:r>
            <a:r>
              <a:rPr lang="el-GR" sz="2000" dirty="0">
                <a:solidFill>
                  <a:prstClr val="black"/>
                </a:solidFill>
                <a:latin typeface="Calibri"/>
              </a:rPr>
              <a:t>2005</a:t>
            </a:r>
            <a:r>
              <a:rPr lang="en-US" sz="2000" dirty="0">
                <a:solidFill>
                  <a:prstClr val="black"/>
                </a:solidFill>
                <a:latin typeface="Calibri"/>
              </a:rPr>
              <a:t>)</a:t>
            </a:r>
            <a:endParaRPr lang="el-GR" sz="2000" dirty="0">
              <a:solidFill>
                <a:prstClr val="black"/>
              </a:solidFill>
              <a:latin typeface="Calibri"/>
            </a:endParaRPr>
          </a:p>
        </p:txBody>
      </p:sp>
    </p:spTree>
    <p:extLst>
      <p:ext uri="{BB962C8B-B14F-4D97-AF65-F5344CB8AC3E}">
        <p14:creationId xmlns:p14="http://schemas.microsoft.com/office/powerpoint/2010/main" val="157225456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08112"/>
          </a:xfrm>
        </p:spPr>
        <p:txBody>
          <a:bodyPr>
            <a:noAutofit/>
          </a:bodyPr>
          <a:lstStyle/>
          <a:p>
            <a:pPr>
              <a:spcBef>
                <a:spcPct val="50000"/>
              </a:spcBef>
              <a:defRPr/>
            </a:pPr>
            <a:r>
              <a:rPr lang="el-GR" sz="3800" dirty="0">
                <a:cs typeface="Times New Roman" pitchFamily="18" charset="0"/>
              </a:rPr>
              <a:t>Πνευμονική υπερδιάταση και δύναμη αναπνευστικών μυών στη</a:t>
            </a:r>
            <a:r>
              <a:rPr lang="en-US" sz="3800" dirty="0">
                <a:cs typeface="Times New Roman" pitchFamily="18" charset="0"/>
              </a:rPr>
              <a:t> </a:t>
            </a:r>
            <a:r>
              <a:rPr lang="en-US" sz="3800" dirty="0" smtClean="0">
                <a:cs typeface="Times New Roman" pitchFamily="18" charset="0"/>
              </a:rPr>
              <a:t>XA</a:t>
            </a:r>
            <a:r>
              <a:rPr lang="el-GR" sz="3800" dirty="0" smtClean="0">
                <a:cs typeface="Times New Roman" pitchFamily="18" charset="0"/>
              </a:rPr>
              <a:t>Π</a:t>
            </a:r>
            <a:r>
              <a:rPr lang="en-US" sz="3800" dirty="0" smtClean="0">
                <a:cs typeface="Times New Roman" pitchFamily="18" charset="0"/>
              </a:rPr>
              <a:t> </a:t>
            </a:r>
            <a:r>
              <a:rPr lang="el-GR" sz="3200" b="0" dirty="0">
                <a:cs typeface="Times New Roman" pitchFamily="18" charset="0"/>
              </a:rPr>
              <a:t>(2 από 4)</a:t>
            </a:r>
            <a:endParaRPr lang="en-US" sz="3200" b="0" dirty="0">
              <a:cs typeface="Times New Roman" pitchFamily="18" charset="0"/>
            </a:endParaRPr>
          </a:p>
        </p:txBody>
      </p:sp>
      <p:sp>
        <p:nvSpPr>
          <p:cNvPr id="3" name="Content Placeholder 2"/>
          <p:cNvSpPr>
            <a:spLocks noGrp="1"/>
          </p:cNvSpPr>
          <p:nvPr>
            <p:ph idx="1"/>
          </p:nvPr>
        </p:nvSpPr>
        <p:spPr>
          <a:xfrm>
            <a:off x="467544" y="1628800"/>
            <a:ext cx="8229600" cy="3960440"/>
          </a:xfrm>
        </p:spPr>
        <p:txBody>
          <a:bodyPr>
            <a:normAutofit fontScale="92500" lnSpcReduction="20000"/>
          </a:bodyPr>
          <a:lstStyle/>
          <a:p>
            <a:pPr lvl="0">
              <a:lnSpc>
                <a:spcPct val="120000"/>
              </a:lnSpc>
              <a:spcBef>
                <a:spcPts val="600"/>
              </a:spcBef>
              <a:spcAft>
                <a:spcPts val="600"/>
              </a:spcAft>
              <a:buClr>
                <a:srgbClr val="820000"/>
              </a:buClr>
              <a:buFont typeface="Wingdings" panose="05000000000000000000" pitchFamily="2" charset="2"/>
              <a:buChar char="§"/>
            </a:pPr>
            <a:r>
              <a:rPr lang="el-GR" sz="2600" b="1" dirty="0" smtClean="0">
                <a:solidFill>
                  <a:srgbClr val="004A82"/>
                </a:solidFill>
              </a:rPr>
              <a:t>Η πνευμονική υπερδιάταση </a:t>
            </a:r>
            <a:r>
              <a:rPr lang="el-GR" sz="2600" dirty="0" smtClean="0">
                <a:solidFill>
                  <a:prstClr val="black"/>
                </a:solidFill>
              </a:rPr>
              <a:t>θεωρείται </a:t>
            </a:r>
            <a:r>
              <a:rPr lang="el-GR" sz="2600" dirty="0">
                <a:solidFill>
                  <a:prstClr val="black"/>
                </a:solidFill>
              </a:rPr>
              <a:t>ότι είναι το αποτέλεσμα της αδυναμίας εκτέλεσης πλήρους εκπνοής, λόγω σύγκλισης και στένωσης των αεραγωγών </a:t>
            </a:r>
          </a:p>
          <a:p>
            <a:pPr lvl="0">
              <a:lnSpc>
                <a:spcPct val="120000"/>
              </a:lnSpc>
              <a:spcBef>
                <a:spcPts val="600"/>
              </a:spcBef>
              <a:spcAft>
                <a:spcPts val="600"/>
              </a:spcAft>
              <a:buClr>
                <a:srgbClr val="820000"/>
              </a:buClr>
              <a:buFont typeface="Wingdings" panose="05000000000000000000" pitchFamily="2" charset="2"/>
              <a:buChar char="§"/>
            </a:pPr>
            <a:r>
              <a:rPr lang="el-GR" sz="2600" dirty="0" smtClean="0">
                <a:solidFill>
                  <a:prstClr val="black"/>
                </a:solidFill>
              </a:rPr>
              <a:t>Επομένως</a:t>
            </a:r>
            <a:r>
              <a:rPr lang="el-GR" sz="2600" dirty="0">
                <a:solidFill>
                  <a:prstClr val="black"/>
                </a:solidFill>
              </a:rPr>
              <a:t>, οι ασθενείς με ΧΑΠ στην περίπτωση αυτή αναπνέουν σε υψηλούς αναπνευστικούς όγκους, με πολύ μεγάλο εισπνευστικό φορτίο </a:t>
            </a:r>
          </a:p>
          <a:p>
            <a:pPr lvl="0">
              <a:lnSpc>
                <a:spcPct val="120000"/>
              </a:lnSpc>
              <a:spcBef>
                <a:spcPts val="600"/>
              </a:spcBef>
              <a:spcAft>
                <a:spcPts val="600"/>
              </a:spcAft>
              <a:buClr>
                <a:srgbClr val="820000"/>
              </a:buClr>
              <a:buFont typeface="Wingdings" panose="05000000000000000000" pitchFamily="2" charset="2"/>
              <a:buChar char="§"/>
            </a:pPr>
            <a:r>
              <a:rPr lang="el-GR" sz="2600" dirty="0" smtClean="0">
                <a:solidFill>
                  <a:prstClr val="black"/>
                </a:solidFill>
              </a:rPr>
              <a:t>Η </a:t>
            </a:r>
            <a:r>
              <a:rPr lang="el-GR" sz="2600" dirty="0">
                <a:solidFill>
                  <a:prstClr val="black"/>
                </a:solidFill>
              </a:rPr>
              <a:t>αυξημένη εισπνευστική προσπάθεια σε υψηλούς αναπνευστικούς όγκους οδηγεί σε αδυναμία των εισπνευστικών </a:t>
            </a:r>
            <a:r>
              <a:rPr lang="el-GR" sz="2600" dirty="0" smtClean="0">
                <a:solidFill>
                  <a:prstClr val="black"/>
                </a:solidFill>
              </a:rPr>
              <a:t>μυών</a:t>
            </a:r>
            <a:endParaRPr lang="el-GR" sz="2600" dirty="0">
              <a:solidFill>
                <a:prstClr val="black"/>
              </a:solidFill>
            </a:endParaRPr>
          </a:p>
          <a:p>
            <a:pPr>
              <a:lnSpc>
                <a:spcPct val="120000"/>
              </a:lnSpc>
              <a:spcAft>
                <a:spcPts val="600"/>
              </a:spcAft>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46</a:t>
            </a:fld>
            <a:endParaRPr lang="el-GR" dirty="0"/>
          </a:p>
        </p:txBody>
      </p:sp>
      <p:sp>
        <p:nvSpPr>
          <p:cNvPr id="6" name="TextBox 4"/>
          <p:cNvSpPr txBox="1"/>
          <p:nvPr/>
        </p:nvSpPr>
        <p:spPr>
          <a:xfrm>
            <a:off x="0" y="6519446"/>
            <a:ext cx="4392488" cy="338554"/>
          </a:xfrm>
          <a:prstGeom prst="rect">
            <a:avLst/>
          </a:prstGeom>
          <a:noFill/>
        </p:spPr>
        <p:txBody>
          <a:bodyPr wrap="square" rtlCol="0">
            <a:spAutoFit/>
          </a:bodyPr>
          <a:lstStyle/>
          <a:p>
            <a:pPr marL="342900" lvl="0" indent="-342900" fontAlgn="auto">
              <a:lnSpc>
                <a:spcPct val="80000"/>
              </a:lnSpc>
              <a:spcBef>
                <a:spcPct val="20000"/>
              </a:spcBef>
              <a:spcAft>
                <a:spcPts val="0"/>
              </a:spcAft>
              <a:defRPr/>
            </a:pPr>
            <a:r>
              <a:rPr lang="en-US" sz="2000" dirty="0">
                <a:solidFill>
                  <a:prstClr val="black"/>
                </a:solidFill>
                <a:latin typeface="Calibri"/>
              </a:rPr>
              <a:t>(Troosters</a:t>
            </a:r>
            <a:r>
              <a:rPr lang="el-GR" sz="2000" dirty="0">
                <a:solidFill>
                  <a:prstClr val="black"/>
                </a:solidFill>
                <a:latin typeface="Calibri"/>
              </a:rPr>
              <a:t>, </a:t>
            </a:r>
            <a:r>
              <a:rPr lang="en-US" sz="2000" dirty="0" smtClean="0">
                <a:solidFill>
                  <a:prstClr val="black"/>
                </a:solidFill>
                <a:latin typeface="Calibri"/>
              </a:rPr>
              <a:t>et al.</a:t>
            </a:r>
            <a:r>
              <a:rPr lang="el-GR" sz="2000" dirty="0" smtClean="0">
                <a:solidFill>
                  <a:prstClr val="black"/>
                </a:solidFill>
                <a:latin typeface="Calibri"/>
              </a:rPr>
              <a:t>, </a:t>
            </a:r>
            <a:r>
              <a:rPr lang="el-GR" sz="2000" dirty="0">
                <a:solidFill>
                  <a:prstClr val="black"/>
                </a:solidFill>
                <a:latin typeface="Calibri"/>
              </a:rPr>
              <a:t>2005</a:t>
            </a:r>
            <a:r>
              <a:rPr lang="en-US" sz="2000" dirty="0">
                <a:solidFill>
                  <a:prstClr val="black"/>
                </a:solidFill>
                <a:latin typeface="Calibri"/>
              </a:rPr>
              <a:t>)</a:t>
            </a:r>
            <a:endParaRPr lang="el-GR" sz="2000" dirty="0">
              <a:solidFill>
                <a:prstClr val="black"/>
              </a:solidFill>
              <a:latin typeface="Calibri"/>
            </a:endParaRPr>
          </a:p>
        </p:txBody>
      </p:sp>
    </p:spTree>
    <p:extLst>
      <p:ext uri="{BB962C8B-B14F-4D97-AF65-F5344CB8AC3E}">
        <p14:creationId xmlns:p14="http://schemas.microsoft.com/office/powerpoint/2010/main" val="11138460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08112"/>
          </a:xfrm>
        </p:spPr>
        <p:txBody>
          <a:bodyPr>
            <a:noAutofit/>
          </a:bodyPr>
          <a:lstStyle/>
          <a:p>
            <a:pPr>
              <a:spcBef>
                <a:spcPct val="50000"/>
              </a:spcBef>
              <a:defRPr/>
            </a:pPr>
            <a:r>
              <a:rPr lang="el-GR" sz="3800" dirty="0">
                <a:cs typeface="Times New Roman" pitchFamily="18" charset="0"/>
              </a:rPr>
              <a:t>Πνευμονική υπερδιάταση και δύναμη αναπνευστικών μυών στη</a:t>
            </a:r>
            <a:r>
              <a:rPr lang="en-US" sz="3800" dirty="0">
                <a:cs typeface="Times New Roman" pitchFamily="18" charset="0"/>
              </a:rPr>
              <a:t> </a:t>
            </a:r>
            <a:r>
              <a:rPr lang="en-US" sz="3800" dirty="0" smtClean="0">
                <a:cs typeface="Times New Roman" pitchFamily="18" charset="0"/>
              </a:rPr>
              <a:t>XA</a:t>
            </a:r>
            <a:r>
              <a:rPr lang="el-GR" sz="3800" dirty="0" smtClean="0">
                <a:cs typeface="Times New Roman" pitchFamily="18" charset="0"/>
              </a:rPr>
              <a:t>Π</a:t>
            </a:r>
            <a:r>
              <a:rPr lang="en-US" sz="3800" dirty="0" smtClean="0">
                <a:cs typeface="Times New Roman" pitchFamily="18" charset="0"/>
              </a:rPr>
              <a:t> </a:t>
            </a:r>
            <a:r>
              <a:rPr lang="el-GR" sz="3200" b="0" dirty="0">
                <a:cs typeface="Times New Roman" pitchFamily="18" charset="0"/>
              </a:rPr>
              <a:t>(3 από 4)</a:t>
            </a:r>
            <a:endParaRPr lang="en-US" sz="3200" b="0" dirty="0">
              <a:cs typeface="Times New Roman" pitchFamily="18" charset="0"/>
            </a:endParaRPr>
          </a:p>
        </p:txBody>
      </p:sp>
      <p:sp>
        <p:nvSpPr>
          <p:cNvPr id="3" name="Content Placeholder 2"/>
          <p:cNvSpPr>
            <a:spLocks noGrp="1"/>
          </p:cNvSpPr>
          <p:nvPr>
            <p:ph idx="1"/>
          </p:nvPr>
        </p:nvSpPr>
        <p:spPr>
          <a:xfrm>
            <a:off x="467544" y="1340768"/>
            <a:ext cx="8229600" cy="4464496"/>
          </a:xfrm>
        </p:spPr>
        <p:txBody>
          <a:bodyPr>
            <a:normAutofit lnSpcReduction="10000"/>
          </a:bodyPr>
          <a:lstStyle/>
          <a:p>
            <a:pPr lvl="0">
              <a:lnSpc>
                <a:spcPct val="114000"/>
              </a:lnSpc>
              <a:buClr>
                <a:srgbClr val="820000"/>
              </a:buClr>
              <a:buFont typeface="Wingdings" panose="05000000000000000000" pitchFamily="2" charset="2"/>
              <a:buChar char="§"/>
            </a:pPr>
            <a:r>
              <a:rPr lang="el-GR" sz="2400" dirty="0">
                <a:solidFill>
                  <a:prstClr val="black"/>
                </a:solidFill>
              </a:rPr>
              <a:t>Η αδυναμία των αναπνευστικών μυών συνήθως προηγείται της εκδήλωσης των συμπτωμάτων</a:t>
            </a:r>
          </a:p>
          <a:p>
            <a:pPr lvl="0">
              <a:lnSpc>
                <a:spcPct val="114000"/>
              </a:lnSpc>
              <a:buClr>
                <a:srgbClr val="820000"/>
              </a:buClr>
              <a:buFont typeface="Wingdings" panose="05000000000000000000" pitchFamily="2" charset="2"/>
              <a:buChar char="§"/>
            </a:pPr>
            <a:endParaRPr lang="el-GR" sz="2400" dirty="0">
              <a:solidFill>
                <a:prstClr val="black"/>
              </a:solidFill>
            </a:endParaRPr>
          </a:p>
          <a:p>
            <a:pPr lvl="0">
              <a:lnSpc>
                <a:spcPct val="114000"/>
              </a:lnSpc>
              <a:buClr>
                <a:srgbClr val="820000"/>
              </a:buClr>
              <a:buFont typeface="Wingdings" panose="05000000000000000000" pitchFamily="2" charset="2"/>
              <a:buChar char="§"/>
            </a:pPr>
            <a:r>
              <a:rPr lang="el-GR" sz="2400" dirty="0">
                <a:solidFill>
                  <a:prstClr val="black"/>
                </a:solidFill>
              </a:rPr>
              <a:t>Αυτό συμπεραίνεται από τη σχετικά χαμηλή εισπνευστική δύναμη που απαιτείται για την αντιμετώπιση των περισσοτέρων αναπνευστικών φορτίων </a:t>
            </a:r>
          </a:p>
          <a:p>
            <a:pPr lvl="0">
              <a:lnSpc>
                <a:spcPct val="114000"/>
              </a:lnSpc>
              <a:buClr>
                <a:srgbClr val="820000"/>
              </a:buClr>
              <a:buFont typeface="Wingdings" panose="05000000000000000000" pitchFamily="2" charset="2"/>
              <a:buChar char="§"/>
            </a:pPr>
            <a:endParaRPr lang="el-GR" sz="2400" dirty="0">
              <a:solidFill>
                <a:prstClr val="black"/>
              </a:solidFill>
            </a:endParaRPr>
          </a:p>
          <a:p>
            <a:pPr lvl="0">
              <a:lnSpc>
                <a:spcPct val="114000"/>
              </a:lnSpc>
              <a:buClr>
                <a:srgbClr val="820000"/>
              </a:buClr>
              <a:buFont typeface="Wingdings" panose="05000000000000000000" pitchFamily="2" charset="2"/>
              <a:buChar char="§"/>
            </a:pPr>
            <a:r>
              <a:rPr lang="el-GR" sz="2400" dirty="0">
                <a:solidFill>
                  <a:prstClr val="black"/>
                </a:solidFill>
              </a:rPr>
              <a:t>Τα κλινικά συμπτώματα συνήθως εκδηλώνονται </a:t>
            </a:r>
            <a:r>
              <a:rPr lang="el-GR" sz="2400" dirty="0" smtClean="0">
                <a:solidFill>
                  <a:prstClr val="black"/>
                </a:solidFill>
              </a:rPr>
              <a:t>στην έλλειψη </a:t>
            </a:r>
            <a:r>
              <a:rPr lang="el-GR" sz="2400" dirty="0">
                <a:solidFill>
                  <a:prstClr val="black"/>
                </a:solidFill>
              </a:rPr>
              <a:t>ισορροπίας μεταξύ του εισπνευστικού φορτίου και της αντοχής της πνευμονικής αντλίας</a:t>
            </a:r>
            <a:endParaRPr lang="en-US" sz="2400" dirty="0">
              <a:solidFill>
                <a:prstClr val="black"/>
              </a:solidFill>
            </a:endParaRPr>
          </a:p>
          <a:p>
            <a:pPr>
              <a:lnSpc>
                <a:spcPct val="114000"/>
              </a:lnSpc>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
        <p:nvSpPr>
          <p:cNvPr id="6" name="TextBox 4"/>
          <p:cNvSpPr txBox="1"/>
          <p:nvPr/>
        </p:nvSpPr>
        <p:spPr>
          <a:xfrm>
            <a:off x="0" y="6519446"/>
            <a:ext cx="4392488" cy="338554"/>
          </a:xfrm>
          <a:prstGeom prst="rect">
            <a:avLst/>
          </a:prstGeom>
          <a:noFill/>
        </p:spPr>
        <p:txBody>
          <a:bodyPr wrap="square" rtlCol="0">
            <a:spAutoFit/>
          </a:bodyPr>
          <a:lstStyle/>
          <a:p>
            <a:pPr marL="342900" lvl="0" indent="-342900" fontAlgn="auto">
              <a:lnSpc>
                <a:spcPct val="80000"/>
              </a:lnSpc>
              <a:spcBef>
                <a:spcPct val="20000"/>
              </a:spcBef>
              <a:spcAft>
                <a:spcPts val="0"/>
              </a:spcAft>
              <a:defRPr/>
            </a:pPr>
            <a:r>
              <a:rPr lang="en-US" sz="2000" dirty="0">
                <a:solidFill>
                  <a:prstClr val="black"/>
                </a:solidFill>
                <a:latin typeface="Calibri"/>
              </a:rPr>
              <a:t>(Troosters</a:t>
            </a:r>
            <a:r>
              <a:rPr lang="el-GR" sz="2000" dirty="0">
                <a:solidFill>
                  <a:prstClr val="black"/>
                </a:solidFill>
                <a:latin typeface="Calibri"/>
              </a:rPr>
              <a:t>, </a:t>
            </a:r>
            <a:r>
              <a:rPr lang="en-US" sz="2000" dirty="0" smtClean="0">
                <a:solidFill>
                  <a:prstClr val="black"/>
                </a:solidFill>
                <a:latin typeface="Calibri"/>
              </a:rPr>
              <a:t>et al.</a:t>
            </a:r>
            <a:r>
              <a:rPr lang="el-GR" sz="2000" dirty="0" smtClean="0">
                <a:solidFill>
                  <a:prstClr val="black"/>
                </a:solidFill>
                <a:latin typeface="Calibri"/>
              </a:rPr>
              <a:t>, </a:t>
            </a:r>
            <a:r>
              <a:rPr lang="el-GR" sz="2000" dirty="0">
                <a:solidFill>
                  <a:prstClr val="black"/>
                </a:solidFill>
                <a:latin typeface="Calibri"/>
              </a:rPr>
              <a:t>2005</a:t>
            </a:r>
            <a:r>
              <a:rPr lang="en-US" sz="2000" dirty="0">
                <a:solidFill>
                  <a:prstClr val="black"/>
                </a:solidFill>
                <a:latin typeface="Calibri"/>
              </a:rPr>
              <a:t>)</a:t>
            </a:r>
            <a:endParaRPr lang="el-GR" sz="2000" dirty="0">
              <a:solidFill>
                <a:prstClr val="black"/>
              </a:solidFill>
              <a:latin typeface="Calibri"/>
            </a:endParaRPr>
          </a:p>
        </p:txBody>
      </p:sp>
    </p:spTree>
    <p:extLst>
      <p:ext uri="{BB962C8B-B14F-4D97-AF65-F5344CB8AC3E}">
        <p14:creationId xmlns:p14="http://schemas.microsoft.com/office/powerpoint/2010/main" val="26309109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1008112"/>
          </a:xfrm>
        </p:spPr>
        <p:txBody>
          <a:bodyPr>
            <a:noAutofit/>
          </a:bodyPr>
          <a:lstStyle/>
          <a:p>
            <a:pPr>
              <a:spcBef>
                <a:spcPct val="50000"/>
              </a:spcBef>
              <a:defRPr/>
            </a:pPr>
            <a:r>
              <a:rPr lang="el-GR" sz="3800" dirty="0">
                <a:cs typeface="Times New Roman" pitchFamily="18" charset="0"/>
              </a:rPr>
              <a:t>Πνευμονική υπερδιάταση και δύναμη αναπνευστικών μυών στη</a:t>
            </a:r>
            <a:r>
              <a:rPr lang="en-US" sz="3800" dirty="0">
                <a:cs typeface="Times New Roman" pitchFamily="18" charset="0"/>
              </a:rPr>
              <a:t> </a:t>
            </a:r>
            <a:r>
              <a:rPr lang="en-US" sz="3800" dirty="0" smtClean="0">
                <a:cs typeface="Times New Roman" pitchFamily="18" charset="0"/>
              </a:rPr>
              <a:t>XA</a:t>
            </a:r>
            <a:r>
              <a:rPr lang="el-GR" sz="3800" dirty="0" smtClean="0">
                <a:cs typeface="Times New Roman" pitchFamily="18" charset="0"/>
              </a:rPr>
              <a:t>Π</a:t>
            </a:r>
            <a:r>
              <a:rPr lang="en-US" sz="3800" dirty="0" smtClean="0">
                <a:cs typeface="Times New Roman" pitchFamily="18" charset="0"/>
              </a:rPr>
              <a:t> </a:t>
            </a:r>
            <a:r>
              <a:rPr lang="el-GR" sz="3200" b="0" dirty="0">
                <a:cs typeface="Times New Roman" pitchFamily="18" charset="0"/>
              </a:rPr>
              <a:t>(4 από 4)</a:t>
            </a:r>
            <a:endParaRPr lang="en-US" sz="3200" b="0" dirty="0">
              <a:cs typeface="Times New Roman" pitchFamily="18" charset="0"/>
            </a:endParaRPr>
          </a:p>
        </p:txBody>
      </p:sp>
      <p:sp>
        <p:nvSpPr>
          <p:cNvPr id="3" name="Content Placeholder 2"/>
          <p:cNvSpPr>
            <a:spLocks noGrp="1"/>
          </p:cNvSpPr>
          <p:nvPr>
            <p:ph idx="1"/>
          </p:nvPr>
        </p:nvSpPr>
        <p:spPr>
          <a:xfrm>
            <a:off x="323528" y="1412776"/>
            <a:ext cx="8496944" cy="4836894"/>
          </a:xfrm>
        </p:spPr>
        <p:txBody>
          <a:bodyPr>
            <a:normAutofit/>
          </a:bodyPr>
          <a:lstStyle/>
          <a:p>
            <a:pPr lvl="0">
              <a:lnSpc>
                <a:spcPct val="110000"/>
              </a:lnSpc>
              <a:spcBef>
                <a:spcPts val="600"/>
              </a:spcBef>
              <a:spcAft>
                <a:spcPts val="600"/>
              </a:spcAft>
              <a:buClr>
                <a:schemeClr val="tx1"/>
              </a:buClr>
              <a:buFont typeface="Wingdings" panose="05000000000000000000" pitchFamily="2" charset="2"/>
              <a:buChar char="§"/>
            </a:pPr>
            <a:r>
              <a:rPr lang="el-GR" sz="2400" dirty="0"/>
              <a:t>Όταν η</a:t>
            </a:r>
            <a:r>
              <a:rPr lang="el-GR" sz="2400" dirty="0">
                <a:solidFill>
                  <a:srgbClr val="820000"/>
                </a:solidFill>
              </a:rPr>
              <a:t> </a:t>
            </a:r>
            <a:r>
              <a:rPr lang="el-GR" sz="2400" b="1" dirty="0">
                <a:solidFill>
                  <a:srgbClr val="820000"/>
                </a:solidFill>
              </a:rPr>
              <a:t>αδυναμία</a:t>
            </a:r>
            <a:r>
              <a:rPr lang="el-GR" sz="2400" dirty="0">
                <a:solidFill>
                  <a:srgbClr val="820000"/>
                </a:solidFill>
              </a:rPr>
              <a:t> </a:t>
            </a:r>
            <a:r>
              <a:rPr lang="el-GR" sz="2400" dirty="0"/>
              <a:t>των αναπνευστικών μυών είναι </a:t>
            </a:r>
            <a:r>
              <a:rPr lang="el-GR" sz="2400" b="1" dirty="0">
                <a:solidFill>
                  <a:srgbClr val="820000"/>
                </a:solidFill>
              </a:rPr>
              <a:t>μέτρια ή σοβαρή</a:t>
            </a:r>
            <a:r>
              <a:rPr lang="el-GR" sz="2400" dirty="0"/>
              <a:t>, </a:t>
            </a:r>
            <a:r>
              <a:rPr lang="el-GR" sz="2400" dirty="0">
                <a:solidFill>
                  <a:prstClr val="black"/>
                </a:solidFill>
              </a:rPr>
              <a:t>τότε τα κλινικά συμπτώματα είναι </a:t>
            </a:r>
            <a:r>
              <a:rPr lang="el-GR" sz="2400" dirty="0" smtClean="0">
                <a:solidFill>
                  <a:prstClr val="black"/>
                </a:solidFill>
              </a:rPr>
              <a:t>διακριτά</a:t>
            </a:r>
            <a:endParaRPr lang="el-GR" sz="2400" dirty="0">
              <a:solidFill>
                <a:prstClr val="black"/>
              </a:solidFill>
            </a:endParaRPr>
          </a:p>
          <a:p>
            <a:pPr lvl="0">
              <a:lnSpc>
                <a:spcPct val="110000"/>
              </a:lnSpc>
              <a:spcBef>
                <a:spcPts val="600"/>
              </a:spcBef>
              <a:spcAft>
                <a:spcPts val="600"/>
              </a:spcAft>
              <a:buClr>
                <a:schemeClr val="tx1"/>
              </a:buClr>
              <a:buFont typeface="Wingdings" panose="05000000000000000000" pitchFamily="2" charset="2"/>
              <a:buChar char="§"/>
            </a:pPr>
            <a:r>
              <a:rPr lang="el-GR" sz="2400" dirty="0" smtClean="0"/>
              <a:t>Όταν </a:t>
            </a:r>
            <a:r>
              <a:rPr lang="el-GR" sz="2400" dirty="0"/>
              <a:t>η </a:t>
            </a:r>
            <a:r>
              <a:rPr lang="el-GR" sz="2400" b="1" dirty="0">
                <a:solidFill>
                  <a:srgbClr val="820000"/>
                </a:solidFill>
              </a:rPr>
              <a:t>αδυναμία</a:t>
            </a:r>
            <a:r>
              <a:rPr lang="el-GR" sz="2400" dirty="0">
                <a:solidFill>
                  <a:srgbClr val="820000"/>
                </a:solidFill>
              </a:rPr>
              <a:t> </a:t>
            </a:r>
            <a:r>
              <a:rPr lang="el-GR" sz="2400" dirty="0"/>
              <a:t>των αναπνευστικών μυών είναι </a:t>
            </a:r>
            <a:r>
              <a:rPr lang="el-GR" sz="2400" dirty="0">
                <a:solidFill>
                  <a:srgbClr val="820000"/>
                </a:solidFill>
              </a:rPr>
              <a:t>π</a:t>
            </a:r>
            <a:r>
              <a:rPr lang="el-GR" sz="2400" b="1" dirty="0">
                <a:solidFill>
                  <a:srgbClr val="820000"/>
                </a:solidFill>
              </a:rPr>
              <a:t>ροφανής</a:t>
            </a:r>
            <a:r>
              <a:rPr lang="el-GR" sz="2400" dirty="0"/>
              <a:t>,</a:t>
            </a:r>
            <a:r>
              <a:rPr lang="el-GR" sz="2400" dirty="0">
                <a:solidFill>
                  <a:srgbClr val="820000"/>
                </a:solidFill>
              </a:rPr>
              <a:t> </a:t>
            </a:r>
            <a:r>
              <a:rPr lang="el-GR" sz="2400" dirty="0">
                <a:solidFill>
                  <a:prstClr val="black"/>
                </a:solidFill>
              </a:rPr>
              <a:t>τα κλινικά συμπτώματα μπορούν να εκδηλώνονται </a:t>
            </a:r>
            <a:r>
              <a:rPr lang="el-GR" sz="2400" dirty="0">
                <a:solidFill>
                  <a:srgbClr val="820000"/>
                </a:solidFill>
              </a:rPr>
              <a:t>στην ηρεμία, </a:t>
            </a:r>
            <a:r>
              <a:rPr lang="el-GR" sz="2400" dirty="0">
                <a:solidFill>
                  <a:prstClr val="black"/>
                </a:solidFill>
              </a:rPr>
              <a:t>να υπάρχει </a:t>
            </a:r>
            <a:r>
              <a:rPr lang="el-GR" sz="2400" dirty="0"/>
              <a:t>δύσπνοια, υπερκαπνία καθώς και/ή προβλήματα στην ομιλία και ο ασθενής να αισθάνεται πως έχει περιορισμένες δυνατότητες </a:t>
            </a:r>
          </a:p>
          <a:p>
            <a:pPr lvl="0">
              <a:lnSpc>
                <a:spcPct val="110000"/>
              </a:lnSpc>
              <a:spcBef>
                <a:spcPts val="600"/>
              </a:spcBef>
              <a:spcAft>
                <a:spcPts val="600"/>
              </a:spcAft>
              <a:buClr>
                <a:schemeClr val="tx1"/>
              </a:buClr>
              <a:buFont typeface="Wingdings" panose="05000000000000000000" pitchFamily="2" charset="2"/>
              <a:buChar char="§"/>
            </a:pPr>
            <a:r>
              <a:rPr lang="el-GR" sz="2400" dirty="0" smtClean="0"/>
              <a:t>Σε </a:t>
            </a:r>
            <a:r>
              <a:rPr lang="el-GR" sz="2400" dirty="0"/>
              <a:t>περίπτωση σοβαρής αδυναμίας των εκπνευστικών μυών είναι μειωμένη η ικανότητα για </a:t>
            </a:r>
            <a:r>
              <a:rPr lang="el-GR" sz="2400" dirty="0" smtClean="0"/>
              <a:t>βήχα</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48</a:t>
            </a:fld>
            <a:endParaRPr lang="el-GR" dirty="0"/>
          </a:p>
        </p:txBody>
      </p:sp>
      <p:sp>
        <p:nvSpPr>
          <p:cNvPr id="6" name="TextBox 4"/>
          <p:cNvSpPr txBox="1"/>
          <p:nvPr/>
        </p:nvSpPr>
        <p:spPr>
          <a:xfrm>
            <a:off x="0" y="6519446"/>
            <a:ext cx="4392488" cy="338554"/>
          </a:xfrm>
          <a:prstGeom prst="rect">
            <a:avLst/>
          </a:prstGeom>
          <a:noFill/>
        </p:spPr>
        <p:txBody>
          <a:bodyPr wrap="square" rtlCol="0">
            <a:spAutoFit/>
          </a:bodyPr>
          <a:lstStyle/>
          <a:p>
            <a:pPr marL="342900" lvl="0" indent="-342900" fontAlgn="auto">
              <a:lnSpc>
                <a:spcPct val="80000"/>
              </a:lnSpc>
              <a:spcBef>
                <a:spcPct val="20000"/>
              </a:spcBef>
              <a:spcAft>
                <a:spcPts val="0"/>
              </a:spcAft>
              <a:defRPr/>
            </a:pPr>
            <a:r>
              <a:rPr lang="en-US" sz="2000" dirty="0">
                <a:solidFill>
                  <a:prstClr val="black"/>
                </a:solidFill>
                <a:latin typeface="Calibri"/>
              </a:rPr>
              <a:t>(Troosters</a:t>
            </a:r>
            <a:r>
              <a:rPr lang="el-GR" sz="2000" dirty="0">
                <a:solidFill>
                  <a:prstClr val="black"/>
                </a:solidFill>
                <a:latin typeface="Calibri"/>
              </a:rPr>
              <a:t>, </a:t>
            </a:r>
            <a:r>
              <a:rPr lang="en-US" sz="2000" dirty="0" smtClean="0">
                <a:solidFill>
                  <a:prstClr val="black"/>
                </a:solidFill>
                <a:latin typeface="Calibri"/>
              </a:rPr>
              <a:t>et al.</a:t>
            </a:r>
            <a:r>
              <a:rPr lang="el-GR" sz="2000" dirty="0" smtClean="0">
                <a:solidFill>
                  <a:prstClr val="black"/>
                </a:solidFill>
                <a:latin typeface="Calibri"/>
              </a:rPr>
              <a:t>, </a:t>
            </a:r>
            <a:r>
              <a:rPr lang="el-GR" sz="2000" dirty="0">
                <a:solidFill>
                  <a:prstClr val="black"/>
                </a:solidFill>
                <a:latin typeface="Calibri"/>
              </a:rPr>
              <a:t>2005</a:t>
            </a:r>
            <a:r>
              <a:rPr lang="en-US" sz="2000" dirty="0">
                <a:solidFill>
                  <a:prstClr val="black"/>
                </a:solidFill>
                <a:latin typeface="Calibri"/>
              </a:rPr>
              <a:t>)</a:t>
            </a:r>
            <a:endParaRPr lang="el-GR" sz="2000" dirty="0">
              <a:solidFill>
                <a:prstClr val="black"/>
              </a:solidFill>
              <a:latin typeface="Calibri"/>
            </a:endParaRPr>
          </a:p>
        </p:txBody>
      </p:sp>
    </p:spTree>
    <p:extLst>
      <p:ext uri="{BB962C8B-B14F-4D97-AF65-F5344CB8AC3E}">
        <p14:creationId xmlns:p14="http://schemas.microsoft.com/office/powerpoint/2010/main" val="23714872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52000"/>
            <a:ext cx="8229600" cy="907200"/>
          </a:xfrm>
        </p:spPr>
        <p:txBody>
          <a:bodyPr>
            <a:noAutofit/>
          </a:bodyPr>
          <a:lstStyle/>
          <a:p>
            <a:r>
              <a:rPr lang="el-GR" dirty="0"/>
              <a:t>Αίτια περιορισμού της ροής στη ΧΑΠ </a:t>
            </a:r>
            <a:r>
              <a:rPr lang="el-GR" sz="3200" b="0" dirty="0"/>
              <a:t>(2 από 2)</a:t>
            </a:r>
          </a:p>
        </p:txBody>
      </p:sp>
      <p:sp>
        <p:nvSpPr>
          <p:cNvPr id="3" name="Content Placeholder 2"/>
          <p:cNvSpPr>
            <a:spLocks noGrp="1"/>
          </p:cNvSpPr>
          <p:nvPr>
            <p:ph idx="1"/>
          </p:nvPr>
        </p:nvSpPr>
        <p:spPr>
          <a:xfrm>
            <a:off x="251520" y="1555200"/>
            <a:ext cx="8640960" cy="3600400"/>
          </a:xfrm>
        </p:spPr>
        <p:txBody>
          <a:bodyPr/>
          <a:lstStyle/>
          <a:p>
            <a:pPr lvl="0">
              <a:lnSpc>
                <a:spcPct val="90000"/>
              </a:lnSpc>
              <a:spcAft>
                <a:spcPts val="1200"/>
              </a:spcAft>
              <a:buClr>
                <a:srgbClr val="A5FF4B"/>
              </a:buClr>
              <a:buNone/>
            </a:pPr>
            <a:r>
              <a:rPr lang="el-GR" sz="2600" b="1" dirty="0">
                <a:solidFill>
                  <a:srgbClr val="820000"/>
                </a:solidFill>
              </a:rPr>
              <a:t>Αναστρέψιμα</a:t>
            </a:r>
          </a:p>
          <a:p>
            <a:pPr marL="352425" lvl="1" indent="-352425">
              <a:spcBef>
                <a:spcPts val="600"/>
              </a:spcBef>
              <a:spcAft>
                <a:spcPts val="1200"/>
              </a:spcAft>
            </a:pPr>
            <a:r>
              <a:rPr lang="el-GR" sz="2400" dirty="0" smtClean="0">
                <a:solidFill>
                  <a:prstClr val="black"/>
                </a:solidFill>
              </a:rPr>
              <a:t>Άθροιση </a:t>
            </a:r>
            <a:r>
              <a:rPr lang="el-GR" sz="2400" dirty="0">
                <a:solidFill>
                  <a:prstClr val="black"/>
                </a:solidFill>
              </a:rPr>
              <a:t>φλεγμονωδών κυττάρων, βλέννας και εξιδρώματος στους βρόγχους</a:t>
            </a:r>
          </a:p>
          <a:p>
            <a:pPr marL="352425" lvl="1" indent="-352425">
              <a:spcBef>
                <a:spcPts val="600"/>
              </a:spcBef>
              <a:spcAft>
                <a:spcPts val="1200"/>
              </a:spcAft>
            </a:pPr>
            <a:r>
              <a:rPr lang="el-GR" sz="2400" dirty="0" smtClean="0">
                <a:solidFill>
                  <a:prstClr val="black"/>
                </a:solidFill>
              </a:rPr>
              <a:t>Σύσπαση </a:t>
            </a:r>
            <a:r>
              <a:rPr lang="el-GR" sz="2400" dirty="0">
                <a:solidFill>
                  <a:prstClr val="black"/>
                </a:solidFill>
              </a:rPr>
              <a:t>λείων μυϊκών ινών στους περιφερικούς και κεντρικούς αεραγωγούς</a:t>
            </a:r>
          </a:p>
          <a:p>
            <a:pPr marL="352425" lvl="1" indent="-352425">
              <a:spcBef>
                <a:spcPts val="600"/>
              </a:spcBef>
              <a:spcAft>
                <a:spcPts val="1200"/>
              </a:spcAft>
            </a:pPr>
            <a:r>
              <a:rPr lang="el-GR" sz="2400" dirty="0" smtClean="0">
                <a:solidFill>
                  <a:prstClr val="black"/>
                </a:solidFill>
              </a:rPr>
              <a:t>Δυναμική </a:t>
            </a:r>
            <a:r>
              <a:rPr lang="el-GR" sz="2400" dirty="0">
                <a:solidFill>
                  <a:prstClr val="black"/>
                </a:solidFill>
              </a:rPr>
              <a:t>υπερδιάταση κατά την άσκηση</a:t>
            </a:r>
            <a:endParaRPr lang="en-US" sz="2400" dirty="0">
              <a:solidFill>
                <a:prstClr val="black"/>
              </a:solidFill>
            </a:endParaRPr>
          </a:p>
        </p:txBody>
      </p:sp>
      <p:sp>
        <p:nvSpPr>
          <p:cNvPr id="5" name="TextBox 4"/>
          <p:cNvSpPr txBox="1"/>
          <p:nvPr/>
        </p:nvSpPr>
        <p:spPr>
          <a:xfrm>
            <a:off x="0" y="6457890"/>
            <a:ext cx="6624736" cy="400110"/>
          </a:xfrm>
          <a:prstGeom prst="rect">
            <a:avLst/>
          </a:prstGeom>
          <a:noFill/>
        </p:spPr>
        <p:txBody>
          <a:bodyPr wrap="square" rtlCol="0">
            <a:spAutoFit/>
          </a:bodyPr>
          <a:lstStyle/>
          <a:p>
            <a:r>
              <a:rPr lang="en-US" sz="2000" dirty="0">
                <a:latin typeface="+mn-lt"/>
              </a:rPr>
              <a:t>(GOLD, 2006; Pryor &amp; Prasad, 2002; Hough, 1997; West, 2008)</a:t>
            </a:r>
            <a:endParaRPr lang="el-GR" sz="20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cxnSp>
        <p:nvCxnSpPr>
          <p:cNvPr id="6" name="Straight Connector 5"/>
          <p:cNvCxnSpPr/>
          <p:nvPr/>
        </p:nvCxnSpPr>
        <p:spPr>
          <a:xfrm>
            <a:off x="539552" y="2060848"/>
            <a:ext cx="80558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575790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1196752"/>
          </a:xfrm>
        </p:spPr>
        <p:txBody>
          <a:bodyPr>
            <a:noAutofit/>
          </a:bodyPr>
          <a:lstStyle/>
          <a:p>
            <a:r>
              <a:rPr lang="el-GR" dirty="0"/>
              <a:t>Κλινικά σημεία της αδυναμίας των αναπνευστικών μυών: </a:t>
            </a:r>
          </a:p>
        </p:txBody>
      </p:sp>
      <p:sp>
        <p:nvSpPr>
          <p:cNvPr id="3" name="Content Placeholder 2"/>
          <p:cNvSpPr>
            <a:spLocks noGrp="1"/>
          </p:cNvSpPr>
          <p:nvPr>
            <p:ph idx="1"/>
          </p:nvPr>
        </p:nvSpPr>
        <p:spPr>
          <a:xfrm>
            <a:off x="323528" y="1556792"/>
            <a:ext cx="8229600" cy="4536504"/>
          </a:xfrm>
        </p:spPr>
        <p:txBody>
          <a:bodyPr>
            <a:normAutofit fontScale="25000" lnSpcReduction="20000"/>
          </a:bodyPr>
          <a:lstStyle/>
          <a:p>
            <a:pPr marL="627063" lvl="0" indent="-627063">
              <a:lnSpc>
                <a:spcPct val="120000"/>
              </a:lnSpc>
              <a:spcBef>
                <a:spcPts val="600"/>
              </a:spcBef>
              <a:spcAft>
                <a:spcPts val="600"/>
              </a:spcAft>
              <a:buClr>
                <a:srgbClr val="004A82"/>
              </a:buClr>
              <a:buFont typeface="Wingdings" panose="05000000000000000000" pitchFamily="2" charset="2"/>
              <a:buChar char="q"/>
            </a:pPr>
            <a:r>
              <a:rPr lang="el-GR" sz="9600" dirty="0" smtClean="0">
                <a:solidFill>
                  <a:prstClr val="black"/>
                </a:solidFill>
              </a:rPr>
              <a:t>Μείωση </a:t>
            </a:r>
            <a:r>
              <a:rPr lang="el-GR" sz="9600" dirty="0">
                <a:solidFill>
                  <a:prstClr val="black"/>
                </a:solidFill>
              </a:rPr>
              <a:t>της </a:t>
            </a:r>
            <a:r>
              <a:rPr lang="el-GR" sz="9600" dirty="0" smtClean="0">
                <a:solidFill>
                  <a:prstClr val="black"/>
                </a:solidFill>
              </a:rPr>
              <a:t>Ζ.Χ. </a:t>
            </a:r>
            <a:endParaRPr lang="el-GR" sz="9600" dirty="0">
              <a:solidFill>
                <a:prstClr val="black"/>
              </a:solidFill>
            </a:endParaRPr>
          </a:p>
          <a:p>
            <a:pPr marL="627063" lvl="0" indent="-627063">
              <a:lnSpc>
                <a:spcPct val="120000"/>
              </a:lnSpc>
              <a:spcBef>
                <a:spcPts val="600"/>
              </a:spcBef>
              <a:spcAft>
                <a:spcPts val="600"/>
              </a:spcAft>
              <a:buClr>
                <a:srgbClr val="004A82"/>
              </a:buClr>
              <a:buFont typeface="Wingdings" panose="05000000000000000000" pitchFamily="2" charset="2"/>
              <a:buChar char="q"/>
            </a:pPr>
            <a:r>
              <a:rPr lang="el-GR" sz="9600" dirty="0" smtClean="0">
                <a:solidFill>
                  <a:prstClr val="black"/>
                </a:solidFill>
              </a:rPr>
              <a:t>Κατακράτηση </a:t>
            </a:r>
            <a:r>
              <a:rPr lang="en-US" sz="9600" dirty="0">
                <a:solidFill>
                  <a:prstClr val="black"/>
                </a:solidFill>
              </a:rPr>
              <a:t>CO</a:t>
            </a:r>
            <a:r>
              <a:rPr lang="el-GR" sz="9600" dirty="0" smtClean="0">
                <a:solidFill>
                  <a:prstClr val="black"/>
                </a:solidFill>
              </a:rPr>
              <a:t>2</a:t>
            </a:r>
            <a:endParaRPr lang="el-GR" sz="9600" dirty="0">
              <a:solidFill>
                <a:prstClr val="black"/>
              </a:solidFill>
            </a:endParaRPr>
          </a:p>
          <a:p>
            <a:pPr marL="627063" lvl="0" indent="-627063">
              <a:lnSpc>
                <a:spcPct val="120000"/>
              </a:lnSpc>
              <a:spcBef>
                <a:spcPts val="600"/>
              </a:spcBef>
              <a:spcAft>
                <a:spcPts val="600"/>
              </a:spcAft>
              <a:buClr>
                <a:srgbClr val="004A82"/>
              </a:buClr>
              <a:buFont typeface="Wingdings" panose="05000000000000000000" pitchFamily="2" charset="2"/>
              <a:buChar char="q"/>
            </a:pPr>
            <a:r>
              <a:rPr lang="el-GR" sz="9600" dirty="0" smtClean="0">
                <a:solidFill>
                  <a:prstClr val="black"/>
                </a:solidFill>
              </a:rPr>
              <a:t>Περιορισμός </a:t>
            </a:r>
            <a:r>
              <a:rPr lang="el-GR" sz="9600" dirty="0">
                <a:solidFill>
                  <a:prstClr val="black"/>
                </a:solidFill>
              </a:rPr>
              <a:t>της </a:t>
            </a:r>
            <a:r>
              <a:rPr lang="el-GR" sz="9600" dirty="0" smtClean="0">
                <a:solidFill>
                  <a:prstClr val="black"/>
                </a:solidFill>
              </a:rPr>
              <a:t>αναπνοής </a:t>
            </a:r>
            <a:endParaRPr lang="el-GR" sz="9600" dirty="0">
              <a:solidFill>
                <a:prstClr val="black"/>
              </a:solidFill>
            </a:endParaRPr>
          </a:p>
          <a:p>
            <a:pPr marL="627063" lvl="0" indent="-627063">
              <a:lnSpc>
                <a:spcPct val="120000"/>
              </a:lnSpc>
              <a:spcBef>
                <a:spcPts val="600"/>
              </a:spcBef>
              <a:spcAft>
                <a:spcPts val="600"/>
              </a:spcAft>
              <a:buClr>
                <a:srgbClr val="004A82"/>
              </a:buClr>
              <a:buFont typeface="Wingdings" panose="05000000000000000000" pitchFamily="2" charset="2"/>
              <a:buChar char="q"/>
            </a:pPr>
            <a:r>
              <a:rPr lang="el-GR" sz="9600" dirty="0" smtClean="0">
                <a:solidFill>
                  <a:prstClr val="black"/>
                </a:solidFill>
              </a:rPr>
              <a:t>Ορθόπνοια </a:t>
            </a:r>
            <a:r>
              <a:rPr lang="el-GR" sz="9600" dirty="0">
                <a:solidFill>
                  <a:prstClr val="black"/>
                </a:solidFill>
              </a:rPr>
              <a:t>ή δύσπνοια κατά την </a:t>
            </a:r>
            <a:r>
              <a:rPr lang="el-GR" sz="9600" dirty="0" smtClean="0">
                <a:solidFill>
                  <a:prstClr val="black"/>
                </a:solidFill>
              </a:rPr>
              <a:t>άσκηση </a:t>
            </a:r>
            <a:endParaRPr lang="el-GR" sz="9600" dirty="0">
              <a:solidFill>
                <a:prstClr val="black"/>
              </a:solidFill>
            </a:endParaRPr>
          </a:p>
          <a:p>
            <a:pPr marL="627063" lvl="0" indent="-627063">
              <a:lnSpc>
                <a:spcPct val="120000"/>
              </a:lnSpc>
              <a:spcBef>
                <a:spcPts val="600"/>
              </a:spcBef>
              <a:spcAft>
                <a:spcPts val="600"/>
              </a:spcAft>
              <a:buClr>
                <a:srgbClr val="004A82"/>
              </a:buClr>
              <a:buFont typeface="Wingdings" panose="05000000000000000000" pitchFamily="2" charset="2"/>
              <a:buChar char="q"/>
            </a:pPr>
            <a:r>
              <a:rPr lang="el-GR" sz="9600" dirty="0" smtClean="0">
                <a:solidFill>
                  <a:prstClr val="black"/>
                </a:solidFill>
              </a:rPr>
              <a:t>Σύντομες </a:t>
            </a:r>
            <a:r>
              <a:rPr lang="el-GR" sz="9600" dirty="0">
                <a:solidFill>
                  <a:prstClr val="black"/>
                </a:solidFill>
              </a:rPr>
              <a:t>προτάσεις στην </a:t>
            </a:r>
            <a:r>
              <a:rPr lang="el-GR" sz="9600" dirty="0" smtClean="0">
                <a:solidFill>
                  <a:prstClr val="black"/>
                </a:solidFill>
              </a:rPr>
              <a:t>ομιλία </a:t>
            </a:r>
            <a:endParaRPr lang="el-GR" sz="9600" dirty="0">
              <a:solidFill>
                <a:prstClr val="black"/>
              </a:solidFill>
            </a:endParaRPr>
          </a:p>
          <a:p>
            <a:pPr marL="627063" lvl="0" indent="-627063">
              <a:lnSpc>
                <a:spcPct val="120000"/>
              </a:lnSpc>
              <a:spcBef>
                <a:spcPts val="600"/>
              </a:spcBef>
              <a:spcAft>
                <a:spcPts val="600"/>
              </a:spcAft>
              <a:buClr>
                <a:srgbClr val="004A82"/>
              </a:buClr>
              <a:buFont typeface="Wingdings" panose="05000000000000000000" pitchFamily="2" charset="2"/>
              <a:buChar char="q"/>
            </a:pPr>
            <a:r>
              <a:rPr lang="el-GR" sz="9600" dirty="0" smtClean="0">
                <a:solidFill>
                  <a:prstClr val="black"/>
                </a:solidFill>
              </a:rPr>
              <a:t>Ταχύπνοια </a:t>
            </a:r>
            <a:endParaRPr lang="el-GR" sz="9600" dirty="0">
              <a:solidFill>
                <a:prstClr val="black"/>
              </a:solidFill>
            </a:endParaRPr>
          </a:p>
          <a:p>
            <a:pPr marL="627063" lvl="0" indent="-627063">
              <a:lnSpc>
                <a:spcPct val="120000"/>
              </a:lnSpc>
              <a:spcBef>
                <a:spcPts val="600"/>
              </a:spcBef>
              <a:spcAft>
                <a:spcPts val="600"/>
              </a:spcAft>
              <a:buClr>
                <a:srgbClr val="004A82"/>
              </a:buClr>
              <a:buFont typeface="Wingdings" panose="05000000000000000000" pitchFamily="2" charset="2"/>
              <a:buChar char="q"/>
            </a:pPr>
            <a:r>
              <a:rPr lang="el-GR" sz="9600" dirty="0" smtClean="0">
                <a:solidFill>
                  <a:prstClr val="black"/>
                </a:solidFill>
              </a:rPr>
              <a:t>Παράδοξη </a:t>
            </a:r>
            <a:r>
              <a:rPr lang="el-GR" sz="9600" dirty="0">
                <a:solidFill>
                  <a:prstClr val="black"/>
                </a:solidFill>
              </a:rPr>
              <a:t>κίνηση στο θωρακικό ή κοιλιακό τοίχωμα</a:t>
            </a:r>
            <a:r>
              <a:rPr lang="el-GR" sz="9600" dirty="0" smtClean="0">
                <a:solidFill>
                  <a:prstClr val="black"/>
                </a:solidFill>
              </a:rPr>
              <a:t>,</a:t>
            </a:r>
            <a:endParaRPr lang="el-GR" sz="9600" dirty="0">
              <a:solidFill>
                <a:prstClr val="black"/>
              </a:solidFill>
            </a:endParaRPr>
          </a:p>
          <a:p>
            <a:pPr marL="627063" lvl="0" indent="-627063">
              <a:lnSpc>
                <a:spcPct val="120000"/>
              </a:lnSpc>
              <a:spcBef>
                <a:spcPts val="600"/>
              </a:spcBef>
              <a:spcAft>
                <a:spcPts val="600"/>
              </a:spcAft>
              <a:buClr>
                <a:srgbClr val="004A82"/>
              </a:buClr>
              <a:buFont typeface="Wingdings" panose="05000000000000000000" pitchFamily="2" charset="2"/>
              <a:buChar char="q"/>
            </a:pPr>
            <a:r>
              <a:rPr lang="el-GR" sz="9600" dirty="0" smtClean="0">
                <a:solidFill>
                  <a:prstClr val="black"/>
                </a:solidFill>
              </a:rPr>
              <a:t>Προβλήματα </a:t>
            </a:r>
            <a:r>
              <a:rPr lang="el-GR" sz="9600" dirty="0">
                <a:solidFill>
                  <a:prstClr val="black"/>
                </a:solidFill>
              </a:rPr>
              <a:t>στο βήχα, με συνέπεια </a:t>
            </a:r>
            <a:r>
              <a:rPr lang="el-GR" sz="9600" dirty="0" smtClean="0">
                <a:solidFill>
                  <a:prstClr val="black"/>
                </a:solidFill>
              </a:rPr>
              <a:t>λοιμώξεις</a:t>
            </a:r>
            <a:endParaRPr lang="el-GR" sz="9600" dirty="0">
              <a:solidFill>
                <a:prstClr val="black"/>
              </a:solidFill>
            </a:endParaRPr>
          </a:p>
          <a:p>
            <a:pPr marL="627063" lvl="0" indent="-627063">
              <a:lnSpc>
                <a:spcPct val="120000"/>
              </a:lnSpc>
              <a:spcBef>
                <a:spcPts val="600"/>
              </a:spcBef>
              <a:spcAft>
                <a:spcPts val="600"/>
              </a:spcAft>
              <a:buClr>
                <a:srgbClr val="004A82"/>
              </a:buClr>
              <a:buFont typeface="Wingdings" panose="05000000000000000000" pitchFamily="2" charset="2"/>
              <a:buChar char="q"/>
            </a:pPr>
            <a:r>
              <a:rPr lang="el-GR" sz="9600" dirty="0" smtClean="0">
                <a:solidFill>
                  <a:prstClr val="black"/>
                </a:solidFill>
              </a:rPr>
              <a:t>Γενικευμένη </a:t>
            </a:r>
            <a:r>
              <a:rPr lang="el-GR" sz="9600" dirty="0">
                <a:solidFill>
                  <a:prstClr val="black"/>
                </a:solidFill>
              </a:rPr>
              <a:t>μυϊκή αδυναμία</a:t>
            </a:r>
            <a:endParaRPr lang="en-US" sz="9600" dirty="0">
              <a:solidFill>
                <a:prstClr val="black"/>
              </a:solidFill>
            </a:endParaRPr>
          </a:p>
          <a:p>
            <a:pPr marL="627063" indent="-627063">
              <a:lnSpc>
                <a:spcPct val="120000"/>
              </a:lnSpc>
              <a:spcBef>
                <a:spcPts val="600"/>
              </a:spcBef>
            </a:pP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49</a:t>
            </a:fld>
            <a:endParaRPr lang="el-GR" dirty="0"/>
          </a:p>
        </p:txBody>
      </p:sp>
      <p:sp>
        <p:nvSpPr>
          <p:cNvPr id="7" name="TextBox 4"/>
          <p:cNvSpPr txBox="1"/>
          <p:nvPr/>
        </p:nvSpPr>
        <p:spPr>
          <a:xfrm>
            <a:off x="0" y="6519446"/>
            <a:ext cx="4392488" cy="338554"/>
          </a:xfrm>
          <a:prstGeom prst="rect">
            <a:avLst/>
          </a:prstGeom>
          <a:noFill/>
        </p:spPr>
        <p:txBody>
          <a:bodyPr wrap="square" rtlCol="0">
            <a:spAutoFit/>
          </a:bodyPr>
          <a:lstStyle/>
          <a:p>
            <a:pPr marL="342900" lvl="0" indent="-342900" fontAlgn="auto">
              <a:lnSpc>
                <a:spcPct val="80000"/>
              </a:lnSpc>
              <a:spcBef>
                <a:spcPct val="20000"/>
              </a:spcBef>
              <a:spcAft>
                <a:spcPts val="0"/>
              </a:spcAft>
              <a:defRPr/>
            </a:pPr>
            <a:r>
              <a:rPr lang="en-US" sz="2000" dirty="0">
                <a:solidFill>
                  <a:prstClr val="black"/>
                </a:solidFill>
                <a:latin typeface="Calibri"/>
              </a:rPr>
              <a:t>(Troosters</a:t>
            </a:r>
            <a:r>
              <a:rPr lang="el-GR" sz="2000" dirty="0">
                <a:solidFill>
                  <a:prstClr val="black"/>
                </a:solidFill>
                <a:latin typeface="Calibri"/>
              </a:rPr>
              <a:t>, </a:t>
            </a:r>
            <a:r>
              <a:rPr lang="en-US" sz="2000" dirty="0" smtClean="0">
                <a:solidFill>
                  <a:prstClr val="black"/>
                </a:solidFill>
                <a:latin typeface="Calibri"/>
              </a:rPr>
              <a:t>et al.</a:t>
            </a:r>
            <a:r>
              <a:rPr lang="el-GR" sz="2000" dirty="0" smtClean="0">
                <a:solidFill>
                  <a:prstClr val="black"/>
                </a:solidFill>
                <a:latin typeface="Calibri"/>
              </a:rPr>
              <a:t>, </a:t>
            </a:r>
            <a:r>
              <a:rPr lang="el-GR" sz="2000" dirty="0">
                <a:solidFill>
                  <a:prstClr val="black"/>
                </a:solidFill>
                <a:latin typeface="Calibri"/>
              </a:rPr>
              <a:t>2005</a:t>
            </a:r>
            <a:r>
              <a:rPr lang="en-US" sz="2000" dirty="0">
                <a:solidFill>
                  <a:prstClr val="black"/>
                </a:solidFill>
                <a:latin typeface="Calibri"/>
              </a:rPr>
              <a:t>)</a:t>
            </a:r>
            <a:endParaRPr lang="el-GR" sz="2000" dirty="0">
              <a:solidFill>
                <a:prstClr val="black"/>
              </a:solidFill>
              <a:latin typeface="Calibri"/>
            </a:endParaRPr>
          </a:p>
        </p:txBody>
      </p:sp>
    </p:spTree>
    <p:extLst>
      <p:ext uri="{BB962C8B-B14F-4D97-AF65-F5344CB8AC3E}">
        <p14:creationId xmlns:p14="http://schemas.microsoft.com/office/powerpoint/2010/main" val="92928167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752"/>
          </a:xfrm>
        </p:spPr>
        <p:txBody>
          <a:bodyPr>
            <a:noAutofit/>
          </a:bodyPr>
          <a:lstStyle/>
          <a:p>
            <a:r>
              <a:rPr lang="el-GR" dirty="0" smtClean="0"/>
              <a:t>Δύσπνοια</a:t>
            </a:r>
            <a:r>
              <a:rPr lang="en-US" dirty="0" smtClean="0"/>
              <a:t> </a:t>
            </a:r>
            <a:r>
              <a:rPr lang="el-GR" dirty="0" smtClean="0"/>
              <a:t>στη ΧΑΠ</a:t>
            </a:r>
            <a:endParaRPr lang="el-GR" dirty="0"/>
          </a:p>
        </p:txBody>
      </p:sp>
      <p:sp>
        <p:nvSpPr>
          <p:cNvPr id="6" name="TextBox 5"/>
          <p:cNvSpPr txBox="1"/>
          <p:nvPr/>
        </p:nvSpPr>
        <p:spPr>
          <a:xfrm>
            <a:off x="0" y="6519446"/>
            <a:ext cx="5472608" cy="338554"/>
          </a:xfrm>
          <a:prstGeom prst="rect">
            <a:avLst/>
          </a:prstGeom>
          <a:noFill/>
        </p:spPr>
        <p:txBody>
          <a:bodyPr wrap="square" rtlCol="0">
            <a:spAutoFit/>
          </a:bodyPr>
          <a:lstStyle/>
          <a:p>
            <a:pPr marL="342900" lvl="0" indent="-342900" fontAlgn="auto">
              <a:lnSpc>
                <a:spcPct val="80000"/>
              </a:lnSpc>
              <a:spcBef>
                <a:spcPct val="20000"/>
              </a:spcBef>
              <a:spcAft>
                <a:spcPts val="0"/>
              </a:spcAft>
            </a:pPr>
            <a:r>
              <a:rPr lang="en-US" sz="2000" dirty="0">
                <a:solidFill>
                  <a:prstClr val="black"/>
                </a:solidFill>
                <a:latin typeface="Calibri"/>
              </a:rPr>
              <a:t>(ATS, 2006; </a:t>
            </a:r>
            <a:r>
              <a:rPr lang="en-US" sz="2000" dirty="0" smtClean="0">
                <a:solidFill>
                  <a:prstClr val="black"/>
                </a:solidFill>
                <a:latin typeface="Calibri"/>
              </a:rPr>
              <a:t>Troosters</a:t>
            </a:r>
            <a:r>
              <a:rPr lang="el-GR" sz="2000" dirty="0" smtClean="0">
                <a:solidFill>
                  <a:prstClr val="black"/>
                </a:solidFill>
                <a:latin typeface="Calibri"/>
              </a:rPr>
              <a:t> </a:t>
            </a:r>
            <a:r>
              <a:rPr lang="en-US" sz="2000" dirty="0" smtClean="0">
                <a:solidFill>
                  <a:prstClr val="black"/>
                </a:solidFill>
                <a:latin typeface="Calibri"/>
              </a:rPr>
              <a:t>et al.</a:t>
            </a:r>
            <a:r>
              <a:rPr lang="el-GR" sz="2000" dirty="0" smtClean="0">
                <a:solidFill>
                  <a:prstClr val="black"/>
                </a:solidFill>
                <a:latin typeface="Calibri"/>
              </a:rPr>
              <a:t>, </a:t>
            </a:r>
            <a:r>
              <a:rPr lang="el-GR" sz="2000" dirty="0">
                <a:solidFill>
                  <a:prstClr val="black"/>
                </a:solidFill>
                <a:latin typeface="Calibri"/>
              </a:rPr>
              <a:t>2005</a:t>
            </a:r>
            <a:r>
              <a:rPr lang="en-US" sz="2000" dirty="0">
                <a:solidFill>
                  <a:prstClr val="black"/>
                </a:solidFill>
                <a:latin typeface="Calibri"/>
              </a:rPr>
              <a:t>)</a:t>
            </a:r>
            <a:endParaRPr lang="el-GR" sz="2000"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50</a:t>
            </a:fld>
            <a:endParaRPr lang="el-GR" dirty="0"/>
          </a:p>
        </p:txBody>
      </p:sp>
      <p:sp>
        <p:nvSpPr>
          <p:cNvPr id="8" name="Content Placeholder 7"/>
          <p:cNvSpPr>
            <a:spLocks noGrp="1"/>
          </p:cNvSpPr>
          <p:nvPr>
            <p:ph idx="1"/>
          </p:nvPr>
        </p:nvSpPr>
        <p:spPr>
          <a:xfrm>
            <a:off x="467544" y="1340768"/>
            <a:ext cx="8075240" cy="3960440"/>
          </a:xfrm>
        </p:spPr>
        <p:txBody>
          <a:bodyPr>
            <a:normAutofit/>
          </a:bodyPr>
          <a:lstStyle/>
          <a:p>
            <a:pPr marL="0" lvl="0" indent="0">
              <a:lnSpc>
                <a:spcPct val="114000"/>
              </a:lnSpc>
              <a:spcBef>
                <a:spcPts val="600"/>
              </a:spcBef>
              <a:spcAft>
                <a:spcPts val="600"/>
              </a:spcAft>
              <a:buNone/>
            </a:pPr>
            <a:r>
              <a:rPr lang="el-GR" sz="2400" b="1" dirty="0">
                <a:solidFill>
                  <a:srgbClr val="820000"/>
                </a:solidFill>
              </a:rPr>
              <a:t>Η δύσπνοια</a:t>
            </a:r>
            <a:r>
              <a:rPr lang="el-GR" sz="2400" dirty="0"/>
              <a:t>,</a:t>
            </a:r>
            <a:r>
              <a:rPr lang="el-GR" sz="2400" b="1" dirty="0">
                <a:solidFill>
                  <a:schemeClr val="accent2">
                    <a:lumMod val="75000"/>
                  </a:schemeClr>
                </a:solidFill>
              </a:rPr>
              <a:t> </a:t>
            </a:r>
            <a:r>
              <a:rPr lang="el-GR" sz="2400" dirty="0">
                <a:solidFill>
                  <a:prstClr val="black"/>
                </a:solidFill>
              </a:rPr>
              <a:t>ως εκτίμηση της αυξημένης αναπνευστικής προσπάθειας και δυσανεξίας, συνδέεται με την αναπηρία που βιώνει ο ασθενής με </a:t>
            </a:r>
            <a:r>
              <a:rPr lang="el-GR" sz="2400" dirty="0" smtClean="0">
                <a:solidFill>
                  <a:prstClr val="black"/>
                </a:solidFill>
              </a:rPr>
              <a:t>ΧΑΠ</a:t>
            </a:r>
            <a:endParaRPr lang="el-GR" sz="2400" dirty="0">
              <a:solidFill>
                <a:prstClr val="black"/>
              </a:solidFill>
            </a:endParaRPr>
          </a:p>
          <a:p>
            <a:pPr marL="0" lvl="0" indent="0">
              <a:lnSpc>
                <a:spcPct val="114000"/>
              </a:lnSpc>
              <a:spcBef>
                <a:spcPts val="600"/>
              </a:spcBef>
              <a:spcAft>
                <a:spcPts val="600"/>
              </a:spcAft>
              <a:buNone/>
            </a:pPr>
            <a:r>
              <a:rPr lang="el-GR" sz="2400" dirty="0">
                <a:solidFill>
                  <a:prstClr val="black"/>
                </a:solidFill>
              </a:rPr>
              <a:t>Πιθανολογείται ότι οφείλεται σε δυσλειτουργία της νευρομυϊκής συναρμογής μεταξύ του κινητικού κέντρου των αναπνευστικών μυών και των περιφερικών αισθητικών ώσεων από υποδοχείς που βρίσκονται στους αεραγωγούς, πνεύμονες, αναπνευστικούς μυς και δομές του θωρακικού </a:t>
            </a:r>
            <a:r>
              <a:rPr lang="el-GR" sz="2400" dirty="0" smtClean="0">
                <a:solidFill>
                  <a:prstClr val="black"/>
                </a:solidFill>
              </a:rPr>
              <a:t>τοιχώματος</a:t>
            </a:r>
            <a:endParaRPr lang="el-GR" sz="2400" dirty="0">
              <a:solidFill>
                <a:prstClr val="black"/>
              </a:solidFill>
            </a:endParaRPr>
          </a:p>
          <a:p>
            <a:endParaRPr lang="el-GR" dirty="0"/>
          </a:p>
        </p:txBody>
      </p:sp>
    </p:spTree>
    <p:extLst>
      <p:ext uri="{BB962C8B-B14F-4D97-AF65-F5344CB8AC3E}">
        <p14:creationId xmlns:p14="http://schemas.microsoft.com/office/powerpoint/2010/main" val="314659620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96752"/>
          </a:xfrm>
        </p:spPr>
        <p:txBody>
          <a:bodyPr>
            <a:noAutofit/>
          </a:bodyPr>
          <a:lstStyle/>
          <a:p>
            <a:r>
              <a:rPr lang="el-GR" dirty="0" smtClean="0"/>
              <a:t>Δύσπνοια</a:t>
            </a:r>
            <a:endParaRPr lang="el-GR" dirty="0"/>
          </a:p>
        </p:txBody>
      </p:sp>
      <p:sp>
        <p:nvSpPr>
          <p:cNvPr id="3" name="Content Placeholder 2"/>
          <p:cNvSpPr>
            <a:spLocks noGrp="1"/>
          </p:cNvSpPr>
          <p:nvPr>
            <p:ph idx="1"/>
          </p:nvPr>
        </p:nvSpPr>
        <p:spPr>
          <a:xfrm>
            <a:off x="251521" y="1196752"/>
            <a:ext cx="6514499" cy="3264938"/>
          </a:xfrm>
        </p:spPr>
        <p:txBody>
          <a:bodyPr>
            <a:normAutofit/>
          </a:bodyPr>
          <a:lstStyle/>
          <a:p>
            <a:pPr lvl="0">
              <a:lnSpc>
                <a:spcPct val="110000"/>
              </a:lnSpc>
              <a:spcAft>
                <a:spcPts val="600"/>
              </a:spcAft>
              <a:buNone/>
            </a:pPr>
            <a:r>
              <a:rPr lang="el-GR" sz="2600" b="1" dirty="0" smtClean="0">
                <a:solidFill>
                  <a:srgbClr val="820000"/>
                </a:solidFill>
              </a:rPr>
              <a:t>Η </a:t>
            </a:r>
            <a:r>
              <a:rPr lang="el-GR" sz="2600" b="1" dirty="0">
                <a:solidFill>
                  <a:srgbClr val="820000"/>
                </a:solidFill>
              </a:rPr>
              <a:t>δύσπνοια προκύπτει όταν: </a:t>
            </a:r>
          </a:p>
          <a:p>
            <a:pPr marL="514350" lvl="0" indent="-514350">
              <a:lnSpc>
                <a:spcPct val="110000"/>
              </a:lnSpc>
              <a:spcAft>
                <a:spcPts val="600"/>
              </a:spcAft>
              <a:buFont typeface="+mj-lt"/>
              <a:buAutoNum type="arabicPeriod"/>
            </a:pPr>
            <a:r>
              <a:rPr lang="el-GR" sz="2400" dirty="0" smtClean="0">
                <a:solidFill>
                  <a:prstClr val="black"/>
                </a:solidFill>
              </a:rPr>
              <a:t>Οι ασθενείς </a:t>
            </a:r>
            <a:r>
              <a:rPr lang="el-GR" sz="2400" dirty="0">
                <a:solidFill>
                  <a:prstClr val="black"/>
                </a:solidFill>
              </a:rPr>
              <a:t>αντιμετωπίζουν υψηλά αναπνευστικά </a:t>
            </a:r>
            <a:r>
              <a:rPr lang="el-GR" sz="2400" dirty="0" smtClean="0">
                <a:solidFill>
                  <a:prstClr val="black"/>
                </a:solidFill>
              </a:rPr>
              <a:t>φορτία</a:t>
            </a:r>
            <a:endParaRPr lang="el-GR" sz="2400" dirty="0">
              <a:solidFill>
                <a:prstClr val="black"/>
              </a:solidFill>
            </a:endParaRPr>
          </a:p>
          <a:p>
            <a:pPr marL="514350" lvl="0" indent="-514350">
              <a:lnSpc>
                <a:spcPct val="110000"/>
              </a:lnSpc>
              <a:spcAft>
                <a:spcPts val="600"/>
              </a:spcAft>
              <a:buFont typeface="+mj-lt"/>
              <a:buAutoNum type="arabicPeriod"/>
            </a:pPr>
            <a:r>
              <a:rPr lang="el-GR" sz="2400" dirty="0" smtClean="0">
                <a:solidFill>
                  <a:prstClr val="black"/>
                </a:solidFill>
              </a:rPr>
              <a:t>Αλλάζει </a:t>
            </a:r>
            <a:r>
              <a:rPr lang="el-GR" sz="2400" dirty="0">
                <a:solidFill>
                  <a:prstClr val="black"/>
                </a:solidFill>
              </a:rPr>
              <a:t>το αναπνευστικό </a:t>
            </a:r>
            <a:r>
              <a:rPr lang="el-GR" sz="2400" dirty="0" smtClean="0">
                <a:solidFill>
                  <a:prstClr val="black"/>
                </a:solidFill>
              </a:rPr>
              <a:t>πρότυπο</a:t>
            </a:r>
            <a:endParaRPr lang="el-GR" sz="2400" dirty="0">
              <a:solidFill>
                <a:prstClr val="black"/>
              </a:solidFill>
            </a:endParaRPr>
          </a:p>
          <a:p>
            <a:pPr marL="514350" lvl="0" indent="-514350">
              <a:lnSpc>
                <a:spcPct val="110000"/>
              </a:lnSpc>
              <a:spcAft>
                <a:spcPts val="600"/>
              </a:spcAft>
              <a:buFont typeface="+mj-lt"/>
              <a:buAutoNum type="arabicPeriod"/>
            </a:pPr>
            <a:r>
              <a:rPr lang="el-GR" sz="2400" dirty="0" smtClean="0">
                <a:solidFill>
                  <a:prstClr val="black"/>
                </a:solidFill>
              </a:rPr>
              <a:t>Υπάρχουν </a:t>
            </a:r>
            <a:r>
              <a:rPr lang="el-GR" sz="2400" dirty="0">
                <a:solidFill>
                  <a:prstClr val="black"/>
                </a:solidFill>
              </a:rPr>
              <a:t>διαταραχές στα αέρια </a:t>
            </a:r>
            <a:r>
              <a:rPr lang="el-GR" sz="2400" dirty="0" smtClean="0">
                <a:solidFill>
                  <a:prstClr val="black"/>
                </a:solidFill>
              </a:rPr>
              <a:t>αίματος και στη </a:t>
            </a:r>
            <a:r>
              <a:rPr lang="el-GR" sz="2400" dirty="0">
                <a:solidFill>
                  <a:prstClr val="black"/>
                </a:solidFill>
              </a:rPr>
              <a:t>λειτουργία των αναπνευστικών μυών</a:t>
            </a:r>
            <a:endParaRPr lang="en-US" sz="2400" dirty="0">
              <a:solidFill>
                <a:prstClr val="black"/>
              </a:solidFill>
            </a:endParaRPr>
          </a:p>
          <a:p>
            <a:endParaRPr lang="el-GR"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917" y="764703"/>
            <a:ext cx="2742349" cy="2701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51</a:t>
            </a:fld>
            <a:endParaRPr lang="el-GR" dirty="0"/>
          </a:p>
        </p:txBody>
      </p:sp>
      <p:sp>
        <p:nvSpPr>
          <p:cNvPr id="8" name="Rectangle 7"/>
          <p:cNvSpPr/>
          <p:nvPr/>
        </p:nvSpPr>
        <p:spPr>
          <a:xfrm>
            <a:off x="6766020" y="3327240"/>
            <a:ext cx="2276521" cy="276999"/>
          </a:xfrm>
          <a:prstGeom prst="rect">
            <a:avLst/>
          </a:prstGeom>
        </p:spPr>
        <p:txBody>
          <a:bodyPr wrap="none">
            <a:spAutoFit/>
          </a:bodyPr>
          <a:lstStyle/>
          <a:p>
            <a:r>
              <a:rPr lang="en-US" sz="1200" dirty="0" smtClean="0">
                <a:latin typeface="+mn-lt"/>
                <a:hlinkClick r:id="rId3"/>
              </a:rPr>
              <a:t>itgsuperstarwallpaper.blogspot.gr</a:t>
            </a:r>
            <a:endParaRPr lang="el-GR" sz="1200" dirty="0">
              <a:latin typeface="+mn-lt"/>
            </a:endParaRPr>
          </a:p>
        </p:txBody>
      </p:sp>
      <p:sp>
        <p:nvSpPr>
          <p:cNvPr id="9" name="TextBox 5"/>
          <p:cNvSpPr txBox="1"/>
          <p:nvPr/>
        </p:nvSpPr>
        <p:spPr>
          <a:xfrm>
            <a:off x="0" y="6519446"/>
            <a:ext cx="5472608" cy="338554"/>
          </a:xfrm>
          <a:prstGeom prst="rect">
            <a:avLst/>
          </a:prstGeom>
          <a:noFill/>
        </p:spPr>
        <p:txBody>
          <a:bodyPr wrap="square" rtlCol="0">
            <a:spAutoFit/>
          </a:bodyPr>
          <a:lstStyle/>
          <a:p>
            <a:pPr marL="342900" lvl="0" indent="-342900" fontAlgn="auto">
              <a:lnSpc>
                <a:spcPct val="80000"/>
              </a:lnSpc>
              <a:spcBef>
                <a:spcPct val="20000"/>
              </a:spcBef>
              <a:spcAft>
                <a:spcPts val="0"/>
              </a:spcAft>
            </a:pPr>
            <a:r>
              <a:rPr lang="en-US" sz="2000" dirty="0">
                <a:solidFill>
                  <a:prstClr val="black"/>
                </a:solidFill>
                <a:latin typeface="Calibri"/>
              </a:rPr>
              <a:t>(ATS, 2006; </a:t>
            </a:r>
            <a:r>
              <a:rPr lang="en-US" sz="2000" dirty="0" smtClean="0">
                <a:solidFill>
                  <a:prstClr val="black"/>
                </a:solidFill>
                <a:latin typeface="Calibri"/>
              </a:rPr>
              <a:t>Troosters</a:t>
            </a:r>
            <a:r>
              <a:rPr lang="el-GR" sz="2000" dirty="0" smtClean="0">
                <a:solidFill>
                  <a:prstClr val="black"/>
                </a:solidFill>
                <a:latin typeface="Calibri"/>
              </a:rPr>
              <a:t> </a:t>
            </a:r>
            <a:r>
              <a:rPr lang="en-US" sz="2000" dirty="0" smtClean="0">
                <a:solidFill>
                  <a:prstClr val="black"/>
                </a:solidFill>
                <a:latin typeface="Calibri"/>
              </a:rPr>
              <a:t>et al.</a:t>
            </a:r>
            <a:r>
              <a:rPr lang="el-GR" sz="2000" dirty="0" smtClean="0">
                <a:solidFill>
                  <a:prstClr val="black"/>
                </a:solidFill>
                <a:latin typeface="Calibri"/>
              </a:rPr>
              <a:t>, </a:t>
            </a:r>
            <a:r>
              <a:rPr lang="el-GR" sz="2000" dirty="0">
                <a:solidFill>
                  <a:prstClr val="black"/>
                </a:solidFill>
                <a:latin typeface="Calibri"/>
              </a:rPr>
              <a:t>2005</a:t>
            </a:r>
            <a:r>
              <a:rPr lang="en-US" sz="2000" dirty="0">
                <a:solidFill>
                  <a:prstClr val="black"/>
                </a:solidFill>
                <a:latin typeface="Calibri"/>
              </a:rPr>
              <a:t>)</a:t>
            </a:r>
            <a:endParaRPr lang="el-GR" sz="2000" dirty="0">
              <a:solidFill>
                <a:prstClr val="black"/>
              </a:solidFill>
              <a:latin typeface="Calibri"/>
            </a:endParaRPr>
          </a:p>
        </p:txBody>
      </p:sp>
    </p:spTree>
    <p:extLst>
      <p:ext uri="{BB962C8B-B14F-4D97-AF65-F5344CB8AC3E}">
        <p14:creationId xmlns:p14="http://schemas.microsoft.com/office/powerpoint/2010/main" val="387870534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cs typeface="Times New Roman" pitchFamily="18" charset="0"/>
              </a:rPr>
              <a:t>Φυσική Άσκηση στη ΧΑΠ</a:t>
            </a:r>
            <a:endParaRPr lang="el-GR" dirty="0"/>
          </a:p>
        </p:txBody>
      </p:sp>
      <p:sp>
        <p:nvSpPr>
          <p:cNvPr id="3" name="Content Placeholder 2"/>
          <p:cNvSpPr>
            <a:spLocks noGrp="1"/>
          </p:cNvSpPr>
          <p:nvPr>
            <p:ph idx="1"/>
          </p:nvPr>
        </p:nvSpPr>
        <p:spPr>
          <a:xfrm>
            <a:off x="457200" y="1196752"/>
            <a:ext cx="8219256" cy="2664296"/>
          </a:xfrm>
        </p:spPr>
        <p:txBody>
          <a:bodyPr>
            <a:noAutofit/>
          </a:bodyPr>
          <a:lstStyle/>
          <a:p>
            <a:pPr marL="0" indent="0">
              <a:buNone/>
            </a:pPr>
            <a:r>
              <a:rPr lang="el-GR" altLang="el-GR" sz="2400" b="1" dirty="0">
                <a:solidFill>
                  <a:srgbClr val="820000"/>
                </a:solidFill>
              </a:rPr>
              <a:t>Η άσκηση αποτελεί τον ακρογωνιαίο λίθο της </a:t>
            </a:r>
            <a:r>
              <a:rPr lang="el-GR" altLang="el-GR" sz="2400" b="1" dirty="0" smtClean="0">
                <a:solidFill>
                  <a:srgbClr val="820000"/>
                </a:solidFill>
              </a:rPr>
              <a:t>Πνευμονικής</a:t>
            </a:r>
            <a:endParaRPr lang="el-GR" altLang="el-GR" sz="2400" b="1" dirty="0">
              <a:solidFill>
                <a:srgbClr val="820000"/>
              </a:solidFill>
            </a:endParaRPr>
          </a:p>
          <a:p>
            <a:pPr>
              <a:buNone/>
            </a:pPr>
            <a:r>
              <a:rPr lang="el-GR" altLang="el-GR" sz="2400" b="1" dirty="0">
                <a:solidFill>
                  <a:srgbClr val="820000"/>
                </a:solidFill>
              </a:rPr>
              <a:t>Α</a:t>
            </a:r>
            <a:r>
              <a:rPr lang="el-GR" altLang="el-GR" sz="2400" b="1" dirty="0" smtClean="0">
                <a:solidFill>
                  <a:srgbClr val="820000"/>
                </a:solidFill>
              </a:rPr>
              <a:t>ποκατάστασης</a:t>
            </a:r>
            <a:r>
              <a:rPr lang="el-GR" altLang="el-GR" sz="2400" b="1" dirty="0">
                <a:solidFill>
                  <a:srgbClr val="820000"/>
                </a:solidFill>
              </a:rPr>
              <a:t>, διότι:</a:t>
            </a:r>
          </a:p>
          <a:p>
            <a:pPr>
              <a:buFont typeface="Wingdings" pitchFamily="2" charset="2"/>
              <a:buChar char="ü"/>
            </a:pPr>
            <a:r>
              <a:rPr lang="el-GR" altLang="el-GR" sz="2400" dirty="0">
                <a:sym typeface="Wingdings" pitchFamily="2" charset="2"/>
              </a:rPr>
              <a:t>Βελτιώνει την ικανότητα για άσκηση</a:t>
            </a:r>
          </a:p>
          <a:p>
            <a:pPr>
              <a:buFont typeface="Wingdings" pitchFamily="2" charset="2"/>
              <a:buChar char="ü"/>
            </a:pPr>
            <a:r>
              <a:rPr lang="el-GR" altLang="el-GR" sz="2400" dirty="0">
                <a:sym typeface="Wingdings" pitchFamily="2" charset="2"/>
              </a:rPr>
              <a:t>Αυξάνει τη μυϊκή μάζα</a:t>
            </a:r>
          </a:p>
          <a:p>
            <a:pPr>
              <a:buFont typeface="Wingdings" pitchFamily="2" charset="2"/>
              <a:buChar char="ü"/>
            </a:pPr>
            <a:r>
              <a:rPr lang="el-GR" altLang="el-GR" sz="2400" dirty="0">
                <a:sym typeface="Wingdings" pitchFamily="2" charset="2"/>
              </a:rPr>
              <a:t>Αυξάνει τη λειτουργική ικανότητα των μυών</a:t>
            </a:r>
          </a:p>
          <a:p>
            <a:pPr>
              <a:buFont typeface="Wingdings" pitchFamily="2" charset="2"/>
              <a:buChar char="ü"/>
            </a:pPr>
            <a:r>
              <a:rPr lang="el-GR" altLang="el-GR" sz="2400" dirty="0">
                <a:sym typeface="Wingdings" pitchFamily="2" charset="2"/>
              </a:rPr>
              <a:t>Βελτιώνει την ποιότητα ζωής</a:t>
            </a:r>
          </a:p>
          <a:p>
            <a:endParaRPr lang="el-GR" sz="2800" dirty="0"/>
          </a:p>
        </p:txBody>
      </p:sp>
      <p:sp>
        <p:nvSpPr>
          <p:cNvPr id="5" name="AutoShape 4"/>
          <p:cNvSpPr>
            <a:spLocks noChangeArrowheads="1"/>
          </p:cNvSpPr>
          <p:nvPr/>
        </p:nvSpPr>
        <p:spPr bwMode="auto">
          <a:xfrm>
            <a:off x="7812360" y="2204864"/>
            <a:ext cx="629232" cy="2592288"/>
          </a:xfrm>
          <a:prstGeom prst="curvedLeftArrow">
            <a:avLst>
              <a:gd name="adj1" fmla="val 87930"/>
              <a:gd name="adj2" fmla="val 175859"/>
              <a:gd name="adj3" fmla="val 33333"/>
            </a:avLst>
          </a:prstGeom>
          <a:solidFill>
            <a:srgbClr val="004A82"/>
          </a:solidFill>
          <a:ln w="9525">
            <a:noFill/>
            <a:miter lim="800000"/>
            <a:headEnd/>
            <a:tailEnd/>
          </a:ln>
        </p:spPr>
        <p:txBody>
          <a:bodyPr wrap="none" anchor="ctr"/>
          <a:lstStyle/>
          <a:p>
            <a:endParaRPr lang="el-GR" dirty="0"/>
          </a:p>
        </p:txBody>
      </p:sp>
      <p:sp>
        <p:nvSpPr>
          <p:cNvPr id="7" name="TextBox 6"/>
          <p:cNvSpPr txBox="1"/>
          <p:nvPr/>
        </p:nvSpPr>
        <p:spPr>
          <a:xfrm>
            <a:off x="818856" y="4077072"/>
            <a:ext cx="6408712" cy="1791260"/>
          </a:xfrm>
          <a:prstGeom prst="rect">
            <a:avLst/>
          </a:prstGeom>
          <a:noFill/>
        </p:spPr>
        <p:txBody>
          <a:bodyPr wrap="square" rtlCol="0">
            <a:spAutoFit/>
          </a:bodyPr>
          <a:lstStyle/>
          <a:p>
            <a:pPr marL="342900" lvl="0" indent="-342900">
              <a:spcBef>
                <a:spcPct val="20000"/>
              </a:spcBef>
              <a:buClr>
                <a:srgbClr val="0000FF"/>
              </a:buClr>
              <a:buSzPct val="80000"/>
              <a:defRPr/>
            </a:pPr>
            <a:r>
              <a:rPr lang="el-GR" sz="2400" b="1" dirty="0" smtClean="0">
                <a:solidFill>
                  <a:srgbClr val="004A82"/>
                </a:solidFill>
                <a:latin typeface="Calibri"/>
              </a:rPr>
              <a:t>Στοχεύει</a:t>
            </a:r>
            <a:r>
              <a:rPr lang="en-US" sz="2400" b="1" dirty="0" smtClean="0">
                <a:solidFill>
                  <a:srgbClr val="004A82"/>
                </a:solidFill>
                <a:latin typeface="Calibri"/>
              </a:rPr>
              <a:t>:</a:t>
            </a:r>
            <a:r>
              <a:rPr lang="el-GR" sz="2400" b="1" dirty="0" smtClean="0">
                <a:solidFill>
                  <a:srgbClr val="004A82"/>
                </a:solidFill>
                <a:latin typeface="Calibri"/>
              </a:rPr>
              <a:t> </a:t>
            </a:r>
            <a:endParaRPr lang="el-GR" sz="2400" b="1" dirty="0">
              <a:solidFill>
                <a:srgbClr val="004A82"/>
              </a:solidFill>
              <a:latin typeface="Calibri"/>
            </a:endParaRPr>
          </a:p>
          <a:p>
            <a:pPr marL="342900" lvl="0" indent="-342900">
              <a:spcBef>
                <a:spcPct val="20000"/>
              </a:spcBef>
              <a:buSzPct val="80000"/>
              <a:buFont typeface="Wingdings" panose="05000000000000000000" pitchFamily="2" charset="2"/>
              <a:buChar char="§"/>
              <a:defRPr/>
            </a:pPr>
            <a:r>
              <a:rPr lang="el-GR" sz="2400" dirty="0" smtClean="0">
                <a:solidFill>
                  <a:prstClr val="black"/>
                </a:solidFill>
                <a:latin typeface="Calibri"/>
              </a:rPr>
              <a:t>Στη </a:t>
            </a:r>
            <a:r>
              <a:rPr lang="el-GR" sz="2400" dirty="0">
                <a:solidFill>
                  <a:prstClr val="black"/>
                </a:solidFill>
                <a:latin typeface="Calibri"/>
              </a:rPr>
              <a:t>βελτιστοποίηση της σωματικής </a:t>
            </a:r>
            <a:r>
              <a:rPr lang="el-GR" sz="2400" dirty="0" smtClean="0">
                <a:solidFill>
                  <a:prstClr val="black"/>
                </a:solidFill>
                <a:latin typeface="Calibri"/>
              </a:rPr>
              <a:t>απόδοσης </a:t>
            </a:r>
            <a:endParaRPr lang="el-GR" sz="2400" dirty="0">
              <a:solidFill>
                <a:prstClr val="black"/>
              </a:solidFill>
              <a:latin typeface="Calibri"/>
            </a:endParaRPr>
          </a:p>
          <a:p>
            <a:pPr marL="342900" lvl="0" indent="-342900">
              <a:spcBef>
                <a:spcPct val="20000"/>
              </a:spcBef>
              <a:buSzPct val="80000"/>
              <a:buFont typeface="Wingdings" panose="05000000000000000000" pitchFamily="2" charset="2"/>
              <a:buChar char="§"/>
              <a:defRPr/>
            </a:pPr>
            <a:r>
              <a:rPr lang="el-GR" sz="2400" dirty="0" smtClean="0">
                <a:solidFill>
                  <a:prstClr val="black"/>
                </a:solidFill>
                <a:latin typeface="Calibri"/>
              </a:rPr>
              <a:t>Στην </a:t>
            </a:r>
            <a:r>
              <a:rPr lang="el-GR" sz="2400" dirty="0">
                <a:solidFill>
                  <a:prstClr val="black"/>
                </a:solidFill>
                <a:latin typeface="Calibri"/>
              </a:rPr>
              <a:t>κοινωνική </a:t>
            </a:r>
            <a:r>
              <a:rPr lang="el-GR" sz="2400" dirty="0" smtClean="0">
                <a:solidFill>
                  <a:prstClr val="black"/>
                </a:solidFill>
                <a:latin typeface="Calibri"/>
              </a:rPr>
              <a:t>επανένταξη</a:t>
            </a:r>
            <a:endParaRPr lang="el-GR" sz="2400" dirty="0">
              <a:solidFill>
                <a:prstClr val="black"/>
              </a:solidFill>
              <a:latin typeface="Calibri"/>
            </a:endParaRPr>
          </a:p>
          <a:p>
            <a:pPr marL="342900" lvl="0" indent="-342900">
              <a:spcBef>
                <a:spcPct val="20000"/>
              </a:spcBef>
              <a:buSzPct val="80000"/>
              <a:buFont typeface="Wingdings" panose="05000000000000000000" pitchFamily="2" charset="2"/>
              <a:buChar char="§"/>
              <a:defRPr/>
            </a:pPr>
            <a:r>
              <a:rPr lang="el-GR" sz="2400" dirty="0" smtClean="0">
                <a:solidFill>
                  <a:prstClr val="black"/>
                </a:solidFill>
                <a:latin typeface="Calibri"/>
              </a:rPr>
              <a:t>Στην </a:t>
            </a:r>
            <a:r>
              <a:rPr lang="el-GR" sz="2400" dirty="0">
                <a:solidFill>
                  <a:prstClr val="black"/>
                </a:solidFill>
                <a:latin typeface="Calibri"/>
              </a:rPr>
              <a:t>αυτονομία του ασθενή</a:t>
            </a:r>
          </a:p>
        </p:txBody>
      </p:sp>
      <p:sp>
        <p:nvSpPr>
          <p:cNvPr id="8" name="TextBox 7"/>
          <p:cNvSpPr txBox="1"/>
          <p:nvPr/>
        </p:nvSpPr>
        <p:spPr>
          <a:xfrm>
            <a:off x="251520" y="6021288"/>
            <a:ext cx="8190072" cy="584775"/>
          </a:xfrm>
          <a:prstGeom prst="rect">
            <a:avLst/>
          </a:prstGeom>
          <a:noFill/>
        </p:spPr>
        <p:txBody>
          <a:bodyPr wrap="square" rtlCol="0">
            <a:spAutoFit/>
          </a:bodyPr>
          <a:lstStyle/>
          <a:p>
            <a:pPr lvl="0">
              <a:spcBef>
                <a:spcPct val="50000"/>
              </a:spcBef>
              <a:defRPr/>
            </a:pPr>
            <a:r>
              <a:rPr lang="en-US" sz="1600" dirty="0">
                <a:solidFill>
                  <a:prstClr val="black"/>
                </a:solidFill>
                <a:latin typeface="Calibri"/>
              </a:rPr>
              <a:t>(American Thoracic Society, 1999; Guidelines for Pulmonary Rehabilitation Programs, American Association of Cardiovascular and Pulmonary Rehabilitation, 2004)</a:t>
            </a:r>
            <a:endParaRPr lang="el-GR" sz="1600"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52</a:t>
            </a:fld>
            <a:endParaRPr lang="el-GR" dirty="0"/>
          </a:p>
        </p:txBody>
      </p:sp>
    </p:spTree>
    <p:extLst>
      <p:ext uri="{BB962C8B-B14F-4D97-AF65-F5344CB8AC3E}">
        <p14:creationId xmlns:p14="http://schemas.microsoft.com/office/powerpoint/2010/main" val="123390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445624" cy="908720"/>
          </a:xfrm>
        </p:spPr>
        <p:txBody>
          <a:bodyPr>
            <a:noAutofit/>
          </a:bodyPr>
          <a:lstStyle/>
          <a:p>
            <a:r>
              <a:rPr lang="el-GR" dirty="0"/>
              <a:t>Εφαρμογή αερόβιας άσκησης στη ΧΑΠ</a:t>
            </a:r>
          </a:p>
        </p:txBody>
      </p:sp>
      <p:sp>
        <p:nvSpPr>
          <p:cNvPr id="3" name="Content Placeholder 2"/>
          <p:cNvSpPr>
            <a:spLocks noGrp="1"/>
          </p:cNvSpPr>
          <p:nvPr>
            <p:ph idx="1"/>
          </p:nvPr>
        </p:nvSpPr>
        <p:spPr>
          <a:xfrm>
            <a:off x="457200" y="1196752"/>
            <a:ext cx="8229600" cy="4680520"/>
          </a:xfrm>
        </p:spPr>
        <p:txBody>
          <a:bodyPr>
            <a:normAutofit/>
          </a:bodyPr>
          <a:lstStyle/>
          <a:p>
            <a:pPr>
              <a:lnSpc>
                <a:spcPct val="140000"/>
              </a:lnSpc>
              <a:buClr>
                <a:schemeClr val="tx1"/>
              </a:buClr>
              <a:buSzPct val="100000"/>
              <a:buNone/>
            </a:pPr>
            <a:r>
              <a:rPr lang="el-GR" sz="2400" b="1" dirty="0">
                <a:solidFill>
                  <a:srgbClr val="004A82"/>
                </a:solidFill>
              </a:rPr>
              <a:t>Συνεχής άσκηση: </a:t>
            </a:r>
            <a:r>
              <a:rPr lang="el-GR" sz="2400" dirty="0">
                <a:solidFill>
                  <a:prstClr val="black"/>
                </a:solidFill>
              </a:rPr>
              <a:t>50 – 80 % μέγιστου έργου</a:t>
            </a:r>
            <a:r>
              <a:rPr lang="en-US" sz="2400" dirty="0">
                <a:solidFill>
                  <a:prstClr val="black"/>
                </a:solidFill>
              </a:rPr>
              <a:t>, 20 </a:t>
            </a:r>
            <a:r>
              <a:rPr lang="el-GR" sz="2400" dirty="0" smtClean="0">
                <a:solidFill>
                  <a:prstClr val="black"/>
                </a:solidFill>
              </a:rPr>
              <a:t>- </a:t>
            </a:r>
            <a:r>
              <a:rPr lang="el-GR" sz="2400" dirty="0">
                <a:solidFill>
                  <a:prstClr val="black"/>
                </a:solidFill>
              </a:rPr>
              <a:t>30 λεπτά </a:t>
            </a:r>
            <a:endParaRPr lang="el-GR" sz="2400" dirty="0" smtClean="0">
              <a:solidFill>
                <a:prstClr val="black"/>
              </a:solidFill>
            </a:endParaRPr>
          </a:p>
          <a:p>
            <a:pPr>
              <a:lnSpc>
                <a:spcPct val="140000"/>
              </a:lnSpc>
              <a:buClr>
                <a:schemeClr val="tx1"/>
              </a:buClr>
              <a:buSzPct val="100000"/>
              <a:buNone/>
            </a:pPr>
            <a:endParaRPr lang="el-GR" sz="2400" dirty="0">
              <a:solidFill>
                <a:prstClr val="black"/>
              </a:solidFill>
            </a:endParaRPr>
          </a:p>
          <a:p>
            <a:pPr>
              <a:lnSpc>
                <a:spcPct val="140000"/>
              </a:lnSpc>
              <a:buClr>
                <a:schemeClr val="tx1"/>
              </a:buClr>
              <a:buSzPct val="100000"/>
              <a:buNone/>
            </a:pPr>
            <a:r>
              <a:rPr lang="el-GR" sz="2400" b="1" dirty="0" smtClean="0">
                <a:solidFill>
                  <a:srgbClr val="820000"/>
                </a:solidFill>
              </a:rPr>
              <a:t>Διαλειμματική </a:t>
            </a:r>
            <a:r>
              <a:rPr lang="el-GR" sz="2400" b="1" dirty="0">
                <a:solidFill>
                  <a:srgbClr val="820000"/>
                </a:solidFill>
              </a:rPr>
              <a:t>άσκηση: </a:t>
            </a:r>
            <a:r>
              <a:rPr lang="el-GR" sz="2400" dirty="0" smtClean="0">
                <a:solidFill>
                  <a:prstClr val="black"/>
                </a:solidFill>
              </a:rPr>
              <a:t>100</a:t>
            </a:r>
            <a:r>
              <a:rPr lang="el-GR" sz="2400" dirty="0">
                <a:solidFill>
                  <a:prstClr val="black"/>
                </a:solidFill>
              </a:rPr>
              <a:t>% μέγιστου έργου, 45 λεπτά: 30</a:t>
            </a:r>
            <a:r>
              <a:rPr lang="en-US" sz="2400" dirty="0">
                <a:solidFill>
                  <a:prstClr val="black"/>
                </a:solidFill>
              </a:rPr>
              <a:t> sec </a:t>
            </a:r>
            <a:r>
              <a:rPr lang="el-GR" sz="2400" dirty="0">
                <a:solidFill>
                  <a:prstClr val="black"/>
                </a:solidFill>
              </a:rPr>
              <a:t>άσκηση και 30</a:t>
            </a:r>
            <a:r>
              <a:rPr lang="en-US" sz="2400" dirty="0">
                <a:solidFill>
                  <a:prstClr val="black"/>
                </a:solidFill>
              </a:rPr>
              <a:t> sec</a:t>
            </a:r>
            <a:r>
              <a:rPr lang="el-GR" sz="2400" dirty="0">
                <a:solidFill>
                  <a:prstClr val="black"/>
                </a:solidFill>
              </a:rPr>
              <a:t> διάλειμμα </a:t>
            </a:r>
          </a:p>
          <a:p>
            <a:pPr>
              <a:lnSpc>
                <a:spcPct val="140000"/>
              </a:lnSpc>
              <a:buClr>
                <a:schemeClr val="tx1"/>
              </a:buClr>
              <a:buSzPct val="100000"/>
              <a:buFont typeface="Wingdings" panose="05000000000000000000" pitchFamily="2" charset="2"/>
              <a:buChar char="§"/>
            </a:pPr>
            <a:r>
              <a:rPr lang="el-GR" sz="2400" b="1" dirty="0"/>
              <a:t>Δύσπνοια</a:t>
            </a:r>
            <a:r>
              <a:rPr lang="el-GR" sz="2400" dirty="0"/>
              <a:t>: Μέτρια προς αυξημένη (4) στην κλίμακα </a:t>
            </a:r>
            <a:r>
              <a:rPr lang="en-GB" sz="2400" dirty="0"/>
              <a:t>Borg</a:t>
            </a:r>
            <a:r>
              <a:rPr lang="el-GR" sz="2400" dirty="0"/>
              <a:t>  </a:t>
            </a:r>
          </a:p>
          <a:p>
            <a:pPr>
              <a:lnSpc>
                <a:spcPct val="140000"/>
              </a:lnSpc>
              <a:buClr>
                <a:schemeClr val="tx1"/>
              </a:buClr>
              <a:buSzPct val="100000"/>
              <a:buFont typeface="Wingdings" panose="05000000000000000000" pitchFamily="2" charset="2"/>
              <a:buChar char="§"/>
            </a:pPr>
            <a:r>
              <a:rPr lang="el-GR" sz="2400" b="1" dirty="0"/>
              <a:t>Μυϊκή κόπωση</a:t>
            </a:r>
            <a:r>
              <a:rPr lang="el-GR" sz="2400" dirty="0"/>
              <a:t>: Μέτρια προς αυξημένη (4) στην κλίμακα </a:t>
            </a:r>
            <a:r>
              <a:rPr lang="en-GB" sz="2400" dirty="0"/>
              <a:t>Borg</a:t>
            </a:r>
            <a:r>
              <a:rPr lang="el-GR" sz="2400" dirty="0"/>
              <a:t> </a:t>
            </a:r>
          </a:p>
          <a:p>
            <a:pPr>
              <a:lnSpc>
                <a:spcPct val="140000"/>
              </a:lnSpc>
              <a:buClr>
                <a:schemeClr val="tx1"/>
              </a:buClr>
              <a:buSzPct val="100000"/>
              <a:buFont typeface="Wingdings" panose="05000000000000000000" pitchFamily="2" charset="2"/>
              <a:buChar char="§"/>
            </a:pPr>
            <a:r>
              <a:rPr lang="el-GR" sz="2400" b="1" dirty="0"/>
              <a:t>Κορεσμός αιμοσφαιρίνης </a:t>
            </a:r>
            <a:r>
              <a:rPr lang="el-GR" sz="2400" dirty="0">
                <a:solidFill>
                  <a:prstClr val="black"/>
                </a:solidFill>
              </a:rPr>
              <a:t>&gt; 90%</a:t>
            </a:r>
            <a:endParaRPr lang="el-GR" dirty="0"/>
          </a:p>
        </p:txBody>
      </p:sp>
      <p:sp>
        <p:nvSpPr>
          <p:cNvPr id="5" name="TextBox 4"/>
          <p:cNvSpPr txBox="1"/>
          <p:nvPr/>
        </p:nvSpPr>
        <p:spPr>
          <a:xfrm>
            <a:off x="0" y="6273225"/>
            <a:ext cx="7416824" cy="584775"/>
          </a:xfrm>
          <a:prstGeom prst="rect">
            <a:avLst/>
          </a:prstGeom>
          <a:noFill/>
        </p:spPr>
        <p:txBody>
          <a:bodyPr wrap="square" rtlCol="0">
            <a:spAutoFit/>
          </a:bodyPr>
          <a:lstStyle/>
          <a:p>
            <a:pPr lvl="0">
              <a:spcBef>
                <a:spcPct val="50000"/>
              </a:spcBef>
              <a:defRPr/>
            </a:pPr>
            <a:r>
              <a:rPr lang="en-US" sz="1600" dirty="0">
                <a:solidFill>
                  <a:prstClr val="black"/>
                </a:solidFill>
                <a:latin typeface="Calibri"/>
              </a:rPr>
              <a:t>(American Thoracic Society, 1999; Guidelines for Pulmonary Rehabilitation Programs, American Association of Cardiovascular and Pulmonary Rehabilitation, 2004)</a:t>
            </a:r>
            <a:endParaRPr lang="el-GR" sz="1600"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53</a:t>
            </a:fld>
            <a:endParaRPr lang="el-GR" dirty="0"/>
          </a:p>
        </p:txBody>
      </p:sp>
    </p:spTree>
    <p:extLst>
      <p:ext uri="{BB962C8B-B14F-4D97-AF65-F5344CB8AC3E}">
        <p14:creationId xmlns:p14="http://schemas.microsoft.com/office/powerpoint/2010/main" val="37374035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080120"/>
          </a:xfrm>
        </p:spPr>
        <p:txBody>
          <a:bodyPr>
            <a:noAutofit/>
          </a:bodyPr>
          <a:lstStyle/>
          <a:p>
            <a:r>
              <a:rPr lang="el-GR" sz="3600" dirty="0"/>
              <a:t>Ασκήσεις μυϊκής ενδυνάμωσης άνω και κάτω </a:t>
            </a:r>
            <a:r>
              <a:rPr lang="el-GR" sz="3600" dirty="0" smtClean="0"/>
              <a:t>άκρων στη </a:t>
            </a:r>
            <a:r>
              <a:rPr lang="el-GR" sz="3600" dirty="0"/>
              <a:t>ΧΑΠ</a:t>
            </a:r>
          </a:p>
        </p:txBody>
      </p:sp>
      <p:sp>
        <p:nvSpPr>
          <p:cNvPr id="3" name="Content Placeholder 2"/>
          <p:cNvSpPr>
            <a:spLocks noGrp="1"/>
          </p:cNvSpPr>
          <p:nvPr>
            <p:ph idx="1"/>
          </p:nvPr>
        </p:nvSpPr>
        <p:spPr>
          <a:xfrm>
            <a:off x="457200" y="1340768"/>
            <a:ext cx="8229600" cy="4896544"/>
          </a:xfrm>
        </p:spPr>
        <p:txBody>
          <a:bodyPr/>
          <a:lstStyle/>
          <a:p>
            <a:pPr lvl="0">
              <a:lnSpc>
                <a:spcPct val="140000"/>
              </a:lnSpc>
              <a:buSzPct val="100000"/>
              <a:buFont typeface="Wingdings" pitchFamily="2" charset="2"/>
              <a:buChar char="§"/>
            </a:pPr>
            <a:r>
              <a:rPr lang="el-GR" sz="2400" dirty="0">
                <a:solidFill>
                  <a:prstClr val="black"/>
                </a:solidFill>
              </a:rPr>
              <a:t>Επιβάρυνση:</a:t>
            </a:r>
            <a:r>
              <a:rPr lang="el-GR" sz="2400" b="1" dirty="0">
                <a:solidFill>
                  <a:prstClr val="black"/>
                </a:solidFill>
              </a:rPr>
              <a:t> </a:t>
            </a:r>
            <a:r>
              <a:rPr lang="el-GR" sz="2400" b="1" dirty="0">
                <a:solidFill>
                  <a:srgbClr val="820000"/>
                </a:solidFill>
              </a:rPr>
              <a:t>60 – 80 % </a:t>
            </a:r>
            <a:r>
              <a:rPr lang="el-GR" sz="2400" dirty="0">
                <a:solidFill>
                  <a:prstClr val="black"/>
                </a:solidFill>
              </a:rPr>
              <a:t>μέγιστης δύναμης (1 </a:t>
            </a:r>
            <a:r>
              <a:rPr lang="en-GB" sz="2400" dirty="0">
                <a:solidFill>
                  <a:prstClr val="black"/>
                </a:solidFill>
              </a:rPr>
              <a:t>RPM)</a:t>
            </a:r>
            <a:r>
              <a:rPr lang="el-GR" sz="2400" dirty="0">
                <a:solidFill>
                  <a:prstClr val="black"/>
                </a:solidFill>
              </a:rPr>
              <a:t> </a:t>
            </a:r>
          </a:p>
          <a:p>
            <a:pPr lvl="0">
              <a:lnSpc>
                <a:spcPct val="140000"/>
              </a:lnSpc>
              <a:buSzPct val="100000"/>
              <a:buFont typeface="Wingdings" pitchFamily="2" charset="2"/>
              <a:buChar char="§"/>
            </a:pPr>
            <a:r>
              <a:rPr lang="el-GR" sz="2400" dirty="0">
                <a:solidFill>
                  <a:prstClr val="black"/>
                </a:solidFill>
              </a:rPr>
              <a:t>Επαναλήψεις: </a:t>
            </a:r>
            <a:r>
              <a:rPr lang="el-GR" sz="2400" b="1" dirty="0">
                <a:solidFill>
                  <a:srgbClr val="820000"/>
                </a:solidFill>
              </a:rPr>
              <a:t>8 – 15</a:t>
            </a:r>
          </a:p>
          <a:p>
            <a:pPr lvl="0">
              <a:lnSpc>
                <a:spcPct val="140000"/>
              </a:lnSpc>
              <a:buSzPct val="100000"/>
              <a:buFont typeface="Wingdings" pitchFamily="2" charset="2"/>
              <a:buChar char="§"/>
            </a:pPr>
            <a:r>
              <a:rPr lang="el-GR" sz="2400" dirty="0">
                <a:solidFill>
                  <a:prstClr val="black"/>
                </a:solidFill>
              </a:rPr>
              <a:t>Σειρές:</a:t>
            </a:r>
            <a:r>
              <a:rPr lang="el-GR" sz="2400" b="1" dirty="0">
                <a:solidFill>
                  <a:prstClr val="black"/>
                </a:solidFill>
              </a:rPr>
              <a:t> </a:t>
            </a:r>
            <a:r>
              <a:rPr lang="el-GR" sz="2400" b="1" dirty="0">
                <a:solidFill>
                  <a:srgbClr val="820000"/>
                </a:solidFill>
              </a:rPr>
              <a:t>3 με 5, </a:t>
            </a:r>
            <a:r>
              <a:rPr lang="el-GR" sz="2400" dirty="0">
                <a:solidFill>
                  <a:prstClr val="black"/>
                </a:solidFill>
              </a:rPr>
              <a:t>8-10 ασκήσεις μεγάλων μυϊκών ομάδων</a:t>
            </a:r>
          </a:p>
          <a:p>
            <a:pPr lvl="0">
              <a:lnSpc>
                <a:spcPct val="140000"/>
              </a:lnSpc>
              <a:buSzPct val="100000"/>
              <a:buFont typeface="Wingdings" pitchFamily="2" charset="2"/>
              <a:buChar char="§"/>
            </a:pPr>
            <a:r>
              <a:rPr lang="el-GR" sz="2400" dirty="0">
                <a:solidFill>
                  <a:prstClr val="black"/>
                </a:solidFill>
              </a:rPr>
              <a:t>Συχνότητα</a:t>
            </a:r>
            <a:r>
              <a:rPr lang="el-GR" sz="2400" dirty="0">
                <a:solidFill>
                  <a:schemeClr val="tx2"/>
                </a:solidFill>
              </a:rPr>
              <a:t>: </a:t>
            </a:r>
            <a:r>
              <a:rPr lang="el-GR" sz="2400" b="1" dirty="0">
                <a:solidFill>
                  <a:srgbClr val="820000"/>
                </a:solidFill>
              </a:rPr>
              <a:t>2 με 3 φορές </a:t>
            </a:r>
            <a:r>
              <a:rPr lang="el-GR" sz="2400" dirty="0">
                <a:solidFill>
                  <a:prstClr val="black"/>
                </a:solidFill>
              </a:rPr>
              <a:t>την εβδομάδα</a:t>
            </a:r>
          </a:p>
          <a:p>
            <a:pPr lvl="0">
              <a:lnSpc>
                <a:spcPct val="140000"/>
              </a:lnSpc>
              <a:buSzPct val="100000"/>
              <a:buFont typeface="Wingdings" pitchFamily="2" charset="2"/>
              <a:buChar char="§"/>
            </a:pPr>
            <a:r>
              <a:rPr lang="el-GR" sz="2400" dirty="0">
                <a:solidFill>
                  <a:prstClr val="black"/>
                </a:solidFill>
              </a:rPr>
              <a:t>Συγχρονισμός άσκησης και αναπνοής</a:t>
            </a:r>
          </a:p>
          <a:p>
            <a:pPr lvl="0">
              <a:lnSpc>
                <a:spcPct val="140000"/>
              </a:lnSpc>
              <a:buSzPct val="100000"/>
              <a:buFont typeface="Wingdings" pitchFamily="2" charset="2"/>
              <a:buChar char="§"/>
            </a:pPr>
            <a:r>
              <a:rPr lang="el-GR" sz="2400" dirty="0">
                <a:solidFill>
                  <a:prstClr val="black"/>
                </a:solidFill>
              </a:rPr>
              <a:t>Προσαρμογή και εξατομίκευση</a:t>
            </a:r>
            <a:endParaRPr lang="en-GB" sz="2400" dirty="0">
              <a:solidFill>
                <a:prstClr val="black"/>
              </a:solidFill>
            </a:endParaRP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54</a:t>
            </a:fld>
            <a:endParaRPr lang="el-GR" dirty="0"/>
          </a:p>
        </p:txBody>
      </p:sp>
      <p:sp>
        <p:nvSpPr>
          <p:cNvPr id="5" name="TextBox 4"/>
          <p:cNvSpPr txBox="1"/>
          <p:nvPr/>
        </p:nvSpPr>
        <p:spPr>
          <a:xfrm>
            <a:off x="0" y="5842337"/>
            <a:ext cx="8316416" cy="1015663"/>
          </a:xfrm>
          <a:prstGeom prst="rect">
            <a:avLst/>
          </a:prstGeom>
          <a:noFill/>
        </p:spPr>
        <p:txBody>
          <a:bodyPr wrap="square" rtlCol="0">
            <a:spAutoFit/>
          </a:bodyPr>
          <a:lstStyle/>
          <a:p>
            <a:pPr lvl="0" eaLnBrk="0" hangingPunct="0">
              <a:defRPr/>
            </a:pPr>
            <a:r>
              <a:rPr lang="el-GR" sz="2000" dirty="0">
                <a:solidFill>
                  <a:prstClr val="black"/>
                </a:solidFill>
                <a:latin typeface="Calibri"/>
              </a:rPr>
              <a:t>(</a:t>
            </a:r>
            <a:r>
              <a:rPr lang="en-US" sz="2000" dirty="0">
                <a:solidFill>
                  <a:prstClr val="black"/>
                </a:solidFill>
                <a:latin typeface="Calibri"/>
              </a:rPr>
              <a:t>American Association of Cardiovascular and Pulmonary Rehabilitation, 1999, 2007; </a:t>
            </a:r>
            <a:r>
              <a:rPr lang="en-GB" sz="2000" dirty="0">
                <a:solidFill>
                  <a:prstClr val="black"/>
                </a:solidFill>
                <a:latin typeface="Calibri"/>
              </a:rPr>
              <a:t>American College of Sports Medicine</a:t>
            </a:r>
            <a:r>
              <a:rPr lang="el-GR" sz="2000" dirty="0">
                <a:solidFill>
                  <a:prstClr val="black"/>
                </a:solidFill>
                <a:latin typeface="Calibri"/>
              </a:rPr>
              <a:t>,</a:t>
            </a:r>
            <a:r>
              <a:rPr lang="en-GB" sz="2000" dirty="0">
                <a:solidFill>
                  <a:prstClr val="black"/>
                </a:solidFill>
                <a:latin typeface="Calibri"/>
              </a:rPr>
              <a:t> </a:t>
            </a:r>
            <a:r>
              <a:rPr lang="el-GR" sz="2000" dirty="0">
                <a:solidFill>
                  <a:prstClr val="black"/>
                </a:solidFill>
                <a:latin typeface="Calibri"/>
              </a:rPr>
              <a:t>2000</a:t>
            </a:r>
            <a:r>
              <a:rPr lang="en-GB" sz="2000" dirty="0">
                <a:solidFill>
                  <a:prstClr val="black"/>
                </a:solidFill>
                <a:latin typeface="Calibri"/>
              </a:rPr>
              <a:t>; </a:t>
            </a:r>
            <a:r>
              <a:rPr lang="en-US" sz="2000" dirty="0">
                <a:solidFill>
                  <a:prstClr val="black"/>
                </a:solidFill>
                <a:latin typeface="Calibri"/>
              </a:rPr>
              <a:t>American Heart Association, 1995; </a:t>
            </a:r>
            <a:r>
              <a:rPr lang="en-GB" sz="2000" dirty="0">
                <a:solidFill>
                  <a:prstClr val="black"/>
                </a:solidFill>
                <a:latin typeface="Calibri"/>
              </a:rPr>
              <a:t>Troosters et al., 2000; Pollock et al., 2000; O</a:t>
            </a:r>
            <a:r>
              <a:rPr lang="el-GR" sz="2000" dirty="0">
                <a:solidFill>
                  <a:prstClr val="black"/>
                </a:solidFill>
                <a:latin typeface="Calibri"/>
              </a:rPr>
              <a:t>’</a:t>
            </a:r>
            <a:r>
              <a:rPr lang="en-GB" sz="2000" dirty="0">
                <a:solidFill>
                  <a:prstClr val="black"/>
                </a:solidFill>
                <a:latin typeface="Calibri"/>
              </a:rPr>
              <a:t>Shea et a</a:t>
            </a:r>
            <a:r>
              <a:rPr lang="en-US" sz="2000" dirty="0">
                <a:solidFill>
                  <a:prstClr val="black"/>
                </a:solidFill>
                <a:latin typeface="Calibri"/>
              </a:rPr>
              <a:t>l</a:t>
            </a:r>
            <a:r>
              <a:rPr lang="en-GB" sz="2000" dirty="0">
                <a:solidFill>
                  <a:prstClr val="black"/>
                </a:solidFill>
                <a:latin typeface="Calibri"/>
              </a:rPr>
              <a:t>., 2004</a:t>
            </a:r>
            <a:r>
              <a:rPr lang="el-GR" sz="2000" dirty="0">
                <a:solidFill>
                  <a:prstClr val="black"/>
                </a:solidFill>
                <a:latin typeface="Calibri"/>
              </a:rPr>
              <a:t>)</a:t>
            </a:r>
            <a:endParaRPr lang="en-GB" sz="2000" dirty="0">
              <a:solidFill>
                <a:prstClr val="black"/>
              </a:solidFill>
              <a:latin typeface="Calibri"/>
            </a:endParaRPr>
          </a:p>
        </p:txBody>
      </p:sp>
    </p:spTree>
    <p:extLst>
      <p:ext uri="{BB962C8B-B14F-4D97-AF65-F5344CB8AC3E}">
        <p14:creationId xmlns:p14="http://schemas.microsoft.com/office/powerpoint/2010/main" val="11088077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784976" cy="908720"/>
          </a:xfrm>
        </p:spPr>
        <p:txBody>
          <a:bodyPr>
            <a:noAutofit/>
          </a:bodyPr>
          <a:lstStyle/>
          <a:p>
            <a:r>
              <a:rPr lang="el-GR" dirty="0"/>
              <a:t>Ιδανικό πρόγραμμα άσκησης στη ΧΑΠ</a:t>
            </a:r>
          </a:p>
        </p:txBody>
      </p:sp>
      <p:sp>
        <p:nvSpPr>
          <p:cNvPr id="22" name="TextBox 21"/>
          <p:cNvSpPr txBox="1"/>
          <p:nvPr/>
        </p:nvSpPr>
        <p:spPr>
          <a:xfrm>
            <a:off x="539552" y="5229200"/>
            <a:ext cx="8208912" cy="830997"/>
          </a:xfrm>
          <a:prstGeom prst="rect">
            <a:avLst/>
          </a:prstGeom>
          <a:noFill/>
        </p:spPr>
        <p:txBody>
          <a:bodyPr wrap="square" rtlCol="0">
            <a:spAutoFit/>
          </a:bodyPr>
          <a:lstStyle/>
          <a:p>
            <a:pPr lvl="0" eaLnBrk="0" hangingPunct="0">
              <a:defRPr/>
            </a:pPr>
            <a:r>
              <a:rPr lang="el-GR" sz="1600" dirty="0">
                <a:solidFill>
                  <a:prstClr val="black"/>
                </a:solidFill>
                <a:latin typeface="Calibri"/>
              </a:rPr>
              <a:t>(</a:t>
            </a:r>
            <a:r>
              <a:rPr lang="en-US" sz="1600" dirty="0">
                <a:solidFill>
                  <a:prstClr val="black"/>
                </a:solidFill>
                <a:latin typeface="Calibri"/>
              </a:rPr>
              <a:t>American Association of Cardiovascular and Pulmonary Rehabilitation, 1999, 2007; </a:t>
            </a:r>
            <a:r>
              <a:rPr lang="en-GB" sz="1600" dirty="0">
                <a:solidFill>
                  <a:prstClr val="black"/>
                </a:solidFill>
                <a:latin typeface="Calibri"/>
              </a:rPr>
              <a:t>American College of Sports Medicine</a:t>
            </a:r>
            <a:r>
              <a:rPr lang="el-GR" sz="1600" dirty="0">
                <a:solidFill>
                  <a:prstClr val="black"/>
                </a:solidFill>
                <a:latin typeface="Calibri"/>
              </a:rPr>
              <a:t>,</a:t>
            </a:r>
            <a:r>
              <a:rPr lang="en-GB" sz="1600" dirty="0">
                <a:solidFill>
                  <a:prstClr val="black"/>
                </a:solidFill>
                <a:latin typeface="Calibri"/>
              </a:rPr>
              <a:t> </a:t>
            </a:r>
            <a:r>
              <a:rPr lang="el-GR" sz="1600" dirty="0">
                <a:solidFill>
                  <a:prstClr val="black"/>
                </a:solidFill>
                <a:latin typeface="Calibri"/>
              </a:rPr>
              <a:t>2000</a:t>
            </a:r>
            <a:r>
              <a:rPr lang="en-GB" sz="1600" dirty="0">
                <a:solidFill>
                  <a:prstClr val="black"/>
                </a:solidFill>
                <a:latin typeface="Calibri"/>
              </a:rPr>
              <a:t>; </a:t>
            </a:r>
            <a:r>
              <a:rPr lang="en-US" sz="1600" dirty="0">
                <a:solidFill>
                  <a:prstClr val="black"/>
                </a:solidFill>
                <a:latin typeface="Calibri"/>
              </a:rPr>
              <a:t>American Heart Association, 1995; </a:t>
            </a:r>
            <a:r>
              <a:rPr lang="en-GB" sz="1600" dirty="0">
                <a:solidFill>
                  <a:prstClr val="black"/>
                </a:solidFill>
                <a:latin typeface="Calibri"/>
              </a:rPr>
              <a:t>Troosters et al., 2000; Pollock et al., 2000; O</a:t>
            </a:r>
            <a:r>
              <a:rPr lang="el-GR" sz="1600" dirty="0">
                <a:solidFill>
                  <a:prstClr val="black"/>
                </a:solidFill>
                <a:latin typeface="Calibri"/>
              </a:rPr>
              <a:t>’</a:t>
            </a:r>
            <a:r>
              <a:rPr lang="en-GB" sz="1600" dirty="0">
                <a:solidFill>
                  <a:prstClr val="black"/>
                </a:solidFill>
                <a:latin typeface="Calibri"/>
              </a:rPr>
              <a:t>Shea et a</a:t>
            </a:r>
            <a:r>
              <a:rPr lang="en-US" sz="1600" dirty="0">
                <a:solidFill>
                  <a:prstClr val="black"/>
                </a:solidFill>
                <a:latin typeface="Calibri"/>
              </a:rPr>
              <a:t>l</a:t>
            </a:r>
            <a:r>
              <a:rPr lang="en-GB" sz="1600" dirty="0">
                <a:solidFill>
                  <a:prstClr val="black"/>
                </a:solidFill>
                <a:latin typeface="Calibri"/>
              </a:rPr>
              <a:t>., 2004</a:t>
            </a:r>
            <a:r>
              <a:rPr lang="el-GR" sz="1600" dirty="0">
                <a:solidFill>
                  <a:prstClr val="black"/>
                </a:solidFill>
                <a:latin typeface="Calibri"/>
              </a:rPr>
              <a:t>)</a:t>
            </a:r>
            <a:endParaRPr lang="en-GB" sz="1600"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55</a:t>
            </a:fld>
            <a:endParaRPr lang="el-GR" dirty="0"/>
          </a:p>
        </p:txBody>
      </p:sp>
      <p:graphicFrame>
        <p:nvGraphicFramePr>
          <p:cNvPr id="23" name="Group 34"/>
          <p:cNvGraphicFramePr>
            <a:graphicFrameLocks noGrp="1"/>
          </p:cNvGraphicFramePr>
          <p:nvPr>
            <p:extLst>
              <p:ext uri="{D42A27DB-BD31-4B8C-83A1-F6EECF244321}">
                <p14:modId xmlns:p14="http://schemas.microsoft.com/office/powerpoint/2010/main" val="483122904"/>
              </p:ext>
            </p:extLst>
          </p:nvPr>
        </p:nvGraphicFramePr>
        <p:xfrm>
          <a:off x="611188" y="1196975"/>
          <a:ext cx="7848600" cy="3724275"/>
        </p:xfrm>
        <a:graphic>
          <a:graphicData uri="http://schemas.openxmlformats.org/drawingml/2006/table">
            <a:tbl>
              <a:tblPr>
                <a:tableStyleId>{6E25E649-3F16-4E02-A733-19D2CDBF48F0}</a:tableStyleId>
              </a:tblPr>
              <a:tblGrid>
                <a:gridCol w="3581400"/>
                <a:gridCol w="4267200"/>
              </a:tblGrid>
              <a:tr h="89612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200" u="none" strike="noStrike" cap="none" normalizeH="0" baseline="0" dirty="0" smtClean="0">
                          <a:ln>
                            <a:noFill/>
                          </a:ln>
                          <a:effectLst/>
                        </a:rPr>
                        <a:t>Αερόβια άσκηση:</a:t>
                      </a:r>
                      <a:endParaRPr kumimoji="0" lang="en-GB" sz="2200" b="1"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200" u="none" strike="noStrike" cap="none" normalizeH="0" baseline="0" dirty="0" smtClean="0">
                          <a:ln>
                            <a:noFill/>
                          </a:ln>
                          <a:effectLst/>
                        </a:rPr>
                        <a:t>Συνεχής: 60 – </a:t>
                      </a:r>
                      <a:r>
                        <a:rPr kumimoji="0" lang="en-US" sz="2200" u="none" strike="noStrike" cap="none" normalizeH="0" baseline="0" dirty="0" smtClean="0">
                          <a:ln>
                            <a:noFill/>
                          </a:ln>
                          <a:effectLst/>
                        </a:rPr>
                        <a:t>8</a:t>
                      </a:r>
                      <a:r>
                        <a:rPr kumimoji="0" lang="el-GR" sz="2200" u="none" strike="noStrike" cap="none" normalizeH="0" baseline="0" dirty="0" smtClean="0">
                          <a:ln>
                            <a:noFill/>
                          </a:ln>
                          <a:effectLst/>
                        </a:rPr>
                        <a:t>0%</a:t>
                      </a:r>
                      <a:r>
                        <a:rPr kumimoji="0" lang="en-GB" sz="2200" u="none" strike="noStrike" cap="none" normalizeH="0" baseline="0" dirty="0" smtClean="0">
                          <a:ln>
                            <a:noFill/>
                          </a:ln>
                          <a:effectLst/>
                        </a:rPr>
                        <a:t>max</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200" u="none" strike="noStrike" cap="none" normalizeH="0" baseline="0" dirty="0" smtClean="0">
                          <a:ln>
                            <a:noFill/>
                          </a:ln>
                          <a:effectLst/>
                        </a:rPr>
                        <a:t>Διαλειμματική: 100%</a:t>
                      </a:r>
                      <a:r>
                        <a:rPr kumimoji="0" lang="en-GB" sz="2200" u="none" strike="noStrike" cap="none" normalizeH="0" baseline="0" dirty="0" smtClean="0">
                          <a:ln>
                            <a:noFill/>
                          </a:ln>
                          <a:effectLst/>
                        </a:rPr>
                        <a:t>max</a:t>
                      </a:r>
                      <a:endParaRPr kumimoji="0" lang="en-GB" sz="2200" b="1" i="0" u="none" strike="noStrike" cap="none" normalizeH="0" baseline="0" dirty="0" smtClean="0">
                        <a:ln>
                          <a:noFill/>
                        </a:ln>
                        <a:solidFill>
                          <a:schemeClr val="tx1"/>
                        </a:solidFill>
                        <a:effectLst/>
                        <a:latin typeface="+mn-lt"/>
                      </a:endParaRPr>
                    </a:p>
                  </a:txBody>
                  <a:tcPr marT="45721" marB="45721" horzOverflow="overflow"/>
                </a:tc>
              </a:tr>
              <a:tr h="89612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200" u="none" strike="noStrike" cap="none" normalizeH="0" baseline="0" dirty="0" smtClean="0">
                          <a:ln>
                            <a:noFill/>
                          </a:ln>
                          <a:effectLst/>
                        </a:rPr>
                        <a:t>Ασκήσεις ενδυνάμωσης:</a:t>
                      </a:r>
                      <a:endParaRPr kumimoji="0" lang="en-GB" sz="2200" b="1"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200" u="none" strike="noStrike" cap="none" normalizeH="0" baseline="0" dirty="0" smtClean="0">
                          <a:ln>
                            <a:noFill/>
                          </a:ln>
                          <a:effectLst/>
                        </a:rPr>
                        <a:t>3 σειρές </a:t>
                      </a:r>
                      <a:r>
                        <a:rPr kumimoji="0" lang="en-GB" sz="2200" u="none" strike="noStrike" cap="none" normalizeH="0" baseline="0" dirty="0" smtClean="0">
                          <a:ln>
                            <a:noFill/>
                          </a:ln>
                          <a:effectLst/>
                        </a:rPr>
                        <a:t>x </a:t>
                      </a:r>
                      <a:r>
                        <a:rPr kumimoji="0" lang="el-GR" sz="2200" u="none" strike="noStrike" cap="none" normalizeH="0" baseline="0" dirty="0" smtClean="0">
                          <a:ln>
                            <a:noFill/>
                          </a:ln>
                          <a:effectLst/>
                        </a:rPr>
                        <a:t> 10 επαναλήψεων</a:t>
                      </a:r>
                    </a:p>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200" u="none" strike="noStrike" cap="none" normalizeH="0" baseline="0" dirty="0" smtClean="0">
                          <a:ln>
                            <a:noFill/>
                          </a:ln>
                          <a:effectLst/>
                        </a:rPr>
                        <a:t>60 – 80 % μέγιστης δύναμης</a:t>
                      </a:r>
                      <a:endParaRPr kumimoji="0" lang="en-GB" sz="2200" b="1" i="0" u="none" strike="noStrike" cap="none" normalizeH="0" baseline="0" dirty="0" smtClean="0">
                        <a:ln>
                          <a:noFill/>
                        </a:ln>
                        <a:solidFill>
                          <a:schemeClr val="tx1"/>
                        </a:solidFill>
                        <a:effectLst/>
                        <a:latin typeface="+mn-lt"/>
                      </a:endParaRPr>
                    </a:p>
                  </a:txBody>
                  <a:tcPr marT="45721" marB="45721" horzOverflow="overflow"/>
                </a:tc>
              </a:tr>
              <a:tr h="6445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200" u="none" strike="noStrike" cap="none" normalizeH="0" baseline="0" dirty="0" smtClean="0">
                          <a:ln>
                            <a:noFill/>
                          </a:ln>
                          <a:effectLst/>
                        </a:rPr>
                        <a:t>Διάρκεια συνεδρίας:</a:t>
                      </a:r>
                      <a:endParaRPr kumimoji="0" lang="en-GB" sz="2200" b="1"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200" u="none" strike="noStrike" cap="none" normalizeH="0" baseline="0" dirty="0" smtClean="0">
                          <a:ln>
                            <a:noFill/>
                          </a:ln>
                          <a:effectLst/>
                        </a:rPr>
                        <a:t>60 – 90 λεπτά συνολικά</a:t>
                      </a:r>
                      <a:endParaRPr kumimoji="0" lang="en-GB" sz="2200" b="1" i="0" u="none" strike="noStrike" cap="none" normalizeH="0" baseline="0" dirty="0" smtClean="0">
                        <a:ln>
                          <a:noFill/>
                        </a:ln>
                        <a:solidFill>
                          <a:schemeClr val="tx1"/>
                        </a:solidFill>
                        <a:effectLst/>
                        <a:latin typeface="+mn-lt"/>
                      </a:endParaRPr>
                    </a:p>
                  </a:txBody>
                  <a:tcPr marT="45721" marB="45721" horzOverflow="overflow"/>
                </a:tc>
              </a:tr>
              <a:tr h="64294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200" u="none" strike="noStrike" cap="none" normalizeH="0" baseline="0" dirty="0" smtClean="0">
                          <a:ln>
                            <a:noFill/>
                          </a:ln>
                          <a:effectLst/>
                        </a:rPr>
                        <a:t>Συχνότητα:</a:t>
                      </a:r>
                      <a:endParaRPr kumimoji="0" lang="en-GB" sz="2200" b="1"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200" u="none" strike="noStrike" cap="none" normalizeH="0" baseline="0" dirty="0" smtClean="0">
                          <a:ln>
                            <a:noFill/>
                          </a:ln>
                          <a:effectLst/>
                        </a:rPr>
                        <a:t>3 φορές εβδομαδιαίως</a:t>
                      </a:r>
                      <a:endParaRPr kumimoji="0" lang="en-GB" sz="2200" b="1" i="0" u="none" strike="noStrike" cap="none" normalizeH="0" baseline="0" dirty="0" smtClean="0">
                        <a:ln>
                          <a:noFill/>
                        </a:ln>
                        <a:solidFill>
                          <a:schemeClr val="tx1"/>
                        </a:solidFill>
                        <a:effectLst/>
                        <a:latin typeface="+mn-lt"/>
                      </a:endParaRPr>
                    </a:p>
                  </a:txBody>
                  <a:tcPr marT="45721" marB="45721" horzOverflow="overflow"/>
                </a:tc>
              </a:tr>
              <a:tr h="644536">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200" u="none" strike="noStrike" cap="none" normalizeH="0" baseline="0" dirty="0" smtClean="0">
                          <a:ln>
                            <a:noFill/>
                          </a:ln>
                          <a:effectLst/>
                        </a:rPr>
                        <a:t>Διάρκεια προγράμματος:</a:t>
                      </a:r>
                      <a:endParaRPr kumimoji="0" lang="en-GB" sz="2200" b="1" i="0" u="none" strike="noStrike" cap="none" normalizeH="0" baseline="0" dirty="0" smtClean="0">
                        <a:ln>
                          <a:noFill/>
                        </a:ln>
                        <a:solidFill>
                          <a:schemeClr val="tx1"/>
                        </a:solidFill>
                        <a:effectLst/>
                        <a:latin typeface="+mn-lt"/>
                      </a:endParaRPr>
                    </a:p>
                  </a:txBody>
                  <a:tcPr marT="45721" marB="45721" horzOverflow="overflow"/>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Arial" charset="0"/>
                        <a:buNone/>
                        <a:tabLst/>
                      </a:pPr>
                      <a:r>
                        <a:rPr kumimoji="0" lang="el-GR" sz="2200" u="none" strike="noStrike" cap="none" normalizeH="0" baseline="0" dirty="0" smtClean="0">
                          <a:ln>
                            <a:noFill/>
                          </a:ln>
                          <a:effectLst/>
                        </a:rPr>
                        <a:t>8 – 12 εβδομάδες</a:t>
                      </a:r>
                      <a:endParaRPr kumimoji="0" lang="en-GB" sz="2200" b="1" i="0" u="none" strike="noStrike" cap="none" normalizeH="0" baseline="0" dirty="0" smtClean="0">
                        <a:ln>
                          <a:noFill/>
                        </a:ln>
                        <a:solidFill>
                          <a:schemeClr val="tx1"/>
                        </a:solidFill>
                        <a:effectLst/>
                        <a:latin typeface="+mn-lt"/>
                      </a:endParaRPr>
                    </a:p>
                  </a:txBody>
                  <a:tcPr marT="45721" marB="45721" horzOverflow="overflow"/>
                </a:tc>
              </a:tr>
            </a:tbl>
          </a:graphicData>
        </a:graphic>
      </p:graphicFrame>
    </p:spTree>
    <p:extLst>
      <p:ext uri="{BB962C8B-B14F-4D97-AF65-F5344CB8AC3E}">
        <p14:creationId xmlns:p14="http://schemas.microsoft.com/office/powerpoint/2010/main" val="128677223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856984" cy="908720"/>
          </a:xfrm>
        </p:spPr>
        <p:txBody>
          <a:bodyPr>
            <a:noAutofit/>
          </a:bodyPr>
          <a:lstStyle/>
          <a:p>
            <a:r>
              <a:rPr lang="el-GR" dirty="0">
                <a:cs typeface="Times New Roman" pitchFamily="18" charset="0"/>
              </a:rPr>
              <a:t>Εκπαιδευτικές συνεδρίες στη </a:t>
            </a:r>
            <a:r>
              <a:rPr lang="el-GR" dirty="0" smtClean="0">
                <a:cs typeface="Times New Roman" pitchFamily="18" charset="0"/>
              </a:rPr>
              <a:t>ΧΑΠ</a:t>
            </a:r>
            <a:endParaRPr lang="el-GR" dirty="0"/>
          </a:p>
        </p:txBody>
      </p:sp>
      <p:sp>
        <p:nvSpPr>
          <p:cNvPr id="3" name="Content Placeholder 2"/>
          <p:cNvSpPr>
            <a:spLocks noGrp="1"/>
          </p:cNvSpPr>
          <p:nvPr>
            <p:ph idx="1"/>
          </p:nvPr>
        </p:nvSpPr>
        <p:spPr>
          <a:xfrm>
            <a:off x="179512" y="1052736"/>
            <a:ext cx="8784976" cy="4464496"/>
          </a:xfrm>
        </p:spPr>
        <p:txBody>
          <a:bodyPr>
            <a:normAutofit lnSpcReduction="10000"/>
          </a:bodyPr>
          <a:lstStyle/>
          <a:p>
            <a:pPr marL="450850" lvl="0" indent="-450850">
              <a:lnSpc>
                <a:spcPct val="110000"/>
              </a:lnSpc>
              <a:spcBef>
                <a:spcPts val="600"/>
              </a:spcBef>
              <a:buClr>
                <a:schemeClr val="tx1"/>
              </a:buClr>
            </a:pPr>
            <a:r>
              <a:rPr lang="el-GR" sz="2400" b="1" dirty="0">
                <a:solidFill>
                  <a:srgbClr val="820000"/>
                </a:solidFill>
              </a:rPr>
              <a:t>Οι ασθενείς με χρόνιες παθήσεις </a:t>
            </a:r>
            <a:r>
              <a:rPr lang="el-GR" sz="2400" b="1" dirty="0" smtClean="0">
                <a:solidFill>
                  <a:srgbClr val="820000"/>
                </a:solidFill>
              </a:rPr>
              <a:t>καθημερινά </a:t>
            </a:r>
            <a:r>
              <a:rPr lang="el-GR" sz="2400" dirty="0" smtClean="0">
                <a:solidFill>
                  <a:prstClr val="black"/>
                </a:solidFill>
              </a:rPr>
              <a:t>πρέπει </a:t>
            </a:r>
            <a:r>
              <a:rPr lang="el-GR" sz="2400" dirty="0">
                <a:solidFill>
                  <a:prstClr val="black"/>
                </a:solidFill>
              </a:rPr>
              <a:t>να λαμβάνουν αποφάσεις </a:t>
            </a:r>
            <a:r>
              <a:rPr lang="el-GR" sz="2400" dirty="0" smtClean="0">
                <a:solidFill>
                  <a:prstClr val="black"/>
                </a:solidFill>
              </a:rPr>
              <a:t>για </a:t>
            </a:r>
            <a:r>
              <a:rPr lang="el-GR" sz="2400" dirty="0">
                <a:solidFill>
                  <a:prstClr val="black"/>
                </a:solidFill>
              </a:rPr>
              <a:t>τη διαχείριση της πάθησής </a:t>
            </a:r>
            <a:r>
              <a:rPr lang="el-GR" sz="2400" dirty="0" smtClean="0">
                <a:solidFill>
                  <a:prstClr val="black"/>
                </a:solidFill>
              </a:rPr>
              <a:t>τους</a:t>
            </a:r>
          </a:p>
          <a:p>
            <a:pPr marL="450850" lvl="0" indent="-450850">
              <a:lnSpc>
                <a:spcPct val="110000"/>
              </a:lnSpc>
              <a:spcBef>
                <a:spcPts val="600"/>
              </a:spcBef>
              <a:buClr>
                <a:schemeClr val="tx1"/>
              </a:buClr>
              <a:buNone/>
            </a:pPr>
            <a:endParaRPr lang="el-GR" sz="2400" b="1" dirty="0">
              <a:solidFill>
                <a:prstClr val="black"/>
              </a:solidFill>
            </a:endParaRPr>
          </a:p>
          <a:p>
            <a:pPr marL="450850" lvl="0" indent="-450850">
              <a:lnSpc>
                <a:spcPct val="110000"/>
              </a:lnSpc>
              <a:spcBef>
                <a:spcPts val="600"/>
              </a:spcBef>
              <a:buClr>
                <a:schemeClr val="tx1"/>
              </a:buClr>
            </a:pPr>
            <a:r>
              <a:rPr lang="el-GR" sz="2400" b="1" dirty="0">
                <a:solidFill>
                  <a:srgbClr val="004A82"/>
                </a:solidFill>
              </a:rPr>
              <a:t>Στόχος της αυτοδιαχείρισης της πάθησης </a:t>
            </a:r>
            <a:r>
              <a:rPr lang="el-GR" sz="2400" dirty="0" smtClean="0">
                <a:solidFill>
                  <a:prstClr val="black"/>
                </a:solidFill>
              </a:rPr>
              <a:t>μέσα </a:t>
            </a:r>
            <a:r>
              <a:rPr lang="el-GR" sz="2400" dirty="0">
                <a:solidFill>
                  <a:prstClr val="black"/>
                </a:solidFill>
              </a:rPr>
              <a:t>από  κατάλληλη </a:t>
            </a:r>
            <a:r>
              <a:rPr lang="el-GR" sz="2400" dirty="0" smtClean="0">
                <a:solidFill>
                  <a:prstClr val="black"/>
                </a:solidFill>
              </a:rPr>
              <a:t>εκπαίδευση είναι η απόκτηση γνώσεων </a:t>
            </a:r>
            <a:r>
              <a:rPr lang="el-GR" sz="2400" dirty="0">
                <a:solidFill>
                  <a:prstClr val="black"/>
                </a:solidFill>
              </a:rPr>
              <a:t>για την πάθησή τους και </a:t>
            </a:r>
            <a:r>
              <a:rPr lang="el-GR" sz="2400" dirty="0" smtClean="0">
                <a:solidFill>
                  <a:prstClr val="black"/>
                </a:solidFill>
              </a:rPr>
              <a:t>δεξιοτήτων </a:t>
            </a:r>
            <a:r>
              <a:rPr lang="el-GR" sz="2400" dirty="0">
                <a:solidFill>
                  <a:prstClr val="black"/>
                </a:solidFill>
              </a:rPr>
              <a:t>για την καθημερινή αυτοδιαχείριση των συμπτωμάτων </a:t>
            </a:r>
            <a:r>
              <a:rPr lang="el-GR" sz="2400" dirty="0" smtClean="0">
                <a:solidFill>
                  <a:prstClr val="black"/>
                </a:solidFill>
              </a:rPr>
              <a:t>τους</a:t>
            </a:r>
          </a:p>
          <a:p>
            <a:pPr marL="450850" lvl="0" indent="-450850">
              <a:lnSpc>
                <a:spcPct val="110000"/>
              </a:lnSpc>
              <a:spcBef>
                <a:spcPts val="600"/>
              </a:spcBef>
              <a:buClr>
                <a:schemeClr val="tx1"/>
              </a:buClr>
              <a:buNone/>
            </a:pPr>
            <a:endParaRPr lang="el-GR" sz="2400" b="1" dirty="0">
              <a:solidFill>
                <a:prstClr val="black"/>
              </a:solidFill>
            </a:endParaRPr>
          </a:p>
          <a:p>
            <a:pPr marL="450850" lvl="0" indent="-450850">
              <a:lnSpc>
                <a:spcPct val="110000"/>
              </a:lnSpc>
              <a:spcBef>
                <a:spcPts val="600"/>
              </a:spcBef>
              <a:buClr>
                <a:schemeClr val="tx1"/>
              </a:buClr>
            </a:pPr>
            <a:r>
              <a:rPr lang="el-GR" sz="2400" b="1" dirty="0">
                <a:solidFill>
                  <a:srgbClr val="004A82"/>
                </a:solidFill>
              </a:rPr>
              <a:t>Μακροπρόθεσμα</a:t>
            </a:r>
            <a:r>
              <a:rPr lang="el-GR" sz="2400" dirty="0"/>
              <a:t>,</a:t>
            </a:r>
            <a:r>
              <a:rPr lang="el-GR" sz="2400" dirty="0">
                <a:solidFill>
                  <a:prstClr val="black"/>
                </a:solidFill>
              </a:rPr>
              <a:t> οι ασθενείς πρέπει </a:t>
            </a:r>
            <a:r>
              <a:rPr lang="el-GR" sz="2400" b="1" dirty="0">
                <a:solidFill>
                  <a:srgbClr val="004A82"/>
                </a:solidFill>
              </a:rPr>
              <a:t>να υιοθετήσουν </a:t>
            </a:r>
            <a:r>
              <a:rPr lang="el-GR" sz="2400" dirty="0" smtClean="0">
                <a:solidFill>
                  <a:prstClr val="black"/>
                </a:solidFill>
              </a:rPr>
              <a:t>κατάλληλη </a:t>
            </a:r>
            <a:r>
              <a:rPr lang="el-GR" sz="2400" dirty="0">
                <a:solidFill>
                  <a:prstClr val="black"/>
                </a:solidFill>
              </a:rPr>
              <a:t>συμπεριφορά, </a:t>
            </a:r>
            <a:r>
              <a:rPr lang="el-GR" sz="2400" dirty="0" smtClean="0">
                <a:solidFill>
                  <a:prstClr val="black"/>
                </a:solidFill>
              </a:rPr>
              <a:t>για </a:t>
            </a:r>
            <a:r>
              <a:rPr lang="el-GR" sz="2400" dirty="0">
                <a:solidFill>
                  <a:prstClr val="black"/>
                </a:solidFill>
              </a:rPr>
              <a:t>την πρόληψη και τη διαχείριση της συμπτωματολογίας και των επιπτώσεων της </a:t>
            </a:r>
            <a:r>
              <a:rPr lang="el-GR" sz="2400" dirty="0" smtClean="0">
                <a:solidFill>
                  <a:prstClr val="black"/>
                </a:solidFill>
              </a:rPr>
              <a:t>πάθησης</a:t>
            </a:r>
            <a:endParaRPr lang="el-GR" sz="2400" dirty="0">
              <a:solidFill>
                <a:prstClr val="black"/>
              </a:solidFill>
            </a:endParaRPr>
          </a:p>
          <a:p>
            <a:endParaRPr lang="el-GR" dirty="0"/>
          </a:p>
        </p:txBody>
      </p:sp>
      <p:sp>
        <p:nvSpPr>
          <p:cNvPr id="5" name="TextBox 4"/>
          <p:cNvSpPr txBox="1"/>
          <p:nvPr/>
        </p:nvSpPr>
        <p:spPr>
          <a:xfrm>
            <a:off x="0" y="6027003"/>
            <a:ext cx="7956376" cy="830997"/>
          </a:xfrm>
          <a:prstGeom prst="rect">
            <a:avLst/>
          </a:prstGeom>
          <a:noFill/>
        </p:spPr>
        <p:txBody>
          <a:bodyPr wrap="square" rtlCol="0">
            <a:spAutoFit/>
          </a:bodyPr>
          <a:lstStyle/>
          <a:p>
            <a:pPr lvl="0" eaLnBrk="0" hangingPunct="0">
              <a:defRPr/>
            </a:pPr>
            <a:r>
              <a:rPr lang="el-GR" sz="1600" dirty="0">
                <a:solidFill>
                  <a:prstClr val="black"/>
                </a:solidFill>
                <a:latin typeface="Calibri"/>
              </a:rPr>
              <a:t>(</a:t>
            </a:r>
            <a:r>
              <a:rPr lang="en-US" sz="1600" dirty="0">
                <a:solidFill>
                  <a:prstClr val="black"/>
                </a:solidFill>
                <a:latin typeface="Calibri"/>
              </a:rPr>
              <a:t>American Association of Cardiovascular and Pulmonary Rehabilitation, 1999, 2007; </a:t>
            </a:r>
            <a:r>
              <a:rPr lang="en-GB" sz="1600" dirty="0">
                <a:solidFill>
                  <a:prstClr val="black"/>
                </a:solidFill>
                <a:latin typeface="Calibri"/>
              </a:rPr>
              <a:t>American College of Sports Medicine</a:t>
            </a:r>
            <a:r>
              <a:rPr lang="el-GR" sz="1600" dirty="0">
                <a:solidFill>
                  <a:prstClr val="black"/>
                </a:solidFill>
                <a:latin typeface="Calibri"/>
              </a:rPr>
              <a:t>,</a:t>
            </a:r>
            <a:r>
              <a:rPr lang="en-GB" sz="1600" dirty="0">
                <a:solidFill>
                  <a:prstClr val="black"/>
                </a:solidFill>
                <a:latin typeface="Calibri"/>
              </a:rPr>
              <a:t> </a:t>
            </a:r>
            <a:r>
              <a:rPr lang="el-GR" sz="1600" dirty="0">
                <a:solidFill>
                  <a:prstClr val="black"/>
                </a:solidFill>
                <a:latin typeface="Calibri"/>
              </a:rPr>
              <a:t>2000</a:t>
            </a:r>
            <a:r>
              <a:rPr lang="en-GB" sz="1600" dirty="0">
                <a:solidFill>
                  <a:prstClr val="black"/>
                </a:solidFill>
                <a:latin typeface="Calibri"/>
              </a:rPr>
              <a:t>; </a:t>
            </a:r>
            <a:r>
              <a:rPr lang="en-US" sz="1600" dirty="0">
                <a:solidFill>
                  <a:prstClr val="black"/>
                </a:solidFill>
                <a:latin typeface="Calibri"/>
              </a:rPr>
              <a:t>American Heart Association, 1995; </a:t>
            </a:r>
            <a:r>
              <a:rPr lang="en-GB" sz="1600" dirty="0">
                <a:solidFill>
                  <a:prstClr val="black"/>
                </a:solidFill>
                <a:latin typeface="Calibri"/>
              </a:rPr>
              <a:t>Troosters et al., 2000; Pollock et al., 2000; O</a:t>
            </a:r>
            <a:r>
              <a:rPr lang="el-GR" sz="1600" dirty="0">
                <a:solidFill>
                  <a:prstClr val="black"/>
                </a:solidFill>
                <a:latin typeface="Calibri"/>
              </a:rPr>
              <a:t>’</a:t>
            </a:r>
            <a:r>
              <a:rPr lang="en-GB" sz="1600" dirty="0">
                <a:solidFill>
                  <a:prstClr val="black"/>
                </a:solidFill>
                <a:latin typeface="Calibri"/>
              </a:rPr>
              <a:t>Shea et a</a:t>
            </a:r>
            <a:r>
              <a:rPr lang="en-US" sz="1600" dirty="0">
                <a:solidFill>
                  <a:prstClr val="black"/>
                </a:solidFill>
                <a:latin typeface="Calibri"/>
              </a:rPr>
              <a:t>l</a:t>
            </a:r>
            <a:r>
              <a:rPr lang="en-GB" sz="1600" dirty="0">
                <a:solidFill>
                  <a:prstClr val="black"/>
                </a:solidFill>
                <a:latin typeface="Calibri"/>
              </a:rPr>
              <a:t>., 2004</a:t>
            </a:r>
            <a:r>
              <a:rPr lang="el-GR" sz="1600" dirty="0">
                <a:solidFill>
                  <a:prstClr val="black"/>
                </a:solidFill>
                <a:latin typeface="Calibri"/>
              </a:rPr>
              <a:t>)</a:t>
            </a:r>
            <a:endParaRPr lang="en-GB" sz="1600"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56</a:t>
            </a:fld>
            <a:endParaRPr lang="el-GR" dirty="0"/>
          </a:p>
        </p:txBody>
      </p:sp>
    </p:spTree>
    <p:extLst>
      <p:ext uri="{BB962C8B-B14F-4D97-AF65-F5344CB8AC3E}">
        <p14:creationId xmlns:p14="http://schemas.microsoft.com/office/powerpoint/2010/main" val="36962746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036496" cy="908720"/>
          </a:xfrm>
        </p:spPr>
        <p:txBody>
          <a:bodyPr>
            <a:noAutofit/>
          </a:bodyPr>
          <a:lstStyle/>
          <a:p>
            <a:r>
              <a:rPr lang="el-GR" sz="3200" dirty="0" smtClean="0"/>
              <a:t>Η εφαρμογή προγραμμάτων ΑΦ/Θ </a:t>
            </a:r>
            <a:r>
              <a:rPr lang="el-GR" sz="3200" dirty="0"/>
              <a:t>στη </a:t>
            </a:r>
            <a:r>
              <a:rPr lang="el-GR" sz="3200" dirty="0" smtClean="0"/>
              <a:t>ΧΑΠ:</a:t>
            </a:r>
            <a:endParaRPr lang="el-GR" sz="3200" dirty="0"/>
          </a:p>
        </p:txBody>
      </p:sp>
      <p:sp>
        <p:nvSpPr>
          <p:cNvPr id="3" name="Content Placeholder 2"/>
          <p:cNvSpPr>
            <a:spLocks noGrp="1"/>
          </p:cNvSpPr>
          <p:nvPr>
            <p:ph idx="1"/>
          </p:nvPr>
        </p:nvSpPr>
        <p:spPr>
          <a:xfrm>
            <a:off x="457200" y="1196752"/>
            <a:ext cx="8229600" cy="3384376"/>
          </a:xfrm>
        </p:spPr>
        <p:txBody>
          <a:bodyPr>
            <a:normAutofit lnSpcReduction="10000"/>
          </a:bodyPr>
          <a:lstStyle/>
          <a:p>
            <a:pPr marL="450850" lvl="0" indent="-450850">
              <a:spcAft>
                <a:spcPts val="600"/>
              </a:spcAft>
              <a:buClr>
                <a:srgbClr val="820000"/>
              </a:buClr>
              <a:buFont typeface="Wingdings" panose="05000000000000000000" pitchFamily="2" charset="2"/>
              <a:buChar char="q"/>
            </a:pPr>
            <a:r>
              <a:rPr lang="el-GR" sz="2400" dirty="0" smtClean="0">
                <a:solidFill>
                  <a:prstClr val="black"/>
                </a:solidFill>
              </a:rPr>
              <a:t>Αυξάνει τη δύναμη </a:t>
            </a:r>
            <a:r>
              <a:rPr lang="el-GR" sz="2400" dirty="0">
                <a:solidFill>
                  <a:prstClr val="black"/>
                </a:solidFill>
              </a:rPr>
              <a:t>και </a:t>
            </a:r>
            <a:r>
              <a:rPr lang="el-GR" sz="2400" dirty="0" smtClean="0">
                <a:solidFill>
                  <a:prstClr val="black"/>
                </a:solidFill>
              </a:rPr>
              <a:t>αντοχή </a:t>
            </a:r>
            <a:r>
              <a:rPr lang="el-GR" sz="2400" dirty="0">
                <a:solidFill>
                  <a:prstClr val="black"/>
                </a:solidFill>
              </a:rPr>
              <a:t>των αναπνευστικών μυών</a:t>
            </a:r>
          </a:p>
          <a:p>
            <a:pPr marL="450850" lvl="0" indent="-450850">
              <a:spcAft>
                <a:spcPts val="600"/>
              </a:spcAft>
              <a:buClr>
                <a:srgbClr val="820000"/>
              </a:buClr>
              <a:buFont typeface="Wingdings" panose="05000000000000000000" pitchFamily="2" charset="2"/>
              <a:buChar char="q"/>
            </a:pPr>
            <a:r>
              <a:rPr lang="el-GR" sz="2400" dirty="0" smtClean="0">
                <a:solidFill>
                  <a:prstClr val="black"/>
                </a:solidFill>
              </a:rPr>
              <a:t>Μειώνει τη δύσπνοια</a:t>
            </a:r>
            <a:endParaRPr lang="el-GR" sz="2400" dirty="0">
              <a:solidFill>
                <a:prstClr val="black"/>
              </a:solidFill>
            </a:endParaRPr>
          </a:p>
          <a:p>
            <a:pPr marL="450850" lvl="0" indent="-450850">
              <a:spcAft>
                <a:spcPts val="600"/>
              </a:spcAft>
              <a:buClr>
                <a:srgbClr val="820000"/>
              </a:buClr>
              <a:buFont typeface="Wingdings" panose="05000000000000000000" pitchFamily="2" charset="2"/>
              <a:buChar char="q"/>
            </a:pPr>
            <a:r>
              <a:rPr lang="el-GR" sz="2400" dirty="0" smtClean="0">
                <a:solidFill>
                  <a:prstClr val="black"/>
                </a:solidFill>
              </a:rPr>
              <a:t>Βελτιώνει την ποιότητα </a:t>
            </a:r>
            <a:r>
              <a:rPr lang="el-GR" sz="2400" dirty="0">
                <a:solidFill>
                  <a:prstClr val="black"/>
                </a:solidFill>
              </a:rPr>
              <a:t>ζωής</a:t>
            </a:r>
          </a:p>
          <a:p>
            <a:pPr marL="450850" lvl="0" indent="-450850">
              <a:spcAft>
                <a:spcPts val="600"/>
              </a:spcAft>
              <a:buClr>
                <a:srgbClr val="820000"/>
              </a:buClr>
              <a:buFont typeface="Wingdings" panose="05000000000000000000" pitchFamily="2" charset="2"/>
              <a:buChar char="q"/>
            </a:pPr>
            <a:r>
              <a:rPr lang="el-GR" sz="2400" dirty="0" smtClean="0">
                <a:solidFill>
                  <a:prstClr val="black"/>
                </a:solidFill>
              </a:rPr>
              <a:t>Μειώνει το χρόνο </a:t>
            </a:r>
            <a:r>
              <a:rPr lang="el-GR" sz="2400" dirty="0">
                <a:solidFill>
                  <a:prstClr val="black"/>
                </a:solidFill>
              </a:rPr>
              <a:t>νοσηλείας</a:t>
            </a:r>
          </a:p>
          <a:p>
            <a:pPr marL="450850" lvl="0" indent="-450850">
              <a:spcAft>
                <a:spcPts val="600"/>
              </a:spcAft>
              <a:buClr>
                <a:srgbClr val="820000"/>
              </a:buClr>
              <a:buFont typeface="Wingdings" panose="05000000000000000000" pitchFamily="2" charset="2"/>
              <a:buChar char="q"/>
            </a:pPr>
            <a:r>
              <a:rPr lang="el-GR" sz="2400" dirty="0" smtClean="0">
                <a:solidFill>
                  <a:prstClr val="black"/>
                </a:solidFill>
              </a:rPr>
              <a:t>Μειώνει το άγχος </a:t>
            </a:r>
            <a:r>
              <a:rPr lang="el-GR" sz="2400" dirty="0">
                <a:solidFill>
                  <a:prstClr val="black"/>
                </a:solidFill>
              </a:rPr>
              <a:t>και </a:t>
            </a:r>
            <a:r>
              <a:rPr lang="el-GR" sz="2400" dirty="0" smtClean="0">
                <a:solidFill>
                  <a:prstClr val="black"/>
                </a:solidFill>
              </a:rPr>
              <a:t>την κατάθλιψη</a:t>
            </a:r>
            <a:endParaRPr lang="el-GR" sz="2400" dirty="0">
              <a:solidFill>
                <a:prstClr val="black"/>
              </a:solidFill>
            </a:endParaRPr>
          </a:p>
          <a:p>
            <a:pPr marL="450850" lvl="0" indent="-450850">
              <a:spcAft>
                <a:spcPts val="600"/>
              </a:spcAft>
              <a:buClr>
                <a:srgbClr val="820000"/>
              </a:buClr>
              <a:buFont typeface="Wingdings" panose="05000000000000000000" pitchFamily="2" charset="2"/>
              <a:buChar char="q"/>
            </a:pPr>
            <a:r>
              <a:rPr lang="el-GR" sz="2400" dirty="0" smtClean="0">
                <a:solidFill>
                  <a:prstClr val="black"/>
                </a:solidFill>
              </a:rPr>
              <a:t>Δεν επιδρά στην </a:t>
            </a:r>
            <a:r>
              <a:rPr lang="el-GR" sz="2400" dirty="0">
                <a:solidFill>
                  <a:prstClr val="black"/>
                </a:solidFill>
              </a:rPr>
              <a:t>πνευμονική λειτουργία</a:t>
            </a:r>
          </a:p>
          <a:p>
            <a:pPr marL="450850" lvl="0" indent="-450850">
              <a:spcAft>
                <a:spcPts val="600"/>
              </a:spcAft>
              <a:buClr>
                <a:srgbClr val="820000"/>
              </a:buClr>
              <a:buFont typeface="Wingdings" panose="05000000000000000000" pitchFamily="2" charset="2"/>
              <a:buChar char="q"/>
            </a:pPr>
            <a:r>
              <a:rPr lang="el-GR" sz="2400" dirty="0" smtClean="0">
                <a:solidFill>
                  <a:prstClr val="black"/>
                </a:solidFill>
              </a:rPr>
              <a:t>Δεν επιδρά στην </a:t>
            </a:r>
            <a:r>
              <a:rPr lang="el-GR" sz="2400" dirty="0">
                <a:solidFill>
                  <a:prstClr val="black"/>
                </a:solidFill>
              </a:rPr>
              <a:t>οξεοβασική ισορροπία</a:t>
            </a:r>
            <a:endParaRPr lang="en-US" sz="2400" dirty="0">
              <a:solidFill>
                <a:prstClr val="black"/>
              </a:solidFill>
            </a:endParaRPr>
          </a:p>
          <a:p>
            <a:pPr lvl="0"/>
            <a:endParaRPr lang="en-US" sz="2000" dirty="0">
              <a:solidFill>
                <a:prstClr val="black"/>
              </a:solidFill>
            </a:endParaRPr>
          </a:p>
          <a:p>
            <a:endParaRPr lang="el-GR" dirty="0"/>
          </a:p>
        </p:txBody>
      </p:sp>
      <p:sp>
        <p:nvSpPr>
          <p:cNvPr id="5" name="TextBox 4"/>
          <p:cNvSpPr txBox="1"/>
          <p:nvPr/>
        </p:nvSpPr>
        <p:spPr>
          <a:xfrm>
            <a:off x="319713" y="5556141"/>
            <a:ext cx="8856984" cy="830997"/>
          </a:xfrm>
          <a:prstGeom prst="rect">
            <a:avLst/>
          </a:prstGeom>
          <a:noFill/>
        </p:spPr>
        <p:txBody>
          <a:bodyPr wrap="square" rtlCol="0">
            <a:spAutoFit/>
          </a:bodyPr>
          <a:lstStyle/>
          <a:p>
            <a:pPr lvl="0" fontAlgn="auto">
              <a:spcBef>
                <a:spcPct val="20000"/>
              </a:spcBef>
              <a:spcAft>
                <a:spcPts val="0"/>
              </a:spcAft>
            </a:pPr>
            <a:r>
              <a:rPr lang="en-US" sz="1600" dirty="0">
                <a:solidFill>
                  <a:prstClr val="black"/>
                </a:solidFill>
                <a:latin typeface="Calibri"/>
              </a:rPr>
              <a:t>(GOLD, 2006; Gosselink et al, 2005; Pryor &amp; Prasad, 2002; Hough, 199</a:t>
            </a:r>
            <a:r>
              <a:rPr lang="el-GR" sz="1600" dirty="0">
                <a:solidFill>
                  <a:prstClr val="black"/>
                </a:solidFill>
                <a:latin typeface="Calibri"/>
              </a:rPr>
              <a:t>7; </a:t>
            </a:r>
            <a:r>
              <a:rPr lang="en-US" sz="1600" dirty="0">
                <a:solidFill>
                  <a:prstClr val="black"/>
                </a:solidFill>
                <a:latin typeface="Calibri"/>
              </a:rPr>
              <a:t>American Association of Cardiovascular and Pulmonary Rehabilitation, 1999, 2007; </a:t>
            </a:r>
            <a:r>
              <a:rPr lang="en-GB" sz="1600" dirty="0">
                <a:solidFill>
                  <a:prstClr val="black"/>
                </a:solidFill>
                <a:latin typeface="Calibri"/>
              </a:rPr>
              <a:t>American College of Sports Medicine</a:t>
            </a:r>
            <a:r>
              <a:rPr lang="el-GR" sz="1600" dirty="0">
                <a:solidFill>
                  <a:prstClr val="black"/>
                </a:solidFill>
                <a:latin typeface="Calibri"/>
              </a:rPr>
              <a:t>,</a:t>
            </a:r>
            <a:r>
              <a:rPr lang="en-GB" sz="1600" dirty="0">
                <a:solidFill>
                  <a:prstClr val="black"/>
                </a:solidFill>
                <a:latin typeface="Calibri"/>
              </a:rPr>
              <a:t> </a:t>
            </a:r>
            <a:r>
              <a:rPr lang="el-GR" sz="1600" dirty="0">
                <a:solidFill>
                  <a:prstClr val="black"/>
                </a:solidFill>
                <a:latin typeface="Calibri"/>
              </a:rPr>
              <a:t>2000</a:t>
            </a:r>
            <a:r>
              <a:rPr lang="en-GB" sz="1600" dirty="0">
                <a:solidFill>
                  <a:prstClr val="black"/>
                </a:solidFill>
                <a:latin typeface="Calibri"/>
              </a:rPr>
              <a:t>; </a:t>
            </a:r>
            <a:r>
              <a:rPr lang="en-US" sz="1600" dirty="0">
                <a:solidFill>
                  <a:prstClr val="black"/>
                </a:solidFill>
                <a:latin typeface="Calibri"/>
              </a:rPr>
              <a:t>American Heart Association, 1995; </a:t>
            </a:r>
            <a:r>
              <a:rPr lang="en-GB" sz="1600" dirty="0">
                <a:solidFill>
                  <a:prstClr val="black"/>
                </a:solidFill>
                <a:latin typeface="Calibri"/>
              </a:rPr>
              <a:t>Troosters et al., 2000; Pollock et al., 2000; O</a:t>
            </a:r>
            <a:r>
              <a:rPr lang="el-GR" sz="1600" dirty="0">
                <a:solidFill>
                  <a:prstClr val="black"/>
                </a:solidFill>
                <a:latin typeface="Calibri"/>
              </a:rPr>
              <a:t>’</a:t>
            </a:r>
            <a:r>
              <a:rPr lang="en-GB" sz="1600" dirty="0">
                <a:solidFill>
                  <a:prstClr val="black"/>
                </a:solidFill>
                <a:latin typeface="Calibri"/>
              </a:rPr>
              <a:t>Shea et a</a:t>
            </a:r>
            <a:r>
              <a:rPr lang="en-US" sz="1600" dirty="0">
                <a:solidFill>
                  <a:prstClr val="black"/>
                </a:solidFill>
                <a:latin typeface="Calibri"/>
              </a:rPr>
              <a:t>l</a:t>
            </a:r>
            <a:r>
              <a:rPr lang="en-GB" sz="1600" dirty="0">
                <a:solidFill>
                  <a:prstClr val="black"/>
                </a:solidFill>
                <a:latin typeface="Calibri"/>
              </a:rPr>
              <a:t>., 2004</a:t>
            </a:r>
            <a:r>
              <a:rPr lang="en-US" sz="1600" dirty="0">
                <a:solidFill>
                  <a:prstClr val="black"/>
                </a:solidFill>
                <a:latin typeface="Calibri"/>
              </a:rPr>
              <a:t>)</a:t>
            </a:r>
            <a:endParaRPr lang="el-GR" sz="1600" dirty="0">
              <a:solidFill>
                <a:prstClr val="black"/>
              </a:solidFill>
              <a:latin typeface="Calibri"/>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57</a:t>
            </a:fld>
            <a:endParaRPr lang="el-GR" dirty="0"/>
          </a:p>
        </p:txBody>
      </p:sp>
    </p:spTree>
    <p:extLst>
      <p:ext uri="{BB962C8B-B14F-4D97-AF65-F5344CB8AC3E}">
        <p14:creationId xmlns:p14="http://schemas.microsoft.com/office/powerpoint/2010/main" val="41371593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16632"/>
            <a:ext cx="8928992" cy="1080120"/>
          </a:xfrm>
        </p:spPr>
        <p:txBody>
          <a:bodyPr>
            <a:noAutofit/>
          </a:bodyPr>
          <a:lstStyle/>
          <a:p>
            <a:r>
              <a:rPr lang="el-GR" dirty="0" smtClean="0"/>
              <a:t/>
            </a:r>
            <a:br>
              <a:rPr lang="el-GR" dirty="0" smtClean="0"/>
            </a:br>
            <a:r>
              <a:rPr lang="el-GR" dirty="0" smtClean="0"/>
              <a:t>Διατροφική </a:t>
            </a:r>
            <a:r>
              <a:rPr lang="el-GR" dirty="0"/>
              <a:t>αντιμετώπιση της </a:t>
            </a:r>
            <a:r>
              <a:rPr lang="el-GR" dirty="0" smtClean="0"/>
              <a:t>ΧΑΠ</a:t>
            </a:r>
            <a:br>
              <a:rPr lang="el-GR" dirty="0" smtClean="0"/>
            </a:br>
            <a:r>
              <a:rPr lang="el-GR" sz="3200" b="0" dirty="0" smtClean="0"/>
              <a:t>(</a:t>
            </a:r>
            <a:r>
              <a:rPr lang="el-GR" sz="3200" b="0" dirty="0"/>
              <a:t>1 από </a:t>
            </a:r>
            <a:r>
              <a:rPr lang="en-US" sz="3200" b="0" dirty="0" smtClean="0"/>
              <a:t>4</a:t>
            </a:r>
            <a:r>
              <a:rPr lang="el-GR" sz="3200" b="0" dirty="0" smtClean="0"/>
              <a:t>)</a:t>
            </a:r>
            <a:r>
              <a:rPr lang="el-GR" sz="3200" b="0" dirty="0"/>
              <a:t/>
            </a:r>
            <a:br>
              <a:rPr lang="el-GR" sz="3200" b="0" dirty="0"/>
            </a:br>
            <a:endParaRPr lang="el-GR" b="0" dirty="0"/>
          </a:p>
        </p:txBody>
      </p:sp>
      <p:sp>
        <p:nvSpPr>
          <p:cNvPr id="3" name="Content Placeholder 2"/>
          <p:cNvSpPr>
            <a:spLocks noGrp="1"/>
          </p:cNvSpPr>
          <p:nvPr>
            <p:ph idx="1"/>
          </p:nvPr>
        </p:nvSpPr>
        <p:spPr>
          <a:xfrm>
            <a:off x="457200" y="1412776"/>
            <a:ext cx="8229600" cy="4680520"/>
          </a:xfrm>
        </p:spPr>
        <p:txBody>
          <a:bodyPr/>
          <a:lstStyle/>
          <a:p>
            <a:pPr>
              <a:spcAft>
                <a:spcPts val="600"/>
              </a:spcAft>
              <a:buClr>
                <a:srgbClr val="820000"/>
              </a:buClr>
              <a:buFont typeface="Wingdings" panose="05000000000000000000" pitchFamily="2" charset="2"/>
              <a:buChar char="§"/>
            </a:pPr>
            <a:r>
              <a:rPr lang="el-GR" sz="2400" dirty="0" smtClean="0"/>
              <a:t>Οι </a:t>
            </a:r>
            <a:r>
              <a:rPr lang="el-GR" sz="2400" dirty="0"/>
              <a:t>ασθενείς με ΧΑΠ</a:t>
            </a:r>
            <a:r>
              <a:rPr lang="el-GR" sz="2400" b="1" dirty="0"/>
              <a:t> </a:t>
            </a:r>
            <a:r>
              <a:rPr lang="en-US" sz="2400" b="1" dirty="0">
                <a:solidFill>
                  <a:srgbClr val="820000"/>
                </a:solidFill>
              </a:rPr>
              <a:t>VS</a:t>
            </a:r>
            <a:r>
              <a:rPr lang="el-GR" sz="2400" b="1" dirty="0"/>
              <a:t> </a:t>
            </a:r>
            <a:r>
              <a:rPr lang="el-GR" sz="2400" dirty="0"/>
              <a:t>άτομα χωρίς ΧΑΠ καταναλώνουν </a:t>
            </a:r>
            <a:r>
              <a:rPr lang="en-US" sz="2400" dirty="0"/>
              <a:t>50%</a:t>
            </a:r>
            <a:r>
              <a:rPr lang="el-GR" sz="2400" dirty="0"/>
              <a:t>  περισσότερη ενέργεια για να αναπνέουν</a:t>
            </a:r>
          </a:p>
          <a:p>
            <a:pPr>
              <a:spcAft>
                <a:spcPts val="600"/>
              </a:spcAft>
              <a:buClr>
                <a:srgbClr val="820000"/>
              </a:buClr>
              <a:buFont typeface="Wingdings" panose="05000000000000000000" pitchFamily="2" charset="2"/>
              <a:buChar char="§"/>
            </a:pPr>
            <a:r>
              <a:rPr lang="el-GR" sz="2400" dirty="0" smtClean="0"/>
              <a:t>Οι </a:t>
            </a:r>
            <a:r>
              <a:rPr lang="el-GR" sz="2400" dirty="0"/>
              <a:t>αναπνευστικοί μύες των ασθενών ΧΑΠ </a:t>
            </a:r>
            <a:r>
              <a:rPr lang="en-US" sz="2400" b="1" dirty="0">
                <a:solidFill>
                  <a:srgbClr val="820000"/>
                </a:solidFill>
              </a:rPr>
              <a:t>VS</a:t>
            </a:r>
            <a:r>
              <a:rPr lang="el-GR" sz="2400" dirty="0">
                <a:solidFill>
                  <a:srgbClr val="FF0000"/>
                </a:solidFill>
              </a:rPr>
              <a:t> </a:t>
            </a:r>
            <a:r>
              <a:rPr lang="el-GR" sz="2400" dirty="0"/>
              <a:t>άτομα χωρίς ΧΑΠ χρειάζονται 10 φορές περισσότερες θερμίδες </a:t>
            </a:r>
          </a:p>
          <a:p>
            <a:pPr>
              <a:spcAft>
                <a:spcPts val="600"/>
              </a:spcAft>
              <a:buClr>
                <a:srgbClr val="820000"/>
              </a:buClr>
              <a:buFont typeface="Wingdings" panose="05000000000000000000" pitchFamily="2" charset="2"/>
              <a:buChar char="§"/>
            </a:pPr>
            <a:r>
              <a:rPr lang="el-GR" sz="2400" dirty="0" smtClean="0"/>
              <a:t>Με </a:t>
            </a:r>
            <a:r>
              <a:rPr lang="el-GR" sz="2400" dirty="0"/>
              <a:t>την επιδείνωση της πάθησης,  συμπτώματα όπως δύσπνοια, απώλεια γεύσης λόγω ξηροστομίας, κόπωση, πρώιμο αίσθημα πληρότητας </a:t>
            </a:r>
            <a:r>
              <a:rPr lang="el-GR" sz="2400" dirty="0" smtClean="0"/>
              <a:t>στομάχου </a:t>
            </a:r>
            <a:r>
              <a:rPr lang="el-GR" sz="2400" dirty="0"/>
              <a:t>κ.λ.π. μπορεί να συντελέσουν στη μείωση της πρόσληψης τροφής</a:t>
            </a:r>
          </a:p>
          <a:p>
            <a:pPr>
              <a:spcAft>
                <a:spcPts val="600"/>
              </a:spcAft>
              <a:buClr>
                <a:srgbClr val="820000"/>
              </a:buClr>
              <a:buFont typeface="Wingdings" panose="05000000000000000000" pitchFamily="2" charset="2"/>
              <a:buChar char="§"/>
            </a:pPr>
            <a:r>
              <a:rPr lang="el-GR" sz="2400" dirty="0" smtClean="0"/>
              <a:t>Η </a:t>
            </a:r>
            <a:r>
              <a:rPr lang="el-GR" sz="2400" dirty="0"/>
              <a:t>μακροχρόνια μείωση της πρόσληψης τροφής μπορεί να οδηγήσει σε σημαντική μείωση </a:t>
            </a:r>
            <a:r>
              <a:rPr lang="el-GR" sz="2400" b="1" dirty="0"/>
              <a:t>βάρους </a:t>
            </a:r>
            <a:r>
              <a:rPr lang="el-GR" sz="2400" dirty="0"/>
              <a:t>και </a:t>
            </a:r>
            <a:r>
              <a:rPr lang="el-GR" sz="2400" b="1" dirty="0"/>
              <a:t>υποσιτισμό</a:t>
            </a:r>
          </a:p>
          <a:p>
            <a:pPr lvl="0">
              <a:lnSpc>
                <a:spcPct val="90000"/>
              </a:lnSpc>
              <a:buNone/>
            </a:pPr>
            <a:endParaRPr lang="el-GR" sz="2200" dirty="0">
              <a:solidFill>
                <a:prstClr val="black"/>
              </a:solidFill>
            </a:endParaRPr>
          </a:p>
          <a:p>
            <a:endParaRPr lang="el-GR" dirty="0"/>
          </a:p>
        </p:txBody>
      </p:sp>
      <p:sp>
        <p:nvSpPr>
          <p:cNvPr id="5" name="TextBox 4"/>
          <p:cNvSpPr txBox="1"/>
          <p:nvPr/>
        </p:nvSpPr>
        <p:spPr>
          <a:xfrm>
            <a:off x="0" y="6544068"/>
            <a:ext cx="4320480" cy="313932"/>
          </a:xfrm>
          <a:prstGeom prst="rect">
            <a:avLst/>
          </a:prstGeom>
          <a:noFill/>
        </p:spPr>
        <p:txBody>
          <a:bodyPr wrap="square" rtlCol="0">
            <a:spAutoFit/>
          </a:bodyPr>
          <a:lstStyle/>
          <a:p>
            <a:pPr eaLnBrk="1" hangingPunct="1">
              <a:lnSpc>
                <a:spcPct val="90000"/>
              </a:lnSpc>
              <a:buFont typeface="Wingdings" pitchFamily="2" charset="2"/>
              <a:buNone/>
            </a:pPr>
            <a:r>
              <a:rPr lang="el-GR" sz="1600" dirty="0">
                <a:latin typeface="+mn-lt"/>
              </a:rPr>
              <a:t>(</a:t>
            </a:r>
            <a:r>
              <a:rPr lang="en-US" sz="1600" dirty="0">
                <a:latin typeface="+mn-lt"/>
              </a:rPr>
              <a:t>Cockburn &amp; Johnson, 2009</a:t>
            </a:r>
            <a:r>
              <a:rPr lang="el-GR" sz="1600" dirty="0">
                <a:latin typeface="+mn-lt"/>
              </a:rPr>
              <a:t>; </a:t>
            </a:r>
            <a:r>
              <a:rPr lang="en-US" sz="1600" dirty="0">
                <a:latin typeface="+mn-lt"/>
              </a:rPr>
              <a:t>Ferreira</a:t>
            </a:r>
            <a:r>
              <a:rPr lang="el-GR" sz="1600" dirty="0">
                <a:latin typeface="+mn-lt"/>
              </a:rPr>
              <a:t> </a:t>
            </a:r>
            <a:r>
              <a:rPr lang="en-US" sz="1600" dirty="0">
                <a:latin typeface="+mn-lt"/>
              </a:rPr>
              <a:t>et </a:t>
            </a:r>
            <a:r>
              <a:rPr lang="en-US" sz="1600" dirty="0" smtClean="0">
                <a:latin typeface="+mn-lt"/>
              </a:rPr>
              <a:t>al</a:t>
            </a:r>
            <a:r>
              <a:rPr lang="el-GR" sz="1600" dirty="0" smtClean="0">
                <a:latin typeface="+mn-lt"/>
              </a:rPr>
              <a:t>., </a:t>
            </a:r>
            <a:r>
              <a:rPr lang="el-GR" sz="1600" dirty="0">
                <a:latin typeface="+mn-lt"/>
              </a:rPr>
              <a:t>2000</a:t>
            </a:r>
            <a:r>
              <a:rPr lang="en-US" sz="1600" dirty="0">
                <a:latin typeface="+mn-lt"/>
              </a:rPr>
              <a:t>)</a:t>
            </a:r>
            <a:endParaRPr lang="el-GR" sz="16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58</a:t>
            </a:fld>
            <a:endParaRPr lang="el-GR" dirty="0"/>
          </a:p>
        </p:txBody>
      </p:sp>
    </p:spTree>
    <p:extLst>
      <p:ext uri="{BB962C8B-B14F-4D97-AF65-F5344CB8AC3E}">
        <p14:creationId xmlns:p14="http://schemas.microsoft.com/office/powerpoint/2010/main" val="37347239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Χαρακτηριστικά της ΧΑΠ</a:t>
            </a:r>
          </a:p>
        </p:txBody>
      </p:sp>
      <p:sp>
        <p:nvSpPr>
          <p:cNvPr id="3" name="Content Placeholder 2"/>
          <p:cNvSpPr>
            <a:spLocks noGrp="1"/>
          </p:cNvSpPr>
          <p:nvPr>
            <p:ph idx="1"/>
          </p:nvPr>
        </p:nvSpPr>
        <p:spPr>
          <a:xfrm>
            <a:off x="457200" y="1196752"/>
            <a:ext cx="6635080" cy="1858251"/>
          </a:xfrm>
        </p:spPr>
        <p:txBody>
          <a:bodyPr/>
          <a:lstStyle/>
          <a:p>
            <a:pPr lvl="0">
              <a:lnSpc>
                <a:spcPct val="90000"/>
              </a:lnSpc>
            </a:pPr>
            <a:r>
              <a:rPr lang="el-GR" sz="2400" dirty="0" smtClean="0">
                <a:solidFill>
                  <a:prstClr val="black"/>
                </a:solidFill>
              </a:rPr>
              <a:t>Μεταβολές </a:t>
            </a:r>
            <a:r>
              <a:rPr lang="el-GR" sz="2400" dirty="0">
                <a:solidFill>
                  <a:prstClr val="black"/>
                </a:solidFill>
              </a:rPr>
              <a:t>στο πνευμονικό </a:t>
            </a:r>
            <a:r>
              <a:rPr lang="el-GR" sz="2400" dirty="0" smtClean="0">
                <a:solidFill>
                  <a:prstClr val="black"/>
                </a:solidFill>
              </a:rPr>
              <a:t>παρέγχυμα</a:t>
            </a:r>
            <a:endParaRPr lang="el-GR" sz="2400" dirty="0">
              <a:solidFill>
                <a:prstClr val="black"/>
              </a:solidFill>
            </a:endParaRPr>
          </a:p>
          <a:p>
            <a:pPr lvl="0">
              <a:lnSpc>
                <a:spcPct val="90000"/>
              </a:lnSpc>
            </a:pPr>
            <a:r>
              <a:rPr lang="el-GR" sz="2400" dirty="0" smtClean="0">
                <a:solidFill>
                  <a:prstClr val="black"/>
                </a:solidFill>
              </a:rPr>
              <a:t>Διαταραχές </a:t>
            </a:r>
            <a:r>
              <a:rPr lang="el-GR" sz="2400" dirty="0">
                <a:solidFill>
                  <a:prstClr val="black"/>
                </a:solidFill>
              </a:rPr>
              <a:t>στην ανταλλαγή των </a:t>
            </a:r>
            <a:r>
              <a:rPr lang="el-GR" sz="2400" dirty="0" smtClean="0">
                <a:solidFill>
                  <a:prstClr val="black"/>
                </a:solidFill>
              </a:rPr>
              <a:t>αερίων</a:t>
            </a:r>
            <a:endParaRPr lang="el-GR" sz="2400" dirty="0">
              <a:solidFill>
                <a:prstClr val="black"/>
              </a:solidFill>
            </a:endParaRPr>
          </a:p>
          <a:p>
            <a:pPr lvl="0">
              <a:lnSpc>
                <a:spcPct val="90000"/>
              </a:lnSpc>
            </a:pPr>
            <a:r>
              <a:rPr lang="el-GR" sz="2400" dirty="0" smtClean="0">
                <a:solidFill>
                  <a:prstClr val="black"/>
                </a:solidFill>
              </a:rPr>
              <a:t>Στένωση αεραγωγών</a:t>
            </a:r>
            <a:endParaRPr lang="el-GR" sz="2400" dirty="0">
              <a:solidFill>
                <a:prstClr val="black"/>
              </a:solidFill>
            </a:endParaRPr>
          </a:p>
          <a:p>
            <a:pPr lvl="0">
              <a:lnSpc>
                <a:spcPct val="90000"/>
              </a:lnSpc>
            </a:pPr>
            <a:r>
              <a:rPr lang="el-GR" sz="2400" dirty="0" smtClean="0">
                <a:solidFill>
                  <a:prstClr val="black"/>
                </a:solidFill>
              </a:rPr>
              <a:t>Μείωση </a:t>
            </a:r>
            <a:r>
              <a:rPr lang="el-GR" sz="2400" dirty="0">
                <a:solidFill>
                  <a:prstClr val="black"/>
                </a:solidFill>
              </a:rPr>
              <a:t>ροής του αέρα σε εισπνοή και εκπνοή</a:t>
            </a:r>
          </a:p>
          <a:p>
            <a:endParaRPr lang="el-GR" dirty="0"/>
          </a:p>
        </p:txBody>
      </p:sp>
      <p:sp>
        <p:nvSpPr>
          <p:cNvPr id="6" name="AutoShape 5"/>
          <p:cNvSpPr>
            <a:spLocks noChangeArrowheads="1"/>
          </p:cNvSpPr>
          <p:nvPr/>
        </p:nvSpPr>
        <p:spPr bwMode="auto">
          <a:xfrm>
            <a:off x="1675082" y="3055003"/>
            <a:ext cx="287437" cy="503362"/>
          </a:xfrm>
          <a:prstGeom prst="downArrow">
            <a:avLst>
              <a:gd name="adj1" fmla="val 50000"/>
              <a:gd name="adj2" fmla="val 49725"/>
            </a:avLst>
          </a:prstGeom>
          <a:solidFill>
            <a:srgbClr val="004A82"/>
          </a:solidFill>
          <a:ln w="9525">
            <a:solidFill>
              <a:schemeClr val="tx1"/>
            </a:solidFill>
            <a:miter lim="800000"/>
            <a:headEnd/>
            <a:tailEnd/>
          </a:ln>
          <a:effectLst/>
        </p:spPr>
        <p:txBody>
          <a:bodyPr vert="eaVert" wrap="none" anchor="ctr"/>
          <a:lstStyle/>
          <a:p>
            <a:pPr>
              <a:defRPr/>
            </a:pPr>
            <a:endParaRPr lang="el-GR" dirty="0"/>
          </a:p>
        </p:txBody>
      </p:sp>
      <p:sp>
        <p:nvSpPr>
          <p:cNvPr id="5" name="TextBox 4"/>
          <p:cNvSpPr txBox="1"/>
          <p:nvPr/>
        </p:nvSpPr>
        <p:spPr>
          <a:xfrm>
            <a:off x="457200" y="3789040"/>
            <a:ext cx="5554960" cy="1237262"/>
          </a:xfrm>
          <a:prstGeom prst="rect">
            <a:avLst/>
          </a:prstGeom>
          <a:noFill/>
        </p:spPr>
        <p:txBody>
          <a:bodyPr wrap="square" rtlCol="0">
            <a:spAutoFit/>
          </a:bodyPr>
          <a:lstStyle/>
          <a:p>
            <a:pPr marL="342900" lvl="0" indent="-342900" fontAlgn="auto">
              <a:lnSpc>
                <a:spcPct val="90000"/>
              </a:lnSpc>
              <a:spcBef>
                <a:spcPct val="20000"/>
              </a:spcBef>
              <a:spcAft>
                <a:spcPts val="0"/>
              </a:spcAft>
              <a:buFont typeface="Arial" pitchFamily="34" charset="0"/>
              <a:buChar char="•"/>
            </a:pPr>
            <a:r>
              <a:rPr lang="el-GR" sz="2400" dirty="0">
                <a:solidFill>
                  <a:prstClr val="black"/>
                </a:solidFill>
                <a:latin typeface="Calibri"/>
              </a:rPr>
              <a:t>Μείωση </a:t>
            </a:r>
            <a:r>
              <a:rPr lang="en-US" sz="2400" dirty="0">
                <a:solidFill>
                  <a:prstClr val="black"/>
                </a:solidFill>
                <a:latin typeface="Calibri"/>
              </a:rPr>
              <a:t>FEV1</a:t>
            </a:r>
            <a:endParaRPr lang="el-GR" sz="2400" dirty="0">
              <a:solidFill>
                <a:prstClr val="black"/>
              </a:solidFill>
              <a:latin typeface="Calibri"/>
            </a:endParaRPr>
          </a:p>
          <a:p>
            <a:pPr marL="342900" lvl="0" indent="-342900" fontAlgn="auto">
              <a:lnSpc>
                <a:spcPct val="90000"/>
              </a:lnSpc>
              <a:spcBef>
                <a:spcPct val="20000"/>
              </a:spcBef>
              <a:spcAft>
                <a:spcPts val="0"/>
              </a:spcAft>
              <a:buFont typeface="Arial" pitchFamily="34" charset="0"/>
              <a:buChar char="•"/>
            </a:pPr>
            <a:r>
              <a:rPr lang="el-GR" sz="2400" dirty="0" smtClean="0">
                <a:solidFill>
                  <a:prstClr val="black"/>
                </a:solidFill>
                <a:latin typeface="Calibri"/>
              </a:rPr>
              <a:t>Αύξηση </a:t>
            </a:r>
            <a:r>
              <a:rPr lang="en-US" sz="2400" dirty="0">
                <a:solidFill>
                  <a:prstClr val="black"/>
                </a:solidFill>
                <a:latin typeface="Calibri"/>
              </a:rPr>
              <a:t>FRC</a:t>
            </a:r>
            <a:endParaRPr lang="el-GR" sz="2400" dirty="0">
              <a:solidFill>
                <a:prstClr val="black"/>
              </a:solidFill>
              <a:latin typeface="Calibri"/>
            </a:endParaRPr>
          </a:p>
          <a:p>
            <a:pPr marL="342900" lvl="0" indent="-342900" fontAlgn="auto">
              <a:lnSpc>
                <a:spcPct val="90000"/>
              </a:lnSpc>
              <a:spcBef>
                <a:spcPct val="20000"/>
              </a:spcBef>
              <a:spcAft>
                <a:spcPts val="0"/>
              </a:spcAft>
              <a:buFont typeface="Arial" pitchFamily="34" charset="0"/>
              <a:buChar char="•"/>
            </a:pPr>
            <a:r>
              <a:rPr lang="el-GR" sz="2400" dirty="0">
                <a:solidFill>
                  <a:prstClr val="black"/>
                </a:solidFill>
                <a:latin typeface="Calibri"/>
              </a:rPr>
              <a:t>Δυναμική Πνευμονική Υπερδιάταση </a:t>
            </a:r>
          </a:p>
        </p:txBody>
      </p:sp>
      <p:sp>
        <p:nvSpPr>
          <p:cNvPr id="7" name="AutoShape 6" descr="αγκύλη"/>
          <p:cNvSpPr>
            <a:spLocks/>
          </p:cNvSpPr>
          <p:nvPr/>
        </p:nvSpPr>
        <p:spPr bwMode="auto">
          <a:xfrm>
            <a:off x="6921611" y="1556792"/>
            <a:ext cx="362132" cy="3005232"/>
          </a:xfrm>
          <a:prstGeom prst="rightBrace">
            <a:avLst>
              <a:gd name="adj1" fmla="val 97304"/>
              <a:gd name="adj2" fmla="val 50000"/>
            </a:avLst>
          </a:prstGeom>
          <a:noFill/>
          <a:ln w="25400">
            <a:solidFill>
              <a:schemeClr val="tx1"/>
            </a:solidFill>
            <a:round/>
            <a:headEnd/>
            <a:tailEnd/>
          </a:ln>
          <a:extLst/>
        </p:spPr>
        <p:txBody>
          <a:bodyPr wrap="none" anchor="ctr"/>
          <a:lstStyle/>
          <a:p>
            <a:pPr algn="ctr"/>
            <a:endParaRPr lang="el-GR" b="1" dirty="0"/>
          </a:p>
        </p:txBody>
      </p:sp>
      <p:sp>
        <p:nvSpPr>
          <p:cNvPr id="8" name="TextBox 7"/>
          <p:cNvSpPr txBox="1"/>
          <p:nvPr/>
        </p:nvSpPr>
        <p:spPr>
          <a:xfrm>
            <a:off x="7452320" y="2752226"/>
            <a:ext cx="1725271" cy="523220"/>
          </a:xfrm>
          <a:prstGeom prst="rect">
            <a:avLst/>
          </a:prstGeom>
          <a:noFill/>
        </p:spPr>
        <p:txBody>
          <a:bodyPr wrap="square" rtlCol="0">
            <a:spAutoFit/>
          </a:bodyPr>
          <a:lstStyle/>
          <a:p>
            <a:r>
              <a:rPr lang="el-GR" sz="2800" b="1" dirty="0">
                <a:solidFill>
                  <a:srgbClr val="820000"/>
                </a:solidFill>
                <a:latin typeface="Calibri" pitchFamily="34" charset="0"/>
              </a:rPr>
              <a:t>ΔΥΣΠΝΟΙΑ</a:t>
            </a:r>
            <a:endParaRPr lang="el-GR" sz="2800" b="1" dirty="0">
              <a:solidFill>
                <a:srgbClr val="820000"/>
              </a:solidFill>
            </a:endParaRPr>
          </a:p>
        </p:txBody>
      </p:sp>
      <p:sp>
        <p:nvSpPr>
          <p:cNvPr id="9" name="TextBox 8"/>
          <p:cNvSpPr txBox="1"/>
          <p:nvPr/>
        </p:nvSpPr>
        <p:spPr>
          <a:xfrm>
            <a:off x="0" y="6211669"/>
            <a:ext cx="8244408" cy="646331"/>
          </a:xfrm>
          <a:prstGeom prst="rect">
            <a:avLst/>
          </a:prstGeom>
          <a:noFill/>
        </p:spPr>
        <p:txBody>
          <a:bodyPr wrap="square" rtlCol="0">
            <a:spAutoFit/>
          </a:bodyPr>
          <a:lstStyle/>
          <a:p>
            <a:pPr eaLnBrk="1" hangingPunct="1">
              <a:spcBef>
                <a:spcPct val="50000"/>
              </a:spcBef>
              <a:defRPr/>
            </a:pPr>
            <a:r>
              <a:rPr lang="el-GR" dirty="0">
                <a:latin typeface="+mn-lt"/>
              </a:rPr>
              <a:t>(Mahler, 2006; Romagnoli et al., 2006</a:t>
            </a:r>
            <a:r>
              <a:rPr lang="en-US" dirty="0">
                <a:latin typeface="+mn-lt"/>
              </a:rPr>
              <a:t>;</a:t>
            </a:r>
            <a:r>
              <a:rPr lang="el-GR" dirty="0">
                <a:latin typeface="+mn-lt"/>
              </a:rPr>
              <a:t> O’Donnell et al</a:t>
            </a:r>
            <a:r>
              <a:rPr lang="el-GR" dirty="0" smtClean="0">
                <a:latin typeface="+mn-lt"/>
              </a:rPr>
              <a:t>., 2001</a:t>
            </a:r>
            <a:r>
              <a:rPr lang="en-US" dirty="0">
                <a:latin typeface="+mn-lt"/>
              </a:rPr>
              <a:t>;</a:t>
            </a:r>
            <a:r>
              <a:rPr lang="el-GR" dirty="0">
                <a:latin typeface="+mn-lt"/>
              </a:rPr>
              <a:t> O’Donnell et al., 1998; Nagai et al., 1991)</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Tree>
    <p:extLst>
      <p:ext uri="{BB962C8B-B14F-4D97-AF65-F5344CB8AC3E}">
        <p14:creationId xmlns:p14="http://schemas.microsoft.com/office/powerpoint/2010/main" val="178481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strVal val="#ppt_w*0.70"/>
                                          </p:val>
                                        </p:tav>
                                        <p:tav tm="100000">
                                          <p:val>
                                            <p:strVal val="#ppt_w"/>
                                          </p:val>
                                        </p:tav>
                                      </p:tavLst>
                                    </p:anim>
                                    <p:anim calcmode="lin" valueType="num">
                                      <p:cBhvr>
                                        <p:cTn id="13" dur="1000" fill="hold"/>
                                        <p:tgtEl>
                                          <p:spTgt spid="7"/>
                                        </p:tgtEl>
                                        <p:attrNameLst>
                                          <p:attrName>ppt_h</p:attrName>
                                        </p:attrNameLst>
                                      </p:cBhvr>
                                      <p:tavLst>
                                        <p:tav tm="0">
                                          <p:val>
                                            <p:strVal val="#ppt_h"/>
                                          </p:val>
                                        </p:tav>
                                        <p:tav tm="100000">
                                          <p:val>
                                            <p:strVal val="#ppt_h"/>
                                          </p:val>
                                        </p:tav>
                                      </p:tavLst>
                                    </p:anim>
                                    <p:animEffect transition="in" filter="fade">
                                      <p:cBhvr>
                                        <p:cTn id="1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 y="116632"/>
            <a:ext cx="8928000" cy="1080000"/>
          </a:xfrm>
        </p:spPr>
        <p:txBody>
          <a:bodyPr>
            <a:noAutofit/>
          </a:bodyPr>
          <a:lstStyle/>
          <a:p>
            <a:r>
              <a:rPr lang="en-US" dirty="0" smtClean="0"/>
              <a:t/>
            </a:r>
            <a:br>
              <a:rPr lang="en-US" dirty="0" smtClean="0"/>
            </a:br>
            <a:r>
              <a:rPr lang="el-GR" dirty="0" smtClean="0"/>
              <a:t>Διατροφική </a:t>
            </a:r>
            <a:r>
              <a:rPr lang="el-GR" dirty="0"/>
              <a:t>αντιμετώπιση της </a:t>
            </a:r>
            <a:r>
              <a:rPr lang="el-GR" dirty="0" smtClean="0"/>
              <a:t>ΧΑΠ</a:t>
            </a:r>
            <a:r>
              <a:rPr lang="en-US" dirty="0" smtClean="0"/>
              <a:t/>
            </a:r>
            <a:br>
              <a:rPr lang="en-US" dirty="0" smtClean="0"/>
            </a:br>
            <a:r>
              <a:rPr lang="el-GR" sz="3200" b="0" dirty="0" smtClean="0"/>
              <a:t>(</a:t>
            </a:r>
            <a:r>
              <a:rPr lang="el-GR" sz="3200" b="0" dirty="0"/>
              <a:t>2 από </a:t>
            </a:r>
            <a:r>
              <a:rPr lang="en-US" sz="3200" b="0" dirty="0" smtClean="0"/>
              <a:t>4</a:t>
            </a:r>
            <a:r>
              <a:rPr lang="el-GR" sz="3200" b="0" dirty="0" smtClean="0"/>
              <a:t>)</a:t>
            </a:r>
            <a:r>
              <a:rPr lang="el-GR" sz="3200" b="0" dirty="0"/>
              <a:t/>
            </a:r>
            <a:br>
              <a:rPr lang="el-GR" sz="3200" b="0" dirty="0"/>
            </a:br>
            <a:endParaRPr lang="el-GR" b="0" dirty="0"/>
          </a:p>
        </p:txBody>
      </p:sp>
      <p:sp>
        <p:nvSpPr>
          <p:cNvPr id="3" name="Content Placeholder 2"/>
          <p:cNvSpPr>
            <a:spLocks noGrp="1"/>
          </p:cNvSpPr>
          <p:nvPr>
            <p:ph idx="1"/>
          </p:nvPr>
        </p:nvSpPr>
        <p:spPr>
          <a:xfrm>
            <a:off x="552452" y="4463349"/>
            <a:ext cx="8229600" cy="1872208"/>
          </a:xfrm>
        </p:spPr>
        <p:txBody>
          <a:bodyPr>
            <a:normAutofit lnSpcReduction="10000"/>
          </a:bodyPr>
          <a:lstStyle/>
          <a:p>
            <a:pPr algn="ctr">
              <a:buNone/>
            </a:pPr>
            <a:endParaRPr lang="el-GR" sz="3100" b="1" dirty="0"/>
          </a:p>
          <a:p>
            <a:pPr>
              <a:buNone/>
            </a:pPr>
            <a:r>
              <a:rPr lang="el-GR" sz="2600" b="1" dirty="0">
                <a:solidFill>
                  <a:srgbClr val="820000"/>
                </a:solidFill>
              </a:rPr>
              <a:t>Διατροφικοί στόχοι</a:t>
            </a:r>
          </a:p>
          <a:p>
            <a:r>
              <a:rPr lang="el-GR" sz="2400" dirty="0"/>
              <a:t>Πρόληψη ή αντιστροφή υποσιτισμού</a:t>
            </a:r>
          </a:p>
          <a:p>
            <a:r>
              <a:rPr lang="el-GR" sz="2400" dirty="0"/>
              <a:t>Βελτίωση ή διατήρηση της αναπνευστικής </a:t>
            </a:r>
            <a:r>
              <a:rPr lang="el-GR" sz="2400" dirty="0" smtClean="0"/>
              <a:t>λειτουργίας</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59</a:t>
            </a:fld>
            <a:endParaRPr lang="el-GR" dirty="0"/>
          </a:p>
        </p:txBody>
      </p:sp>
      <p:sp>
        <p:nvSpPr>
          <p:cNvPr id="6" name="TextBox 5"/>
          <p:cNvSpPr txBox="1"/>
          <p:nvPr/>
        </p:nvSpPr>
        <p:spPr>
          <a:xfrm>
            <a:off x="0" y="6381328"/>
            <a:ext cx="4320480" cy="313932"/>
          </a:xfrm>
          <a:prstGeom prst="rect">
            <a:avLst/>
          </a:prstGeom>
          <a:noFill/>
        </p:spPr>
        <p:txBody>
          <a:bodyPr wrap="square" rtlCol="0">
            <a:spAutoFit/>
          </a:bodyPr>
          <a:lstStyle/>
          <a:p>
            <a:pPr eaLnBrk="1" hangingPunct="1">
              <a:lnSpc>
                <a:spcPct val="90000"/>
              </a:lnSpc>
              <a:buFont typeface="Wingdings" pitchFamily="2" charset="2"/>
              <a:buNone/>
            </a:pPr>
            <a:r>
              <a:rPr lang="el-GR" sz="1600" dirty="0">
                <a:latin typeface="+mn-lt"/>
              </a:rPr>
              <a:t>(</a:t>
            </a:r>
            <a:r>
              <a:rPr lang="en-US" sz="1600" dirty="0">
                <a:latin typeface="+mn-lt"/>
              </a:rPr>
              <a:t>Cockburn &amp; Johnson, 2009</a:t>
            </a:r>
            <a:r>
              <a:rPr lang="el-GR" sz="1600" dirty="0">
                <a:latin typeface="+mn-lt"/>
              </a:rPr>
              <a:t>; </a:t>
            </a:r>
            <a:r>
              <a:rPr lang="en-US" sz="1600" dirty="0">
                <a:latin typeface="+mn-lt"/>
              </a:rPr>
              <a:t>Ferreira</a:t>
            </a:r>
            <a:r>
              <a:rPr lang="el-GR" sz="1600" dirty="0">
                <a:latin typeface="+mn-lt"/>
              </a:rPr>
              <a:t> </a:t>
            </a:r>
            <a:r>
              <a:rPr lang="en-US" sz="1600" dirty="0">
                <a:latin typeface="+mn-lt"/>
              </a:rPr>
              <a:t>et al</a:t>
            </a:r>
            <a:r>
              <a:rPr lang="el-GR" sz="1600" dirty="0">
                <a:latin typeface="+mn-lt"/>
              </a:rPr>
              <a:t>, 2000</a:t>
            </a:r>
            <a:r>
              <a:rPr lang="en-US" sz="1600" dirty="0">
                <a:latin typeface="+mn-lt"/>
              </a:rPr>
              <a:t>)</a:t>
            </a:r>
            <a:endParaRPr lang="el-GR" sz="1600" dirty="0">
              <a:latin typeface="+mn-lt"/>
            </a:endParaRPr>
          </a:p>
        </p:txBody>
      </p:sp>
      <p:sp>
        <p:nvSpPr>
          <p:cNvPr id="5" name="Rectangle 4"/>
          <p:cNvSpPr/>
          <p:nvPr/>
        </p:nvSpPr>
        <p:spPr>
          <a:xfrm>
            <a:off x="536448" y="1196752"/>
            <a:ext cx="8068000" cy="3545586"/>
          </a:xfrm>
          <a:prstGeom prst="rect">
            <a:avLst/>
          </a:prstGeom>
          <a:ln>
            <a:solidFill>
              <a:srgbClr val="820000"/>
            </a:solidFill>
          </a:ln>
        </p:spPr>
        <p:txBody>
          <a:bodyPr wrap="square">
            <a:spAutoFit/>
          </a:bodyPr>
          <a:lstStyle/>
          <a:p>
            <a:pPr marL="354013" indent="-354013">
              <a:lnSpc>
                <a:spcPct val="90000"/>
              </a:lnSpc>
              <a:spcBef>
                <a:spcPts val="600"/>
              </a:spcBef>
              <a:spcAft>
                <a:spcPts val="600"/>
              </a:spcAft>
              <a:buFont typeface="Courier New" panose="02070309020205020404" pitchFamily="49" charset="0"/>
              <a:buChar char="o"/>
            </a:pPr>
            <a:r>
              <a:rPr lang="el-GR" sz="2400" dirty="0">
                <a:latin typeface="+mn-lt"/>
              </a:rPr>
              <a:t>το αυξημένο μεταβολικό κόστος της αναπνοής </a:t>
            </a:r>
            <a:r>
              <a:rPr lang="el-GR" sz="2400" dirty="0" smtClean="0">
                <a:latin typeface="+mn-lt"/>
              </a:rPr>
              <a:t>καταλήγει </a:t>
            </a:r>
            <a:r>
              <a:rPr lang="el-GR" sz="2400" dirty="0">
                <a:latin typeface="+mn-lt"/>
              </a:rPr>
              <a:t>σε απώλεια </a:t>
            </a:r>
            <a:r>
              <a:rPr lang="el-GR" sz="2400" dirty="0" smtClean="0">
                <a:latin typeface="+mn-lt"/>
              </a:rPr>
              <a:t>βάρους</a:t>
            </a:r>
          </a:p>
          <a:p>
            <a:pPr marL="354013" indent="-354013">
              <a:lnSpc>
                <a:spcPct val="90000"/>
              </a:lnSpc>
              <a:spcBef>
                <a:spcPts val="600"/>
              </a:spcBef>
              <a:spcAft>
                <a:spcPts val="600"/>
              </a:spcAft>
              <a:buFont typeface="Courier New" panose="02070309020205020404" pitchFamily="49" charset="0"/>
              <a:buChar char="o"/>
            </a:pPr>
            <a:r>
              <a:rPr lang="el-GR" sz="2400" dirty="0" smtClean="0">
                <a:latin typeface="+mn-lt"/>
              </a:rPr>
              <a:t>ο </a:t>
            </a:r>
            <a:r>
              <a:rPr lang="el-GR" sz="2400" dirty="0">
                <a:latin typeface="+mn-lt"/>
              </a:rPr>
              <a:t>καθιστικός τρόπος ζωής και τα από του στόματος λαμβανόμενα κορτικοστεροειδή </a:t>
            </a:r>
            <a:r>
              <a:rPr lang="el-GR" sz="2400" dirty="0" smtClean="0">
                <a:latin typeface="+mn-lt"/>
              </a:rPr>
              <a:t>οδηγούν </a:t>
            </a:r>
            <a:r>
              <a:rPr lang="el-GR" sz="2400" dirty="0">
                <a:latin typeface="+mn-lt"/>
              </a:rPr>
              <a:t>σε αύξηση σωματικού βάρους και </a:t>
            </a:r>
            <a:r>
              <a:rPr lang="el-GR" sz="2400" dirty="0" smtClean="0">
                <a:latin typeface="+mn-lt"/>
              </a:rPr>
              <a:t>οστεοπόρωση</a:t>
            </a:r>
          </a:p>
          <a:p>
            <a:pPr marL="354013" indent="-354013">
              <a:lnSpc>
                <a:spcPct val="90000"/>
              </a:lnSpc>
              <a:spcBef>
                <a:spcPts val="600"/>
              </a:spcBef>
              <a:spcAft>
                <a:spcPts val="600"/>
              </a:spcAft>
              <a:buFont typeface="Courier New" panose="02070309020205020404" pitchFamily="49" charset="0"/>
              <a:buChar char="o"/>
            </a:pPr>
            <a:r>
              <a:rPr lang="el-GR" sz="2400" dirty="0" smtClean="0">
                <a:latin typeface="+mn-lt"/>
              </a:rPr>
              <a:t>Η </a:t>
            </a:r>
            <a:r>
              <a:rPr lang="el-GR" sz="2400" dirty="0">
                <a:latin typeface="+mn-lt"/>
              </a:rPr>
              <a:t>απώλεια σωματικού βάρους σχετίζεται με αυξημένη θνησιμότητα στη ΧΑΠ</a:t>
            </a:r>
          </a:p>
          <a:p>
            <a:pPr marL="354013" indent="-354013">
              <a:lnSpc>
                <a:spcPct val="90000"/>
              </a:lnSpc>
              <a:spcBef>
                <a:spcPts val="600"/>
              </a:spcBef>
              <a:spcAft>
                <a:spcPts val="600"/>
              </a:spcAft>
              <a:buFont typeface="Courier New" panose="02070309020205020404" pitchFamily="49" charset="0"/>
              <a:buChar char="o"/>
            </a:pPr>
            <a:r>
              <a:rPr lang="el-GR" sz="2400" dirty="0">
                <a:latin typeface="+mn-lt"/>
              </a:rPr>
              <a:t>Ο υποσιτισμός στη ΧΑΠ σχετίζεται με τη σοβαρότητα της πάθησης</a:t>
            </a:r>
          </a:p>
        </p:txBody>
      </p:sp>
    </p:spTree>
    <p:extLst>
      <p:ext uri="{BB962C8B-B14F-4D97-AF65-F5344CB8AC3E}">
        <p14:creationId xmlns:p14="http://schemas.microsoft.com/office/powerpoint/2010/main" val="40478760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 y="116632"/>
            <a:ext cx="8928000" cy="1080000"/>
          </a:xfrm>
        </p:spPr>
        <p:txBody>
          <a:bodyPr>
            <a:noAutofit/>
          </a:bodyPr>
          <a:lstStyle/>
          <a:p>
            <a:r>
              <a:rPr lang="en-US" dirty="0" smtClean="0"/>
              <a:t/>
            </a:r>
            <a:br>
              <a:rPr lang="en-US" dirty="0" smtClean="0"/>
            </a:br>
            <a:r>
              <a:rPr lang="el-GR" dirty="0" smtClean="0"/>
              <a:t>Διατροφική </a:t>
            </a:r>
            <a:r>
              <a:rPr lang="el-GR" dirty="0"/>
              <a:t>αντιμετώπιση της </a:t>
            </a:r>
            <a:r>
              <a:rPr lang="el-GR" dirty="0" smtClean="0"/>
              <a:t>ΧΑΠ</a:t>
            </a:r>
            <a:br>
              <a:rPr lang="el-GR" dirty="0" smtClean="0"/>
            </a:br>
            <a:r>
              <a:rPr lang="el-GR" sz="3200" b="0" dirty="0" smtClean="0"/>
              <a:t>(3 </a:t>
            </a:r>
            <a:r>
              <a:rPr lang="el-GR" sz="3200" b="0" dirty="0"/>
              <a:t>από </a:t>
            </a:r>
            <a:r>
              <a:rPr lang="en-US" sz="3200" b="0" dirty="0" smtClean="0"/>
              <a:t>4</a:t>
            </a:r>
            <a:r>
              <a:rPr lang="el-GR" sz="3200" b="0" dirty="0" smtClean="0"/>
              <a:t>)</a:t>
            </a:r>
            <a:r>
              <a:rPr lang="el-GR" sz="3200" b="0" dirty="0"/>
              <a:t/>
            </a:r>
            <a:br>
              <a:rPr lang="el-GR" sz="3200" b="0" dirty="0"/>
            </a:br>
            <a:endParaRPr lang="el-GR" b="0" dirty="0"/>
          </a:p>
        </p:txBody>
      </p:sp>
      <p:sp>
        <p:nvSpPr>
          <p:cNvPr id="3" name="Content Placeholder 2"/>
          <p:cNvSpPr>
            <a:spLocks noGrp="1"/>
          </p:cNvSpPr>
          <p:nvPr>
            <p:ph idx="1"/>
          </p:nvPr>
        </p:nvSpPr>
        <p:spPr>
          <a:xfrm>
            <a:off x="467544" y="1412776"/>
            <a:ext cx="8229600" cy="4464496"/>
          </a:xfrm>
        </p:spPr>
        <p:txBody>
          <a:bodyPr>
            <a:noAutofit/>
          </a:bodyPr>
          <a:lstStyle/>
          <a:p>
            <a:pPr marL="0" indent="0">
              <a:buNone/>
              <a:defRPr/>
            </a:pPr>
            <a:r>
              <a:rPr lang="el-GR" sz="2600" b="1" dirty="0">
                <a:solidFill>
                  <a:srgbClr val="820000"/>
                </a:solidFill>
              </a:rPr>
              <a:t>Διατροφικές υποδείξεις</a:t>
            </a:r>
            <a:r>
              <a:rPr lang="en-US" sz="2600" b="1" dirty="0">
                <a:solidFill>
                  <a:srgbClr val="820000"/>
                </a:solidFill>
              </a:rPr>
              <a:t> </a:t>
            </a:r>
            <a:r>
              <a:rPr lang="el-GR" sz="2600" b="1" dirty="0">
                <a:solidFill>
                  <a:srgbClr val="820000"/>
                </a:solidFill>
              </a:rPr>
              <a:t>1</a:t>
            </a:r>
          </a:p>
          <a:p>
            <a:pPr>
              <a:spcBef>
                <a:spcPts val="600"/>
              </a:spcBef>
              <a:spcAft>
                <a:spcPts val="600"/>
              </a:spcAft>
              <a:defRPr/>
            </a:pPr>
            <a:r>
              <a:rPr lang="el-GR" sz="2400" dirty="0" smtClean="0"/>
              <a:t>Χρήση </a:t>
            </a:r>
            <a:r>
              <a:rPr lang="el-GR" sz="2400" dirty="0"/>
              <a:t>βρογχοδιασταλτικών φαρμάκων πριν τα γεύματα</a:t>
            </a:r>
          </a:p>
          <a:p>
            <a:pPr>
              <a:spcBef>
                <a:spcPts val="600"/>
              </a:spcBef>
              <a:spcAft>
                <a:spcPts val="600"/>
              </a:spcAft>
              <a:defRPr/>
            </a:pPr>
            <a:r>
              <a:rPr lang="el-GR" sz="2400" dirty="0"/>
              <a:t>5-6 μικρά γεύματα/ημέρα</a:t>
            </a:r>
          </a:p>
          <a:p>
            <a:pPr>
              <a:spcBef>
                <a:spcPts val="600"/>
              </a:spcBef>
              <a:spcAft>
                <a:spcPts val="600"/>
              </a:spcAft>
              <a:defRPr/>
            </a:pPr>
            <a:r>
              <a:rPr lang="el-GR" sz="2400" dirty="0"/>
              <a:t>Επιλογή τροφών που μαγειρεύονται, μασιούνται εύκολα κ δεν προκαλούν διόγκωση</a:t>
            </a:r>
          </a:p>
          <a:p>
            <a:pPr>
              <a:spcBef>
                <a:spcPts val="600"/>
              </a:spcBef>
              <a:spcAft>
                <a:spcPts val="600"/>
              </a:spcAft>
              <a:defRPr/>
            </a:pPr>
            <a:r>
              <a:rPr lang="el-GR" sz="2400" dirty="0" smtClean="0"/>
              <a:t>Τρώτε </a:t>
            </a:r>
            <a:r>
              <a:rPr lang="el-GR" sz="2400" dirty="0"/>
              <a:t>αργά, μικρές μπουκιές</a:t>
            </a:r>
          </a:p>
          <a:p>
            <a:pPr>
              <a:spcBef>
                <a:spcPts val="600"/>
              </a:spcBef>
              <a:spcAft>
                <a:spcPts val="600"/>
              </a:spcAft>
              <a:defRPr/>
            </a:pPr>
            <a:r>
              <a:rPr lang="el-GR" sz="2400" dirty="0" smtClean="0"/>
              <a:t>Πίνετε </a:t>
            </a:r>
            <a:r>
              <a:rPr lang="el-GR" sz="2400" dirty="0"/>
              <a:t>νερό, όχι αναψυκτικά, στο τέλος των γευμάτων</a:t>
            </a:r>
          </a:p>
          <a:p>
            <a:endParaRPr lang="el-GR" sz="2400" dirty="0"/>
          </a:p>
        </p:txBody>
      </p:sp>
      <p:sp>
        <p:nvSpPr>
          <p:cNvPr id="5" name="TextBox 4"/>
          <p:cNvSpPr txBox="1"/>
          <p:nvPr/>
        </p:nvSpPr>
        <p:spPr>
          <a:xfrm>
            <a:off x="0" y="6519446"/>
            <a:ext cx="4608512" cy="338554"/>
          </a:xfrm>
          <a:prstGeom prst="rect">
            <a:avLst/>
          </a:prstGeom>
          <a:noFill/>
        </p:spPr>
        <p:txBody>
          <a:bodyPr wrap="square" rtlCol="0">
            <a:spAutoFit/>
          </a:bodyPr>
          <a:lstStyle/>
          <a:p>
            <a:pPr eaLnBrk="1" hangingPunct="1">
              <a:buFont typeface="Arial" charset="0"/>
              <a:buNone/>
              <a:defRPr/>
            </a:pPr>
            <a:r>
              <a:rPr lang="en-US" sz="1600" dirty="0"/>
              <a:t>Cockburn &amp; Johnson, 2009</a:t>
            </a:r>
            <a:r>
              <a:rPr lang="el-GR" sz="1600" dirty="0"/>
              <a:t>; </a:t>
            </a:r>
            <a:r>
              <a:rPr lang="en-US" sz="1600" dirty="0"/>
              <a:t>Ferreira</a:t>
            </a:r>
            <a:r>
              <a:rPr lang="el-GR" sz="1600" dirty="0"/>
              <a:t> </a:t>
            </a:r>
            <a:r>
              <a:rPr lang="en-US" sz="1600" dirty="0"/>
              <a:t>et </a:t>
            </a:r>
            <a:r>
              <a:rPr lang="en-US" sz="1600" dirty="0" smtClean="0"/>
              <a:t>al</a:t>
            </a:r>
            <a:r>
              <a:rPr lang="el-GR" sz="1600" dirty="0" smtClean="0"/>
              <a:t>., </a:t>
            </a:r>
            <a:r>
              <a:rPr lang="el-GR" sz="1600" dirty="0"/>
              <a:t>2000</a:t>
            </a:r>
            <a:endParaRPr lang="el-GR" sz="16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60</a:t>
            </a:fld>
            <a:endParaRPr lang="el-GR" dirty="0"/>
          </a:p>
        </p:txBody>
      </p:sp>
    </p:spTree>
    <p:extLst>
      <p:ext uri="{BB962C8B-B14F-4D97-AF65-F5344CB8AC3E}">
        <p14:creationId xmlns:p14="http://schemas.microsoft.com/office/powerpoint/2010/main" val="34796550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 y="116632"/>
            <a:ext cx="8928000" cy="1080000"/>
          </a:xfrm>
        </p:spPr>
        <p:txBody>
          <a:bodyPr>
            <a:noAutofit/>
          </a:bodyPr>
          <a:lstStyle/>
          <a:p>
            <a:r>
              <a:rPr lang="en-US" dirty="0" smtClean="0"/>
              <a:t/>
            </a:r>
            <a:br>
              <a:rPr lang="en-US" dirty="0" smtClean="0"/>
            </a:br>
            <a:r>
              <a:rPr lang="el-GR" dirty="0" smtClean="0"/>
              <a:t>Διατροφική </a:t>
            </a:r>
            <a:r>
              <a:rPr lang="el-GR" dirty="0"/>
              <a:t>αντιμετώπιση της ΧΑΠ</a:t>
            </a:r>
            <a:r>
              <a:rPr lang="en-US" dirty="0"/>
              <a:t/>
            </a:r>
            <a:br>
              <a:rPr lang="en-US" dirty="0"/>
            </a:br>
            <a:r>
              <a:rPr lang="el-GR" sz="3200" b="0" dirty="0" smtClean="0"/>
              <a:t>(</a:t>
            </a:r>
            <a:r>
              <a:rPr lang="en-US" sz="3200" b="0" dirty="0" smtClean="0"/>
              <a:t>4</a:t>
            </a:r>
            <a:r>
              <a:rPr lang="el-GR" sz="3200" b="0" dirty="0" smtClean="0"/>
              <a:t> </a:t>
            </a:r>
            <a:r>
              <a:rPr lang="el-GR" sz="3200" b="0" dirty="0"/>
              <a:t>από </a:t>
            </a:r>
            <a:r>
              <a:rPr lang="en-US" sz="3200" b="0" dirty="0"/>
              <a:t>4</a:t>
            </a:r>
            <a:r>
              <a:rPr lang="el-GR" sz="3200" b="0" dirty="0"/>
              <a:t>)</a:t>
            </a:r>
            <a:br>
              <a:rPr lang="el-GR" sz="3200" b="0" dirty="0"/>
            </a:br>
            <a:endParaRPr lang="el-GR" b="0" dirty="0"/>
          </a:p>
        </p:txBody>
      </p:sp>
      <p:sp>
        <p:nvSpPr>
          <p:cNvPr id="3" name="Content Placeholder 2"/>
          <p:cNvSpPr>
            <a:spLocks noGrp="1"/>
          </p:cNvSpPr>
          <p:nvPr>
            <p:ph idx="1"/>
          </p:nvPr>
        </p:nvSpPr>
        <p:spPr>
          <a:xfrm>
            <a:off x="468000" y="1411200"/>
            <a:ext cx="8229600" cy="4320480"/>
          </a:xfrm>
        </p:spPr>
        <p:txBody>
          <a:bodyPr>
            <a:normAutofit/>
          </a:bodyPr>
          <a:lstStyle/>
          <a:p>
            <a:pPr marL="0" indent="0">
              <a:buNone/>
              <a:defRPr/>
            </a:pPr>
            <a:r>
              <a:rPr lang="el-GR" sz="2600" b="1" dirty="0">
                <a:solidFill>
                  <a:srgbClr val="820000"/>
                </a:solidFill>
              </a:rPr>
              <a:t>Διατροφικές υποδείξεις</a:t>
            </a:r>
            <a:r>
              <a:rPr lang="en-US" sz="2600" b="1" dirty="0">
                <a:solidFill>
                  <a:srgbClr val="820000"/>
                </a:solidFill>
              </a:rPr>
              <a:t> </a:t>
            </a:r>
            <a:r>
              <a:rPr lang="el-GR" sz="2600" b="1" dirty="0" smtClean="0">
                <a:solidFill>
                  <a:srgbClr val="820000"/>
                </a:solidFill>
              </a:rPr>
              <a:t>2</a:t>
            </a:r>
            <a:endParaRPr lang="el-GR" sz="2600" b="1" dirty="0">
              <a:solidFill>
                <a:srgbClr val="820000"/>
              </a:solidFill>
            </a:endParaRPr>
          </a:p>
          <a:p>
            <a:pPr lvl="0">
              <a:spcBef>
                <a:spcPts val="600"/>
              </a:spcBef>
              <a:spcAft>
                <a:spcPts val="600"/>
              </a:spcAft>
              <a:defRPr/>
            </a:pPr>
            <a:r>
              <a:rPr lang="el-GR" sz="2400" dirty="0" smtClean="0">
                <a:solidFill>
                  <a:prstClr val="black"/>
                </a:solidFill>
              </a:rPr>
              <a:t>6-8 </a:t>
            </a:r>
            <a:r>
              <a:rPr lang="el-GR" sz="2400" dirty="0">
                <a:solidFill>
                  <a:prstClr val="black"/>
                </a:solidFill>
              </a:rPr>
              <a:t>ποτήρια υγρών χωρίς </a:t>
            </a:r>
            <a:r>
              <a:rPr lang="el-GR" sz="2400" dirty="0" smtClean="0">
                <a:solidFill>
                  <a:prstClr val="black"/>
                </a:solidFill>
              </a:rPr>
              <a:t>καφεΐνη</a:t>
            </a:r>
            <a:endParaRPr lang="en-US" sz="2400" dirty="0" smtClean="0">
              <a:solidFill>
                <a:prstClr val="black"/>
              </a:solidFill>
            </a:endParaRPr>
          </a:p>
          <a:p>
            <a:pPr lvl="0">
              <a:spcBef>
                <a:spcPts val="600"/>
              </a:spcBef>
              <a:spcAft>
                <a:spcPts val="600"/>
              </a:spcAft>
              <a:defRPr/>
            </a:pPr>
            <a:r>
              <a:rPr lang="el-GR" sz="2400" dirty="0" smtClean="0">
                <a:solidFill>
                  <a:prstClr val="black"/>
                </a:solidFill>
              </a:rPr>
              <a:t>Χρήση </a:t>
            </a:r>
            <a:r>
              <a:rPr lang="el-GR" sz="2400" dirty="0">
                <a:solidFill>
                  <a:prstClr val="black"/>
                </a:solidFill>
              </a:rPr>
              <a:t>συμπληρωματικού οξυγόνου στη διάρκεια του φαγητού ή μετά το φαγητό αν είναι </a:t>
            </a:r>
            <a:r>
              <a:rPr lang="el-GR" sz="2400" dirty="0" smtClean="0">
                <a:solidFill>
                  <a:prstClr val="black"/>
                </a:solidFill>
              </a:rPr>
              <a:t>απαραίτητο</a:t>
            </a:r>
            <a:endParaRPr lang="en-US" sz="2400" dirty="0" smtClean="0">
              <a:solidFill>
                <a:prstClr val="black"/>
              </a:solidFill>
            </a:endParaRPr>
          </a:p>
          <a:p>
            <a:pPr lvl="0">
              <a:spcBef>
                <a:spcPts val="600"/>
              </a:spcBef>
              <a:spcAft>
                <a:spcPts val="600"/>
              </a:spcAft>
              <a:defRPr/>
            </a:pPr>
            <a:r>
              <a:rPr lang="el-GR" sz="2400" dirty="0" smtClean="0">
                <a:solidFill>
                  <a:prstClr val="black"/>
                </a:solidFill>
              </a:rPr>
              <a:t>Λήψη </a:t>
            </a:r>
            <a:r>
              <a:rPr lang="el-GR" sz="2400" dirty="0">
                <a:solidFill>
                  <a:prstClr val="black"/>
                </a:solidFill>
              </a:rPr>
              <a:t>φυτικών ινών για την αντιμετώπιση της </a:t>
            </a:r>
            <a:r>
              <a:rPr lang="el-GR" sz="2400" dirty="0" smtClean="0">
                <a:solidFill>
                  <a:prstClr val="black"/>
                </a:solidFill>
              </a:rPr>
              <a:t>δυσκοιλιότητας</a:t>
            </a:r>
            <a:endParaRPr lang="en-US" sz="2400" dirty="0" smtClean="0">
              <a:solidFill>
                <a:prstClr val="black"/>
              </a:solidFill>
            </a:endParaRPr>
          </a:p>
          <a:p>
            <a:pPr lvl="0">
              <a:spcBef>
                <a:spcPts val="600"/>
              </a:spcBef>
              <a:spcAft>
                <a:spcPts val="600"/>
              </a:spcAft>
              <a:defRPr/>
            </a:pPr>
            <a:r>
              <a:rPr lang="el-GR" sz="2400" dirty="0" smtClean="0">
                <a:solidFill>
                  <a:prstClr val="black"/>
                </a:solidFill>
              </a:rPr>
              <a:t>Διατροφή </a:t>
            </a:r>
            <a:r>
              <a:rPr lang="el-GR" sz="2400" dirty="0">
                <a:solidFill>
                  <a:prstClr val="black"/>
                </a:solidFill>
              </a:rPr>
              <a:t>πλούσια σε πρωτεΐνες σε </a:t>
            </a:r>
            <a:r>
              <a:rPr lang="el-GR" sz="2400" dirty="0" smtClean="0">
                <a:solidFill>
                  <a:prstClr val="black"/>
                </a:solidFill>
              </a:rPr>
              <a:t>υποσιτισμό</a:t>
            </a:r>
            <a:endParaRPr lang="en-US" sz="2400" dirty="0" smtClean="0">
              <a:solidFill>
                <a:prstClr val="black"/>
              </a:solidFill>
            </a:endParaRPr>
          </a:p>
          <a:p>
            <a:pPr lvl="0">
              <a:spcBef>
                <a:spcPts val="600"/>
              </a:spcBef>
              <a:spcAft>
                <a:spcPts val="600"/>
              </a:spcAft>
              <a:defRPr/>
            </a:pPr>
            <a:r>
              <a:rPr lang="el-GR" sz="2400" dirty="0" smtClean="0">
                <a:solidFill>
                  <a:prstClr val="black"/>
                </a:solidFill>
              </a:rPr>
              <a:t>Αποφυγή </a:t>
            </a:r>
            <a:r>
              <a:rPr lang="el-GR" sz="2400" dirty="0">
                <a:solidFill>
                  <a:prstClr val="black"/>
                </a:solidFill>
              </a:rPr>
              <a:t>λιπαρών ή πλούσιων σε σάκχαρα </a:t>
            </a:r>
            <a:r>
              <a:rPr lang="el-GR" sz="2400" dirty="0" smtClean="0">
                <a:solidFill>
                  <a:prstClr val="black"/>
                </a:solidFill>
              </a:rPr>
              <a:t>τροφών, </a:t>
            </a:r>
            <a:r>
              <a:rPr lang="el-GR" sz="2400" dirty="0">
                <a:solidFill>
                  <a:prstClr val="black"/>
                </a:solidFill>
              </a:rPr>
              <a:t>σε </a:t>
            </a:r>
            <a:r>
              <a:rPr lang="el-GR" sz="2400" dirty="0" smtClean="0">
                <a:solidFill>
                  <a:prstClr val="black"/>
                </a:solidFill>
              </a:rPr>
              <a:t>παχυσαρκία</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61</a:t>
            </a:fld>
            <a:endParaRPr lang="el-GR" dirty="0"/>
          </a:p>
        </p:txBody>
      </p:sp>
      <p:sp>
        <p:nvSpPr>
          <p:cNvPr id="5" name="TextBox 4"/>
          <p:cNvSpPr txBox="1"/>
          <p:nvPr/>
        </p:nvSpPr>
        <p:spPr>
          <a:xfrm>
            <a:off x="0" y="6309320"/>
            <a:ext cx="4608512" cy="338554"/>
          </a:xfrm>
          <a:prstGeom prst="rect">
            <a:avLst/>
          </a:prstGeom>
          <a:noFill/>
        </p:spPr>
        <p:txBody>
          <a:bodyPr wrap="square" rtlCol="0">
            <a:spAutoFit/>
          </a:bodyPr>
          <a:lstStyle/>
          <a:p>
            <a:pPr eaLnBrk="1" hangingPunct="1">
              <a:buFont typeface="Arial" charset="0"/>
              <a:buNone/>
              <a:defRPr/>
            </a:pPr>
            <a:r>
              <a:rPr lang="en-US" sz="1600" dirty="0"/>
              <a:t>Cockburn &amp; Johnson, 2009</a:t>
            </a:r>
            <a:r>
              <a:rPr lang="el-GR" sz="1600" dirty="0"/>
              <a:t>; </a:t>
            </a:r>
            <a:r>
              <a:rPr lang="en-US" sz="1600" dirty="0"/>
              <a:t>Ferreira</a:t>
            </a:r>
            <a:r>
              <a:rPr lang="el-GR" sz="1600" dirty="0"/>
              <a:t> </a:t>
            </a:r>
            <a:r>
              <a:rPr lang="en-US" sz="1600" dirty="0"/>
              <a:t>et </a:t>
            </a:r>
            <a:r>
              <a:rPr lang="en-US" sz="1600" dirty="0" smtClean="0"/>
              <a:t>al</a:t>
            </a:r>
            <a:r>
              <a:rPr lang="el-GR" sz="1600" dirty="0" smtClean="0"/>
              <a:t>., </a:t>
            </a:r>
            <a:r>
              <a:rPr lang="el-GR" sz="1600" dirty="0"/>
              <a:t>2000</a:t>
            </a:r>
            <a:endParaRPr lang="el-GR" sz="1600" dirty="0">
              <a:latin typeface="+mn-lt"/>
            </a:endParaRPr>
          </a:p>
        </p:txBody>
      </p:sp>
    </p:spTree>
    <p:extLst>
      <p:ext uri="{BB962C8B-B14F-4D97-AF65-F5344CB8AC3E}">
        <p14:creationId xmlns:p14="http://schemas.microsoft.com/office/powerpoint/2010/main" val="72375763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rmAutofit/>
          </a:bodyPr>
          <a:lstStyle/>
          <a:p>
            <a:r>
              <a:rPr lang="el-GR" dirty="0" smtClean="0"/>
              <a:t>Προτειν</a:t>
            </a:r>
            <a:r>
              <a:rPr lang="el-GR" dirty="0"/>
              <a:t>ό</a:t>
            </a:r>
            <a:r>
              <a:rPr lang="el-GR" dirty="0" smtClean="0"/>
              <a:t>μενη Βιβλιογραφία</a:t>
            </a:r>
            <a:r>
              <a:rPr lang="en-US" dirty="0" smtClean="0"/>
              <a:t> </a:t>
            </a:r>
            <a:r>
              <a:rPr lang="en-US" sz="3200" b="0" dirty="0" smtClean="0"/>
              <a:t>(1 </a:t>
            </a:r>
            <a:r>
              <a:rPr lang="el-GR" sz="3200" b="0" dirty="0" smtClean="0"/>
              <a:t>από 2)</a:t>
            </a:r>
            <a:endParaRPr lang="el-GR" sz="3200" b="0" dirty="0"/>
          </a:p>
        </p:txBody>
      </p:sp>
      <p:sp>
        <p:nvSpPr>
          <p:cNvPr id="3" name="Content Placeholder 2"/>
          <p:cNvSpPr>
            <a:spLocks noGrp="1"/>
          </p:cNvSpPr>
          <p:nvPr>
            <p:ph idx="1"/>
          </p:nvPr>
        </p:nvSpPr>
        <p:spPr/>
        <p:txBody>
          <a:bodyPr>
            <a:noAutofit/>
          </a:bodyPr>
          <a:lstStyle/>
          <a:p>
            <a:pPr marL="457200" indent="-457200">
              <a:buFont typeface="Arial" charset="0"/>
              <a:buAutoNum type="arabicPeriod"/>
            </a:pPr>
            <a:r>
              <a:rPr lang="en-GB" sz="2400" dirty="0" smtClean="0"/>
              <a:t>Global initiative for Chronic Obstructive Pulmonary Diseases (GOLD) Global strategy for the diagnosis, management and prevention 2006 (update). http: //www. goldcopd.org.</a:t>
            </a:r>
            <a:endParaRPr lang="el-GR" sz="2400" dirty="0" smtClean="0"/>
          </a:p>
          <a:p>
            <a:pPr marL="457200" indent="-457200">
              <a:buFont typeface="Arial" charset="0"/>
              <a:buAutoNum type="arabicPeriod"/>
            </a:pPr>
            <a:r>
              <a:rPr lang="en-US" sz="2400" dirty="0" smtClean="0">
                <a:solidFill>
                  <a:prstClr val="black"/>
                </a:solidFill>
              </a:rPr>
              <a:t>Gosselink R. Breathing techniques in patients with chronic obstructive pulmonary disease (COPD). Chronic Respiratory Disease, 2004; 1: 163-172.</a:t>
            </a:r>
            <a:endParaRPr lang="el-GR" sz="2400" dirty="0" smtClean="0"/>
          </a:p>
          <a:p>
            <a:pPr marL="457200" indent="-457200">
              <a:buFont typeface="Arial" charset="0"/>
              <a:buAutoNum type="arabicPeriod"/>
            </a:pPr>
            <a:r>
              <a:rPr lang="en-US" sz="2400" dirty="0" smtClean="0"/>
              <a:t>Guidelines for Pulmonary Rehabilitation Programs, American Association of Cardiovascular and Pulmonary Rehabilitation. Human Kinetics, 2011.</a:t>
            </a:r>
            <a:endParaRPr lang="el-GR" sz="2400"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62</a:t>
            </a:fld>
            <a:endParaRPr lang="el-GR" dirty="0"/>
          </a:p>
        </p:txBody>
      </p:sp>
    </p:spTree>
    <p:extLst>
      <p:ext uri="{BB962C8B-B14F-4D97-AF65-F5344CB8AC3E}">
        <p14:creationId xmlns:p14="http://schemas.microsoft.com/office/powerpoint/2010/main" val="191854392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6632"/>
            <a:ext cx="9144000" cy="908720"/>
          </a:xfrm>
        </p:spPr>
        <p:txBody>
          <a:bodyPr>
            <a:noAutofit/>
          </a:bodyPr>
          <a:lstStyle/>
          <a:p>
            <a:r>
              <a:rPr lang="el-GR" dirty="0" smtClean="0"/>
              <a:t>Προτεινόμενη Βιβλιογραφία</a:t>
            </a:r>
            <a:r>
              <a:rPr lang="en-US" dirty="0" smtClean="0"/>
              <a:t> </a:t>
            </a:r>
            <a:r>
              <a:rPr lang="en-US" sz="3200" b="0" dirty="0" smtClean="0"/>
              <a:t>(</a:t>
            </a:r>
            <a:r>
              <a:rPr lang="el-GR" sz="3200" b="0" dirty="0" smtClean="0"/>
              <a:t>2 από 2)</a:t>
            </a:r>
            <a:endParaRPr lang="el-GR" sz="3200" b="0" dirty="0"/>
          </a:p>
        </p:txBody>
      </p:sp>
      <p:sp>
        <p:nvSpPr>
          <p:cNvPr id="3" name="Content Placeholder 2"/>
          <p:cNvSpPr>
            <a:spLocks noGrp="1"/>
          </p:cNvSpPr>
          <p:nvPr>
            <p:ph idx="1"/>
          </p:nvPr>
        </p:nvSpPr>
        <p:spPr/>
        <p:txBody>
          <a:bodyPr/>
          <a:lstStyle/>
          <a:p>
            <a:pPr marL="457200" lvl="0" indent="-457200">
              <a:buNone/>
            </a:pPr>
            <a:r>
              <a:rPr lang="en-US" sz="2400" dirty="0" smtClean="0">
                <a:solidFill>
                  <a:prstClr val="black"/>
                </a:solidFill>
              </a:rPr>
              <a:t>	</a:t>
            </a:r>
          </a:p>
          <a:p>
            <a:pPr marL="457200" lvl="0" indent="-457200">
              <a:buNone/>
            </a:pPr>
            <a:r>
              <a:rPr lang="en-US" sz="2400" dirty="0" smtClean="0"/>
              <a:t>4. 	Salman GF, Mosier MC, Beasley BW,</a:t>
            </a:r>
            <a:r>
              <a:rPr lang="en-US" sz="2400" dirty="0" smtClean="0">
                <a:solidFill>
                  <a:prstClr val="black"/>
                </a:solidFill>
              </a:rPr>
              <a:t> et al. Rehabilitation </a:t>
            </a:r>
            <a:r>
              <a:rPr lang="en-US" sz="2400" dirty="0">
                <a:solidFill>
                  <a:prstClr val="black"/>
                </a:solidFill>
              </a:rPr>
              <a:t>for patients with Chronic Obstructive Pulmonary Disease. Meta-analysis of randomized controlled trials. </a:t>
            </a:r>
            <a:r>
              <a:rPr lang="en-US" sz="2400" dirty="0" smtClean="0">
                <a:solidFill>
                  <a:prstClr val="black"/>
                </a:solidFill>
              </a:rPr>
              <a:t>Journal </a:t>
            </a:r>
            <a:r>
              <a:rPr lang="en-US" sz="2400" dirty="0">
                <a:solidFill>
                  <a:prstClr val="black"/>
                </a:solidFill>
              </a:rPr>
              <a:t>of General Internal Medicine, 2003; </a:t>
            </a:r>
            <a:r>
              <a:rPr lang="en-US" sz="2400" dirty="0" smtClean="0">
                <a:solidFill>
                  <a:prstClr val="black"/>
                </a:solidFill>
              </a:rPr>
              <a:t>18</a:t>
            </a:r>
            <a:r>
              <a:rPr lang="en-US" sz="2400" dirty="0">
                <a:solidFill>
                  <a:prstClr val="black"/>
                </a:solidFill>
              </a:rPr>
              <a:t>: </a:t>
            </a:r>
            <a:r>
              <a:rPr lang="en-US" sz="2400" dirty="0" smtClean="0">
                <a:solidFill>
                  <a:prstClr val="black"/>
                </a:solidFill>
              </a:rPr>
              <a:t>213-221.</a:t>
            </a:r>
            <a:endParaRPr lang="el-GR" sz="2400" dirty="0" smtClean="0">
              <a:solidFill>
                <a:prstClr val="black"/>
              </a:solidFill>
            </a:endParaRPr>
          </a:p>
          <a:p>
            <a:pPr marL="457200" lvl="0" indent="-457200">
              <a:buAutoNum type="arabicPeriod" startAt="5"/>
            </a:pPr>
            <a:r>
              <a:rPr lang="en-US" sz="2400" dirty="0" smtClean="0"/>
              <a:t>Troosters T, Casaburi R,  Gosselink R, et al. Pulmonary rehabilitation in Chronic Obstructive Pulmonary Disease. American Journal of Respiratory and Critical Care Medicine, 2005; 172: 19-38. </a:t>
            </a:r>
            <a:endParaRPr lang="el-GR" sz="2400" dirty="0" smtClean="0"/>
          </a:p>
          <a:p>
            <a:pPr marL="457200" lvl="0" indent="-457200">
              <a:buAutoNum type="arabicPeriod" startAt="5"/>
            </a:pPr>
            <a:endParaRPr lang="en-US" sz="2400" dirty="0">
              <a:solidFill>
                <a:prstClr val="black"/>
              </a:solidFill>
            </a:endParaRP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63</a:t>
            </a:fld>
            <a:endParaRPr lang="el-GR" dirty="0"/>
          </a:p>
        </p:txBody>
      </p:sp>
    </p:spTree>
    <p:extLst>
      <p:ext uri="{BB962C8B-B14F-4D97-AF65-F5344CB8AC3E}">
        <p14:creationId xmlns:p14="http://schemas.microsoft.com/office/powerpoint/2010/main" val="394400026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Υπότιτλος 7"/>
          <p:cNvSpPr>
            <a:spLocks noGrp="1"/>
          </p:cNvSpPr>
          <p:nvPr>
            <p:ph type="subTitle" idx="1"/>
          </p:nvPr>
        </p:nvSpPr>
        <p:spPr>
          <a:xfrm>
            <a:off x="1371600" y="5157192"/>
            <a:ext cx="6400800" cy="481608"/>
          </a:xfrm>
        </p:spPr>
        <p:txBody>
          <a:bodyPr>
            <a:normAutofit fontScale="92500" lnSpcReduction="20000"/>
          </a:bodyPr>
          <a:lstStyle/>
          <a:p>
            <a:r>
              <a:rPr lang="el-GR" dirty="0"/>
              <a:t>Σας ευχαριστώ πολύ</a:t>
            </a:r>
          </a:p>
          <a:p>
            <a:endParaRPr lang="el-GR" dirty="0"/>
          </a:p>
        </p:txBody>
      </p:sp>
      <p:sp>
        <p:nvSpPr>
          <p:cNvPr id="12" name="Τίτλος 6"/>
          <p:cNvSpPr>
            <a:spLocks noGrp="1"/>
          </p:cNvSpPr>
          <p:nvPr>
            <p:ph type="ctrTitle"/>
          </p:nvPr>
        </p:nvSpPr>
        <p:spPr>
          <a:xfrm>
            <a:off x="683568" y="318031"/>
            <a:ext cx="7772400" cy="1470025"/>
          </a:xfrm>
        </p:spPr>
        <p:txBody>
          <a:bodyPr/>
          <a:lstStyle/>
          <a:p>
            <a:r>
              <a:rPr lang="el-GR" dirty="0" smtClean="0"/>
              <a:t>Τέλος Ενότητας</a:t>
            </a:r>
            <a:endParaRPr lang="el-GR" dirty="0"/>
          </a:p>
        </p:txBody>
      </p:sp>
      <p:pic>
        <p:nvPicPr>
          <p:cNvPr id="13" name="Picture 3"/>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a:xfrm>
            <a:off x="2845036" y="1700808"/>
            <a:ext cx="3453928" cy="299631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grpSp>
        <p:nvGrpSpPr>
          <p:cNvPr id="7" name="Ομάδα 1"/>
          <p:cNvGrpSpPr/>
          <p:nvPr/>
        </p:nvGrpSpPr>
        <p:grpSpPr>
          <a:xfrm>
            <a:off x="1767633" y="5931169"/>
            <a:ext cx="5828703" cy="768532"/>
            <a:chOff x="1767633" y="5931169"/>
            <a:chExt cx="5828703" cy="768532"/>
          </a:xfrm>
        </p:grpSpPr>
        <p:pic>
          <p:nvPicPr>
            <p:cNvPr id="8" name="Picture 7"/>
            <p:cNvPicPr/>
            <p:nvPr/>
          </p:nvPicPr>
          <p:blipFill>
            <a:blip r:embed="rId4">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4" name="Picture 2" descr="C:\Users\alex\Desktop\logo.png"/>
            <p:cNvPicPr>
              <a:picLocks noChangeAspect="1" noChangeArrowheads="1"/>
            </p:cNvPicPr>
            <p:nvPr/>
          </p:nvPicPr>
          <p:blipFill rotWithShape="1">
            <a:blip r:embed="rId5">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97371825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solidFill>
                  <a:schemeClr val="tx1"/>
                </a:solidFill>
              </a:rPr>
              <a:t>Σημείωμα </a:t>
            </a:r>
            <a:r>
              <a:rPr lang="el-GR" dirty="0" smtClean="0">
                <a:solidFill>
                  <a:schemeClr val="tx1"/>
                </a:solidFill>
              </a:rPr>
              <a:t>Αναφοράς</a:t>
            </a:r>
            <a:endParaRPr lang="el-GR"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l-GR" sz="2000" dirty="0"/>
              <a:t>Copyright Τεχνολογικό Εκπαιδευτικό Ίδρυμα Αθήνας</a:t>
            </a:r>
            <a:r>
              <a:rPr lang="en-US" sz="2000" dirty="0"/>
              <a:t>, </a:t>
            </a:r>
            <a:r>
              <a:rPr lang="el-GR" sz="2000" dirty="0"/>
              <a:t>Ειρήνη </a:t>
            </a:r>
            <a:r>
              <a:rPr lang="el-GR" sz="2000" dirty="0" smtClean="0"/>
              <a:t>Γραμματοπούλου</a:t>
            </a:r>
            <a:r>
              <a:rPr lang="en-US" sz="2000" dirty="0" smtClean="0"/>
              <a:t>,</a:t>
            </a:r>
            <a:r>
              <a:rPr lang="el-GR" sz="2000" dirty="0">
                <a:solidFill>
                  <a:prstClr val="black"/>
                </a:solidFill>
                <a:latin typeface="Calibri" pitchFamily="34" charset="0"/>
              </a:rPr>
              <a:t> Αφροδίτη Ευαγγελοδήμου</a:t>
            </a:r>
            <a:r>
              <a:rPr lang="el-GR" sz="2000" dirty="0" smtClean="0"/>
              <a:t> </a:t>
            </a:r>
            <a:r>
              <a:rPr lang="el-GR" sz="2000" dirty="0"/>
              <a:t>2014. Ειρήνη </a:t>
            </a:r>
            <a:r>
              <a:rPr lang="el-GR" sz="2000" dirty="0" smtClean="0"/>
              <a:t>Γραμματοπούλου</a:t>
            </a:r>
            <a:r>
              <a:rPr lang="en-US" sz="2000" dirty="0" smtClean="0"/>
              <a:t>,</a:t>
            </a:r>
            <a:r>
              <a:rPr lang="el-GR" sz="2000" dirty="0">
                <a:solidFill>
                  <a:prstClr val="black"/>
                </a:solidFill>
                <a:latin typeface="Calibri" pitchFamily="34" charset="0"/>
              </a:rPr>
              <a:t> Αφροδίτη </a:t>
            </a:r>
            <a:r>
              <a:rPr lang="el-GR" sz="2000" dirty="0" smtClean="0">
                <a:solidFill>
                  <a:prstClr val="black"/>
                </a:solidFill>
                <a:latin typeface="Calibri" pitchFamily="34" charset="0"/>
              </a:rPr>
              <a:t>Ευαγγελοδήμου</a:t>
            </a:r>
            <a:r>
              <a:rPr lang="el-GR" sz="2000" dirty="0" smtClean="0"/>
              <a:t>. </a:t>
            </a:r>
            <a:r>
              <a:rPr lang="el-GR" sz="2000" dirty="0"/>
              <a:t>«Αναπνευστική Φυσικοθεραπεία. Ενότητα 7: Η Αναπνευστική Φυσικοθεραπεία στη </a:t>
            </a:r>
            <a:r>
              <a:rPr lang="el-GR" sz="2000" dirty="0" smtClean="0"/>
              <a:t>Χρόνια </a:t>
            </a:r>
            <a:r>
              <a:rPr lang="el-GR" sz="2000" dirty="0"/>
              <a:t>Αποφρακτική Πνευμονοπάθεια». Έκδοση: 1.0. Αθήνα 2014. Διαθέσιμο από τη δικτυακή διεύθυνση: </a:t>
            </a:r>
            <a:r>
              <a:rPr lang="en-US" sz="2000" dirty="0">
                <a:hlinkClick r:id="rId3"/>
              </a:rPr>
              <a:t>ocp.teiath.gr</a:t>
            </a:r>
            <a:r>
              <a:rPr lang="el-GR" sz="2000" dirty="0"/>
              <a:t>.</a:t>
            </a:r>
          </a:p>
          <a:p>
            <a:endParaRPr lang="el-GR" sz="2000" dirty="0"/>
          </a:p>
        </p:txBody>
      </p:sp>
    </p:spTree>
    <p:extLst>
      <p:ext uri="{BB962C8B-B14F-4D97-AF65-F5344CB8AC3E}">
        <p14:creationId xmlns:p14="http://schemas.microsoft.com/office/powerpoint/2010/main" val="5348972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solidFill>
                  <a:schemeClr val="tx1"/>
                </a:solidFill>
              </a:rPr>
              <a:t>Σημείωμα </a:t>
            </a:r>
            <a:r>
              <a:rPr lang="el-GR" dirty="0" smtClean="0">
                <a:solidFill>
                  <a:schemeClr val="tx1"/>
                </a:solidFill>
              </a:rPr>
              <a:t>Αδειοδότησης</a:t>
            </a:r>
            <a:endParaRPr lang="el-GR" dirty="0">
              <a:solidFill>
                <a:schemeClr val="tx1"/>
              </a:solidFill>
            </a:endParaRPr>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8287700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solidFill>
                  <a:schemeClr val="tx1"/>
                </a:solidFill>
              </a:rPr>
              <a:t>Επεξήγηση όρων χρήσης έργων τρίτων</a:t>
            </a:r>
            <a:endParaRPr lang="el-GR" dirty="0">
              <a:solidFill>
                <a:schemeClr val="tx1"/>
              </a:solidFill>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68</a:t>
            </a:fld>
            <a:endParaRPr lang="el-GR" dirty="0">
              <a:solidFill>
                <a:prstClr val="black"/>
              </a:solidFill>
            </a:endParaRPr>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2791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Πνευμονική λειτουργία στη ΧΑΠ</a:t>
            </a:r>
            <a:r>
              <a:rPr lang="el-GR" dirty="0" smtClean="0"/>
              <a:t>:</a:t>
            </a:r>
            <a:endParaRPr lang="el-GR" dirty="0"/>
          </a:p>
        </p:txBody>
      </p:sp>
      <p:sp>
        <p:nvSpPr>
          <p:cNvPr id="3" name="Content Placeholder 2"/>
          <p:cNvSpPr>
            <a:spLocks noGrp="1"/>
          </p:cNvSpPr>
          <p:nvPr>
            <p:ph idx="1"/>
          </p:nvPr>
        </p:nvSpPr>
        <p:spPr>
          <a:xfrm>
            <a:off x="457200" y="2204864"/>
            <a:ext cx="8229600" cy="3168352"/>
          </a:xfrm>
        </p:spPr>
        <p:txBody>
          <a:bodyPr>
            <a:normAutofit/>
          </a:bodyPr>
          <a:lstStyle/>
          <a:p>
            <a:pPr marL="0" indent="0">
              <a:buSzPct val="90000"/>
              <a:buNone/>
            </a:pPr>
            <a:r>
              <a:rPr lang="el-GR" sz="2400" b="1" dirty="0" smtClean="0">
                <a:solidFill>
                  <a:srgbClr val="004A82"/>
                </a:solidFill>
              </a:rPr>
              <a:t>Η </a:t>
            </a:r>
            <a:r>
              <a:rPr lang="el-GR" sz="2400" b="1" dirty="0">
                <a:solidFill>
                  <a:srgbClr val="004A82"/>
                </a:solidFill>
              </a:rPr>
              <a:t>ανισότητα αερισμού/αιμάτωσης οδηγεί </a:t>
            </a:r>
            <a:r>
              <a:rPr lang="el-GR" sz="2400" b="1" dirty="0" smtClean="0">
                <a:solidFill>
                  <a:srgbClr val="004A82"/>
                </a:solidFill>
              </a:rPr>
              <a:t>αρχικά</a:t>
            </a:r>
            <a:r>
              <a:rPr lang="en-US" sz="2400" b="1" dirty="0" smtClean="0">
                <a:solidFill>
                  <a:srgbClr val="004A82"/>
                </a:solidFill>
              </a:rPr>
              <a:t>:</a:t>
            </a:r>
            <a:endParaRPr lang="el-GR" sz="2400" b="1" dirty="0">
              <a:solidFill>
                <a:srgbClr val="004A82"/>
              </a:solidFill>
            </a:endParaRPr>
          </a:p>
          <a:p>
            <a:pPr marL="719138" indent="-365125">
              <a:buNone/>
            </a:pPr>
            <a:r>
              <a:rPr lang="el-GR" sz="2400" dirty="0" smtClean="0">
                <a:solidFill>
                  <a:prstClr val="black"/>
                </a:solidFill>
              </a:rPr>
              <a:t>α</a:t>
            </a:r>
            <a:r>
              <a:rPr lang="el-GR" sz="2400" dirty="0">
                <a:solidFill>
                  <a:prstClr val="black"/>
                </a:solidFill>
              </a:rPr>
              <a:t>) </a:t>
            </a:r>
            <a:r>
              <a:rPr lang="el-GR" sz="2400" b="1" dirty="0" smtClean="0">
                <a:solidFill>
                  <a:srgbClr val="820000"/>
                </a:solidFill>
              </a:rPr>
              <a:t>Τους </a:t>
            </a:r>
            <a:r>
              <a:rPr lang="el-GR" sz="2400" b="1" dirty="0">
                <a:solidFill>
                  <a:srgbClr val="820000"/>
                </a:solidFill>
              </a:rPr>
              <a:t>εμφυσηματικούς </a:t>
            </a:r>
            <a:r>
              <a:rPr lang="el-GR" sz="2400" dirty="0">
                <a:solidFill>
                  <a:prstClr val="black"/>
                </a:solidFill>
              </a:rPr>
              <a:t>σε μέτρια υποξυγοναιμία χωρίς υπερκαπνία ενώ </a:t>
            </a:r>
            <a:endParaRPr lang="el-GR" sz="2400" b="1" dirty="0">
              <a:solidFill>
                <a:prstClr val="black"/>
              </a:solidFill>
            </a:endParaRPr>
          </a:p>
          <a:p>
            <a:pPr marL="719138" indent="-365125">
              <a:buNone/>
            </a:pPr>
            <a:r>
              <a:rPr lang="el-GR" sz="2400" dirty="0" smtClean="0">
                <a:solidFill>
                  <a:prstClr val="black"/>
                </a:solidFill>
              </a:rPr>
              <a:t>β</a:t>
            </a:r>
            <a:r>
              <a:rPr lang="el-GR" sz="2400" dirty="0">
                <a:solidFill>
                  <a:prstClr val="black"/>
                </a:solidFill>
              </a:rPr>
              <a:t>) </a:t>
            </a:r>
            <a:r>
              <a:rPr lang="el-GR" sz="2400" b="1" dirty="0" smtClean="0">
                <a:solidFill>
                  <a:srgbClr val="820000"/>
                </a:solidFill>
              </a:rPr>
              <a:t>Τους </a:t>
            </a:r>
            <a:r>
              <a:rPr lang="el-GR" sz="2400" b="1" dirty="0">
                <a:solidFill>
                  <a:srgbClr val="820000"/>
                </a:solidFill>
              </a:rPr>
              <a:t>χρόνιους βρογχιτιδικούς </a:t>
            </a:r>
            <a:r>
              <a:rPr lang="el-GR" sz="2400" dirty="0">
                <a:solidFill>
                  <a:prstClr val="black"/>
                </a:solidFill>
              </a:rPr>
              <a:t>σε σοβαρή υποξυγοναιμία </a:t>
            </a:r>
            <a:r>
              <a:rPr lang="el-GR" sz="2400" dirty="0" smtClean="0">
                <a:solidFill>
                  <a:prstClr val="black"/>
                </a:solidFill>
              </a:rPr>
              <a:t>και </a:t>
            </a:r>
            <a:r>
              <a:rPr lang="el-GR" sz="2400" dirty="0">
                <a:solidFill>
                  <a:prstClr val="black"/>
                </a:solidFill>
              </a:rPr>
              <a:t>σύντομα και σε υπερκαπνία</a:t>
            </a:r>
            <a:endParaRPr lang="en-US" sz="2400" dirty="0">
              <a:solidFill>
                <a:prstClr val="black"/>
              </a:solidFill>
            </a:endParaRPr>
          </a:p>
          <a:p>
            <a:pPr lvl="0">
              <a:buNone/>
            </a:pPr>
            <a:endParaRPr lang="en-US" sz="2000" dirty="0">
              <a:solidFill>
                <a:prstClr val="black"/>
              </a:solidFill>
            </a:endParaRPr>
          </a:p>
          <a:p>
            <a:pPr lvl="0">
              <a:buNone/>
            </a:pPr>
            <a:r>
              <a:rPr lang="en-US" sz="2000" dirty="0">
                <a:solidFill>
                  <a:prstClr val="black"/>
                </a:solidFill>
              </a:rPr>
              <a:t>	</a:t>
            </a:r>
            <a:endParaRPr lang="el-GR" dirty="0"/>
          </a:p>
        </p:txBody>
      </p:sp>
      <p:sp>
        <p:nvSpPr>
          <p:cNvPr id="5" name="TextBox 4"/>
          <p:cNvSpPr txBox="1"/>
          <p:nvPr/>
        </p:nvSpPr>
        <p:spPr>
          <a:xfrm>
            <a:off x="0" y="6309320"/>
            <a:ext cx="6805264" cy="400110"/>
          </a:xfrm>
          <a:prstGeom prst="rect">
            <a:avLst/>
          </a:prstGeom>
          <a:noFill/>
        </p:spPr>
        <p:txBody>
          <a:bodyPr wrap="square" rtlCol="0">
            <a:spAutoFit/>
          </a:bodyPr>
          <a:lstStyle/>
          <a:p>
            <a:r>
              <a:rPr lang="en-US" dirty="0"/>
              <a:t> </a:t>
            </a:r>
            <a:r>
              <a:rPr lang="en-US" sz="2000" dirty="0">
                <a:latin typeface="+mn-lt"/>
              </a:rPr>
              <a:t>(GOLD, 2006; Pryor &amp; Prasad, 2002; Hough, 1997; West, 2008)</a:t>
            </a: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
        <p:nvSpPr>
          <p:cNvPr id="6" name="Rectangle 5"/>
          <p:cNvSpPr/>
          <p:nvPr/>
        </p:nvSpPr>
        <p:spPr>
          <a:xfrm>
            <a:off x="431540" y="1268760"/>
            <a:ext cx="8280920" cy="461665"/>
          </a:xfrm>
          <a:prstGeom prst="rect">
            <a:avLst/>
          </a:prstGeom>
          <a:ln w="25400">
            <a:solidFill>
              <a:srgbClr val="820000"/>
            </a:solidFill>
          </a:ln>
        </p:spPr>
        <p:txBody>
          <a:bodyPr wrap="square">
            <a:spAutoFit/>
          </a:bodyPr>
          <a:lstStyle/>
          <a:p>
            <a:pPr marL="0" indent="0">
              <a:buSzPct val="85000"/>
              <a:buNone/>
            </a:pPr>
            <a:r>
              <a:rPr lang="el-GR" sz="2400" dirty="0">
                <a:solidFill>
                  <a:prstClr val="black"/>
                </a:solidFill>
                <a:latin typeface="+mn-lt"/>
              </a:rPr>
              <a:t>Μειωμένη:</a:t>
            </a:r>
            <a:r>
              <a:rPr lang="en-US" sz="2400" dirty="0">
                <a:solidFill>
                  <a:prstClr val="black"/>
                </a:solidFill>
                <a:latin typeface="+mn-lt"/>
              </a:rPr>
              <a:t> FEV</a:t>
            </a:r>
            <a:r>
              <a:rPr lang="en-US" sz="2400" baseline="-25000" dirty="0">
                <a:solidFill>
                  <a:prstClr val="black"/>
                </a:solidFill>
                <a:latin typeface="+mn-lt"/>
              </a:rPr>
              <a:t>1</a:t>
            </a:r>
            <a:r>
              <a:rPr lang="en-US" sz="2400" dirty="0">
                <a:solidFill>
                  <a:prstClr val="black"/>
                </a:solidFill>
                <a:latin typeface="+mn-lt"/>
              </a:rPr>
              <a:t>, FVC, FEV1/FVC </a:t>
            </a:r>
            <a:r>
              <a:rPr lang="en-US" sz="2400" dirty="0" smtClean="0">
                <a:solidFill>
                  <a:prstClr val="black"/>
                </a:solidFill>
                <a:latin typeface="+mn-lt"/>
              </a:rPr>
              <a:t>%,</a:t>
            </a:r>
            <a:r>
              <a:rPr lang="el-GR" sz="2400" dirty="0" smtClean="0">
                <a:solidFill>
                  <a:prstClr val="black"/>
                </a:solidFill>
                <a:latin typeface="+mn-lt"/>
              </a:rPr>
              <a:t> </a:t>
            </a:r>
            <a:r>
              <a:rPr lang="en-US" sz="2400" dirty="0" smtClean="0">
                <a:solidFill>
                  <a:prstClr val="black"/>
                </a:solidFill>
                <a:latin typeface="+mn-lt"/>
              </a:rPr>
              <a:t>PEF</a:t>
            </a:r>
            <a:r>
              <a:rPr lang="en-US" sz="2400" baseline="-25000" dirty="0" smtClean="0">
                <a:solidFill>
                  <a:prstClr val="black"/>
                </a:solidFill>
                <a:latin typeface="+mn-lt"/>
              </a:rPr>
              <a:t>25</a:t>
            </a:r>
            <a:r>
              <a:rPr lang="el-GR" sz="2400" baseline="-25000" dirty="0" smtClean="0">
                <a:solidFill>
                  <a:prstClr val="black"/>
                </a:solidFill>
                <a:latin typeface="+mn-lt"/>
              </a:rPr>
              <a:t>-</a:t>
            </a:r>
            <a:r>
              <a:rPr lang="en-US" sz="2400" baseline="-25000" dirty="0" smtClean="0">
                <a:solidFill>
                  <a:prstClr val="black"/>
                </a:solidFill>
                <a:latin typeface="+mn-lt"/>
              </a:rPr>
              <a:t>75</a:t>
            </a:r>
            <a:r>
              <a:rPr lang="en-US" sz="2400" baseline="-25000" dirty="0">
                <a:solidFill>
                  <a:prstClr val="black"/>
                </a:solidFill>
                <a:latin typeface="+mn-lt"/>
              </a:rPr>
              <a:t>%</a:t>
            </a:r>
            <a:r>
              <a:rPr lang="en-US" sz="2400" dirty="0">
                <a:solidFill>
                  <a:prstClr val="black"/>
                </a:solidFill>
                <a:latin typeface="+mn-lt"/>
              </a:rPr>
              <a:t>, V</a:t>
            </a:r>
            <a:r>
              <a:rPr lang="en-US" sz="2400" baseline="-25000" dirty="0">
                <a:solidFill>
                  <a:prstClr val="black"/>
                </a:solidFill>
                <a:latin typeface="+mn-lt"/>
              </a:rPr>
              <a:t>max50%</a:t>
            </a:r>
            <a:r>
              <a:rPr lang="en-US" sz="2400" dirty="0">
                <a:solidFill>
                  <a:prstClr val="black"/>
                </a:solidFill>
                <a:latin typeface="+mn-lt"/>
              </a:rPr>
              <a:t>, V</a:t>
            </a:r>
            <a:r>
              <a:rPr lang="en-US" sz="2400" baseline="-25000" dirty="0">
                <a:solidFill>
                  <a:prstClr val="black"/>
                </a:solidFill>
                <a:latin typeface="+mn-lt"/>
              </a:rPr>
              <a:t>max75%</a:t>
            </a:r>
            <a:endParaRPr lang="el-GR" sz="2400" baseline="-25000" dirty="0">
              <a:solidFill>
                <a:prstClr val="black"/>
              </a:solidFill>
              <a:latin typeface="+mn-lt"/>
            </a:endParaRPr>
          </a:p>
        </p:txBody>
      </p:sp>
    </p:spTree>
    <p:extLst>
      <p:ext uri="{BB962C8B-B14F-4D97-AF65-F5344CB8AC3E}">
        <p14:creationId xmlns:p14="http://schemas.microsoft.com/office/powerpoint/2010/main" val="17571899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0767091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solidFill>
                  <a:schemeClr val="tx1"/>
                </a:solidFill>
              </a:rPr>
              <a:t>Χρηματοδότηση</a:t>
            </a:r>
            <a:endParaRPr lang="el-GR" dirty="0">
              <a:solidFill>
                <a:schemeClr val="tx1"/>
              </a:solidFill>
            </a:endParaRPr>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4193857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40960" cy="908720"/>
          </a:xfrm>
        </p:spPr>
        <p:txBody>
          <a:bodyPr>
            <a:noAutofit/>
          </a:bodyPr>
          <a:lstStyle/>
          <a:p>
            <a:r>
              <a:rPr lang="el-GR" dirty="0">
                <a:latin typeface="Calibri" pitchFamily="34" charset="0"/>
                <a:cs typeface="Times New Roman" pitchFamily="18" charset="0"/>
              </a:rPr>
              <a:t>Κλινικά Συμπτώματα της ΧΑΠ </a:t>
            </a:r>
            <a:r>
              <a:rPr lang="el-GR" sz="3200" b="0" dirty="0">
                <a:latin typeface="Calibri" pitchFamily="34" charset="0"/>
                <a:cs typeface="Times New Roman" pitchFamily="18" charset="0"/>
              </a:rPr>
              <a:t>(1 από 3</a:t>
            </a:r>
            <a:r>
              <a:rPr lang="el-GR" sz="3200" b="0" dirty="0" smtClean="0">
                <a:latin typeface="Calibri" pitchFamily="34" charset="0"/>
                <a:cs typeface="Times New Roman" pitchFamily="18" charset="0"/>
              </a:rPr>
              <a:t>)</a:t>
            </a:r>
            <a:endParaRPr lang="el-GR" sz="3200" b="0" dirty="0"/>
          </a:p>
        </p:txBody>
      </p:sp>
      <p:sp>
        <p:nvSpPr>
          <p:cNvPr id="3" name="Content Placeholder 2"/>
          <p:cNvSpPr>
            <a:spLocks noGrp="1"/>
          </p:cNvSpPr>
          <p:nvPr>
            <p:ph idx="1"/>
          </p:nvPr>
        </p:nvSpPr>
        <p:spPr>
          <a:xfrm>
            <a:off x="395536" y="2350688"/>
            <a:ext cx="5328592" cy="2232248"/>
          </a:xfrm>
        </p:spPr>
        <p:txBody>
          <a:bodyPr/>
          <a:lstStyle/>
          <a:p>
            <a:pPr lvl="0">
              <a:lnSpc>
                <a:spcPct val="120000"/>
              </a:lnSpc>
              <a:buClr>
                <a:srgbClr val="820000"/>
              </a:buClr>
              <a:buSzPct val="65000"/>
              <a:buFont typeface="Wingdings" pitchFamily="2" charset="2"/>
              <a:buChar char="q"/>
              <a:defRPr/>
            </a:pPr>
            <a:r>
              <a:rPr lang="el-GR" sz="2400" dirty="0" smtClean="0">
                <a:solidFill>
                  <a:prstClr val="black"/>
                </a:solidFill>
              </a:rPr>
              <a:t>Βήχας</a:t>
            </a:r>
            <a:endParaRPr lang="el-GR" sz="2400" dirty="0">
              <a:solidFill>
                <a:prstClr val="black"/>
              </a:solidFill>
            </a:endParaRPr>
          </a:p>
          <a:p>
            <a:pPr lvl="0">
              <a:lnSpc>
                <a:spcPct val="120000"/>
              </a:lnSpc>
              <a:buClr>
                <a:srgbClr val="820000"/>
              </a:buClr>
              <a:buSzPct val="65000"/>
              <a:buFont typeface="Wingdings" pitchFamily="2" charset="2"/>
              <a:buChar char="q"/>
              <a:defRPr/>
            </a:pPr>
            <a:r>
              <a:rPr lang="el-GR" sz="2400" dirty="0" smtClean="0">
                <a:solidFill>
                  <a:prstClr val="black"/>
                </a:solidFill>
              </a:rPr>
              <a:t>Αποβολή </a:t>
            </a:r>
            <a:r>
              <a:rPr lang="el-GR" sz="2400" dirty="0">
                <a:solidFill>
                  <a:prstClr val="black"/>
                </a:solidFill>
              </a:rPr>
              <a:t>πτυέλων</a:t>
            </a:r>
          </a:p>
          <a:p>
            <a:pPr lvl="0">
              <a:lnSpc>
                <a:spcPct val="120000"/>
              </a:lnSpc>
              <a:buClr>
                <a:srgbClr val="820000"/>
              </a:buClr>
              <a:buSzPct val="65000"/>
              <a:buFont typeface="Wingdings" pitchFamily="2" charset="2"/>
              <a:buChar char="q"/>
              <a:defRPr/>
            </a:pPr>
            <a:r>
              <a:rPr lang="el-GR" sz="2400" dirty="0" smtClean="0">
                <a:solidFill>
                  <a:prstClr val="black"/>
                </a:solidFill>
              </a:rPr>
              <a:t>Δύσπνοια </a:t>
            </a:r>
            <a:r>
              <a:rPr lang="el-GR" sz="2400" dirty="0">
                <a:solidFill>
                  <a:prstClr val="black"/>
                </a:solidFill>
              </a:rPr>
              <a:t>(ύστερα από </a:t>
            </a:r>
            <a:r>
              <a:rPr lang="el-GR" sz="2400" dirty="0" smtClean="0">
                <a:solidFill>
                  <a:prstClr val="black"/>
                </a:solidFill>
              </a:rPr>
              <a:t>μερικά χρόνια</a:t>
            </a:r>
            <a:r>
              <a:rPr lang="el-GR" sz="2400" dirty="0">
                <a:solidFill>
                  <a:prstClr val="black"/>
                </a:solidFill>
              </a:rPr>
              <a:t>)</a:t>
            </a:r>
            <a:endParaRPr lang="en-US" sz="2400" dirty="0">
              <a:solidFill>
                <a:prstClr val="black"/>
              </a:solidFill>
            </a:endParaRPr>
          </a:p>
          <a:p>
            <a:endParaRPr lang="el-GR" dirty="0"/>
          </a:p>
        </p:txBody>
      </p:sp>
      <p:sp>
        <p:nvSpPr>
          <p:cNvPr id="6" name="Oval 5"/>
          <p:cNvSpPr>
            <a:spLocks noChangeArrowheads="1"/>
          </p:cNvSpPr>
          <p:nvPr/>
        </p:nvSpPr>
        <p:spPr bwMode="auto">
          <a:xfrm>
            <a:off x="4788024" y="1271188"/>
            <a:ext cx="3600450" cy="1869780"/>
          </a:xfrm>
          <a:prstGeom prst="ellipse">
            <a:avLst/>
          </a:prstGeom>
          <a:solidFill>
            <a:srgbClr val="820000"/>
          </a:solidFill>
          <a:ln>
            <a:headEnd/>
            <a:tailEnd/>
          </a:ln>
        </p:spPr>
        <p:style>
          <a:lnRef idx="3">
            <a:schemeClr val="lt1"/>
          </a:lnRef>
          <a:fillRef idx="1">
            <a:schemeClr val="accent2"/>
          </a:fillRef>
          <a:effectRef idx="1">
            <a:schemeClr val="accent2"/>
          </a:effectRef>
          <a:fontRef idx="minor">
            <a:schemeClr val="lt1"/>
          </a:fontRef>
        </p:style>
        <p:txBody>
          <a:bodyPr wrap="none" anchor="ctr"/>
          <a:lstStyle/>
          <a:p>
            <a:pPr algn="ctr"/>
            <a:r>
              <a:rPr lang="el-GR" sz="2400" b="1" dirty="0">
                <a:latin typeface="Calibri" pitchFamily="34" charset="0"/>
              </a:rPr>
              <a:t>Πρώιμη διάγνωση</a:t>
            </a:r>
          </a:p>
        </p:txBody>
      </p:sp>
      <p:sp>
        <p:nvSpPr>
          <p:cNvPr id="7" name="TextBox 6"/>
          <p:cNvSpPr txBox="1"/>
          <p:nvPr/>
        </p:nvSpPr>
        <p:spPr>
          <a:xfrm>
            <a:off x="0" y="6457890"/>
            <a:ext cx="6661248" cy="400110"/>
          </a:xfrm>
          <a:prstGeom prst="rect">
            <a:avLst/>
          </a:prstGeom>
          <a:noFill/>
        </p:spPr>
        <p:txBody>
          <a:bodyPr wrap="square" rtlCol="0">
            <a:spAutoFit/>
          </a:bodyPr>
          <a:lstStyle/>
          <a:p>
            <a:pPr eaLnBrk="1" hangingPunct="1">
              <a:buFont typeface="Wingdings" pitchFamily="2" charset="2"/>
              <a:buNone/>
              <a:defRPr/>
            </a:pPr>
            <a:r>
              <a:rPr lang="en-US" sz="2000" dirty="0">
                <a:latin typeface="+mn-lt"/>
              </a:rPr>
              <a:t>(GOLD, 2006; Pryor &amp; Prasad, 2002; Hough, 1997</a:t>
            </a:r>
            <a:r>
              <a:rPr lang="el-GR" sz="2000" dirty="0">
                <a:latin typeface="+mn-lt"/>
              </a:rPr>
              <a:t>; </a:t>
            </a:r>
            <a:r>
              <a:rPr lang="en-US" sz="2000" dirty="0">
                <a:latin typeface="+mn-lt"/>
              </a:rPr>
              <a:t>West, 2008)</a:t>
            </a:r>
            <a:endParaRPr lang="en-GB" sz="2000" dirty="0">
              <a:latin typeface="+mn-lt"/>
            </a:endParaRPr>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Tree>
    <p:extLst>
      <p:ext uri="{BB962C8B-B14F-4D97-AF65-F5344CB8AC3E}">
        <p14:creationId xmlns:p14="http://schemas.microsoft.com/office/powerpoint/2010/main" val="1190990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6632"/>
            <a:ext cx="8697144" cy="908720"/>
          </a:xfrm>
        </p:spPr>
        <p:txBody>
          <a:bodyPr>
            <a:noAutofit/>
          </a:bodyPr>
          <a:lstStyle/>
          <a:p>
            <a:r>
              <a:rPr lang="el-GR" dirty="0">
                <a:latin typeface="Calibri" pitchFamily="34" charset="0"/>
              </a:rPr>
              <a:t>Κλινικά </a:t>
            </a:r>
            <a:r>
              <a:rPr lang="el-GR" dirty="0" smtClean="0">
                <a:latin typeface="Calibri" pitchFamily="34" charset="0"/>
              </a:rPr>
              <a:t>Συμπτώματα </a:t>
            </a:r>
            <a:r>
              <a:rPr lang="el-GR" dirty="0">
                <a:latin typeface="Calibri" pitchFamily="34" charset="0"/>
              </a:rPr>
              <a:t>της ΧΑΠ </a:t>
            </a:r>
            <a:r>
              <a:rPr lang="el-GR" sz="3200" b="0" dirty="0">
                <a:latin typeface="Calibri" pitchFamily="34" charset="0"/>
              </a:rPr>
              <a:t>(2 από 3</a:t>
            </a:r>
            <a:r>
              <a:rPr lang="el-GR" sz="3200" b="0" dirty="0" smtClean="0">
                <a:latin typeface="Calibri" pitchFamily="34" charset="0"/>
              </a:rPr>
              <a:t>)</a:t>
            </a:r>
            <a:endParaRPr lang="el-GR" sz="3200" b="0" dirty="0"/>
          </a:p>
        </p:txBody>
      </p:sp>
      <p:sp>
        <p:nvSpPr>
          <p:cNvPr id="3" name="Content Placeholder 2"/>
          <p:cNvSpPr>
            <a:spLocks noGrp="1"/>
          </p:cNvSpPr>
          <p:nvPr>
            <p:ph idx="1"/>
          </p:nvPr>
        </p:nvSpPr>
        <p:spPr>
          <a:xfrm>
            <a:off x="395536" y="1124744"/>
            <a:ext cx="5760640" cy="4104456"/>
          </a:xfrm>
        </p:spPr>
        <p:txBody>
          <a:bodyPr>
            <a:normAutofit/>
          </a:bodyPr>
          <a:lstStyle/>
          <a:p>
            <a:pPr lvl="0">
              <a:spcAft>
                <a:spcPts val="1800"/>
              </a:spcAft>
              <a:buNone/>
              <a:defRPr/>
            </a:pPr>
            <a:r>
              <a:rPr lang="el-GR" sz="2600" b="1" dirty="0">
                <a:solidFill>
                  <a:srgbClr val="820000"/>
                </a:solidFill>
              </a:rPr>
              <a:t>Ο χρόνιος βρογχιτιδικός </a:t>
            </a:r>
            <a:r>
              <a:rPr lang="el-GR" sz="2600" b="1" dirty="0" smtClean="0">
                <a:solidFill>
                  <a:prstClr val="black"/>
                </a:solidFill>
              </a:rPr>
              <a:t>είναι</a:t>
            </a:r>
            <a:r>
              <a:rPr lang="en-US" sz="2600" b="1" dirty="0" smtClean="0">
                <a:solidFill>
                  <a:prstClr val="black"/>
                </a:solidFill>
              </a:rPr>
              <a:t>:</a:t>
            </a:r>
            <a:endParaRPr lang="el-GR" sz="2600" b="1" dirty="0" smtClean="0">
              <a:solidFill>
                <a:prstClr val="black"/>
              </a:solidFill>
            </a:endParaRPr>
          </a:p>
          <a:p>
            <a:pPr lvl="0">
              <a:spcAft>
                <a:spcPts val="600"/>
              </a:spcAft>
              <a:defRPr/>
            </a:pPr>
            <a:r>
              <a:rPr lang="el-GR" sz="2400" dirty="0" smtClean="0">
                <a:solidFill>
                  <a:prstClr val="black"/>
                </a:solidFill>
              </a:rPr>
              <a:t>Πάντα </a:t>
            </a:r>
            <a:r>
              <a:rPr lang="el-GR" sz="2400" dirty="0">
                <a:solidFill>
                  <a:prstClr val="black"/>
                </a:solidFill>
              </a:rPr>
              <a:t>καπνιστής τσιγάρων 50-60 ετών </a:t>
            </a:r>
            <a:r>
              <a:rPr lang="el-GR" sz="2400" dirty="0" smtClean="0">
                <a:solidFill>
                  <a:prstClr val="black"/>
                </a:solidFill>
              </a:rPr>
              <a:t>με</a:t>
            </a:r>
            <a:endParaRPr lang="el-GR" sz="2400" dirty="0">
              <a:solidFill>
                <a:prstClr val="black"/>
              </a:solidFill>
            </a:endParaRPr>
          </a:p>
          <a:p>
            <a:pPr lvl="0">
              <a:spcAft>
                <a:spcPts val="600"/>
              </a:spcAft>
              <a:defRPr/>
            </a:pPr>
            <a:r>
              <a:rPr lang="el-GR" sz="2400" dirty="0" smtClean="0">
                <a:solidFill>
                  <a:prstClr val="black"/>
                </a:solidFill>
              </a:rPr>
              <a:t>Ιστορικό  </a:t>
            </a:r>
            <a:r>
              <a:rPr lang="el-GR" sz="2400" dirty="0">
                <a:solidFill>
                  <a:prstClr val="black"/>
                </a:solidFill>
              </a:rPr>
              <a:t>χρόνιου βήχα και απόχρεμψης </a:t>
            </a:r>
          </a:p>
          <a:p>
            <a:pPr lvl="0">
              <a:spcAft>
                <a:spcPts val="600"/>
              </a:spcAft>
              <a:defRPr/>
            </a:pPr>
            <a:r>
              <a:rPr lang="el-GR" sz="2400" dirty="0" smtClean="0">
                <a:solidFill>
                  <a:prstClr val="black"/>
                </a:solidFill>
              </a:rPr>
              <a:t>Συνήθως χοντρός</a:t>
            </a:r>
            <a:endParaRPr lang="el-GR" sz="2400" dirty="0">
              <a:solidFill>
                <a:prstClr val="black"/>
              </a:solidFill>
            </a:endParaRPr>
          </a:p>
          <a:p>
            <a:pPr lvl="0">
              <a:spcAft>
                <a:spcPts val="600"/>
              </a:spcAft>
              <a:defRPr/>
            </a:pPr>
            <a:r>
              <a:rPr lang="el-GR" sz="2400" dirty="0" smtClean="0">
                <a:solidFill>
                  <a:prstClr val="black"/>
                </a:solidFill>
              </a:rPr>
              <a:t>Κυανωτικός</a:t>
            </a:r>
            <a:endParaRPr lang="el-GR" sz="2400" dirty="0">
              <a:solidFill>
                <a:prstClr val="black"/>
              </a:solidFill>
            </a:endParaRPr>
          </a:p>
          <a:p>
            <a:pPr lvl="0">
              <a:spcAft>
                <a:spcPts val="600"/>
              </a:spcAft>
              <a:defRPr/>
            </a:pPr>
            <a:r>
              <a:rPr lang="el-GR" sz="2400" dirty="0" smtClean="0">
                <a:solidFill>
                  <a:prstClr val="black"/>
                </a:solidFill>
              </a:rPr>
              <a:t>Έχει </a:t>
            </a:r>
            <a:r>
              <a:rPr lang="el-GR" sz="2400" dirty="0">
                <a:solidFill>
                  <a:prstClr val="black"/>
                </a:solidFill>
              </a:rPr>
              <a:t>δύσπνοια στην </a:t>
            </a:r>
            <a:r>
              <a:rPr lang="el-GR" sz="2400" dirty="0" smtClean="0">
                <a:solidFill>
                  <a:prstClr val="black"/>
                </a:solidFill>
              </a:rPr>
              <a:t>κόπωση</a:t>
            </a:r>
            <a:endParaRPr lang="el-GR" sz="2400" dirty="0">
              <a:solidFill>
                <a:prstClr val="black"/>
              </a:solidFill>
            </a:endParaRPr>
          </a:p>
          <a:p>
            <a:pPr lvl="0">
              <a:spcAft>
                <a:spcPts val="600"/>
              </a:spcAft>
              <a:defRPr/>
            </a:pPr>
            <a:r>
              <a:rPr lang="el-GR" sz="2400" dirty="0" smtClean="0">
                <a:solidFill>
                  <a:prstClr val="black"/>
                </a:solidFill>
              </a:rPr>
              <a:t>Έχει οιδήματα </a:t>
            </a:r>
            <a:r>
              <a:rPr lang="el-GR" sz="2400" dirty="0">
                <a:solidFill>
                  <a:prstClr val="black"/>
                </a:solidFill>
              </a:rPr>
              <a:t>στα κάτω άκρα</a:t>
            </a:r>
          </a:p>
          <a:p>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cxnSp>
        <p:nvCxnSpPr>
          <p:cNvPr id="7" name="Straight Connector 6"/>
          <p:cNvCxnSpPr/>
          <p:nvPr/>
        </p:nvCxnSpPr>
        <p:spPr>
          <a:xfrm>
            <a:off x="467544" y="1700808"/>
            <a:ext cx="571353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181077" y="5686324"/>
            <a:ext cx="2488241" cy="646331"/>
          </a:xfrm>
          <a:prstGeom prst="rect">
            <a:avLst/>
          </a:prstGeom>
        </p:spPr>
        <p:txBody>
          <a:bodyPr wrap="square">
            <a:spAutoFit/>
          </a:bodyPr>
          <a:lstStyle/>
          <a:p>
            <a:pPr algn="ctr"/>
            <a:r>
              <a:rPr lang="en-US" sz="1200" dirty="0" smtClean="0">
                <a:solidFill>
                  <a:schemeClr val="tx1">
                    <a:lumMod val="65000"/>
                    <a:lumOff val="35000"/>
                  </a:schemeClr>
                </a:solidFill>
                <a:latin typeface="+mn-lt"/>
              </a:rPr>
              <a:t>“</a:t>
            </a:r>
            <a:r>
              <a:rPr lang="en-US" sz="1200" dirty="0" smtClean="0">
                <a:solidFill>
                  <a:schemeClr val="tx1">
                    <a:lumMod val="65000"/>
                    <a:lumOff val="35000"/>
                  </a:schemeClr>
                </a:solidFill>
                <a:latin typeface="+mn-lt"/>
                <a:hlinkClick r:id="rId2"/>
              </a:rPr>
              <a:t>hello bronchitis</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 από</a:t>
            </a:r>
            <a:r>
              <a:rPr lang="en-US" sz="1200" dirty="0" smtClean="0">
                <a:solidFill>
                  <a:schemeClr val="tx1">
                    <a:lumMod val="65000"/>
                    <a:lumOff val="35000"/>
                  </a:schemeClr>
                </a:solidFill>
                <a:latin typeface="+mn-lt"/>
              </a:rPr>
              <a:t> </a:t>
            </a:r>
            <a:r>
              <a:rPr lang="en-US" sz="1200" dirty="0">
                <a:solidFill>
                  <a:schemeClr val="tx1">
                    <a:lumMod val="65000"/>
                    <a:lumOff val="35000"/>
                  </a:schemeClr>
                </a:solidFill>
                <a:latin typeface="+mn-lt"/>
                <a:hlinkClick r:id="rId3"/>
              </a:rPr>
              <a:t>Rachel Titiriga</a:t>
            </a:r>
            <a:r>
              <a:rPr lang="en-US" sz="1200" dirty="0">
                <a:solidFill>
                  <a:schemeClr val="tx1">
                    <a:lumMod val="65000"/>
                    <a:lumOff val="35000"/>
                  </a:schemeClr>
                </a:solidFill>
                <a:latin typeface="+mn-lt"/>
              </a:rPr>
              <a:t> </a:t>
            </a:r>
            <a:r>
              <a:rPr lang="en-US" sz="1200" dirty="0" smtClean="0">
                <a:solidFill>
                  <a:schemeClr val="tx1">
                    <a:lumMod val="65000"/>
                    <a:lumOff val="35000"/>
                  </a:schemeClr>
                </a:solidFill>
                <a:latin typeface="+mn-lt"/>
              </a:rPr>
              <a:t> </a:t>
            </a:r>
            <a:r>
              <a:rPr lang="el-GR" sz="1200" dirty="0" smtClean="0">
                <a:solidFill>
                  <a:schemeClr val="tx1">
                    <a:lumMod val="65000"/>
                    <a:lumOff val="35000"/>
                  </a:schemeClr>
                </a:solidFill>
                <a:latin typeface="+mn-lt"/>
              </a:rPr>
              <a:t>διαθέσιμο με άδεια</a:t>
            </a:r>
            <a:r>
              <a:rPr lang="en-US" sz="1200" dirty="0" smtClean="0">
                <a:solidFill>
                  <a:schemeClr val="tx1">
                    <a:lumMod val="65000"/>
                    <a:lumOff val="35000"/>
                  </a:schemeClr>
                </a:solidFill>
                <a:latin typeface="+mn-lt"/>
              </a:rPr>
              <a:t>  </a:t>
            </a:r>
            <a:r>
              <a:rPr lang="en-US" sz="1200" dirty="0">
                <a:latin typeface="+mn-lt"/>
                <a:hlinkClick r:id="rId4"/>
              </a:rPr>
              <a:t>CC BY-NC-ND 2.0</a:t>
            </a:r>
            <a:endParaRPr lang="en-US" sz="1200" dirty="0">
              <a:latin typeface="+mn-lt"/>
            </a:endParaRPr>
          </a:p>
        </p:txBody>
      </p:sp>
      <p:pic>
        <p:nvPicPr>
          <p:cNvPr id="9219"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1694601"/>
            <a:ext cx="2320725" cy="39604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6237312"/>
            <a:ext cx="5256584" cy="338554"/>
          </a:xfrm>
          <a:prstGeom prst="rect">
            <a:avLst/>
          </a:prstGeom>
          <a:noFill/>
        </p:spPr>
        <p:txBody>
          <a:bodyPr wrap="square" rtlCol="0">
            <a:spAutoFit/>
          </a:bodyPr>
          <a:lstStyle/>
          <a:p>
            <a:r>
              <a:rPr lang="en-US" sz="1600" dirty="0">
                <a:latin typeface="+mn-lt"/>
              </a:rPr>
              <a:t>(Gold, 2006; Pryor &amp; Prasad, 2002; Hough, 1997; West,2008)</a:t>
            </a:r>
          </a:p>
        </p:txBody>
      </p:sp>
    </p:spTree>
    <p:extLst>
      <p:ext uri="{BB962C8B-B14F-4D97-AF65-F5344CB8AC3E}">
        <p14:creationId xmlns:p14="http://schemas.microsoft.com/office/powerpoint/2010/main" val="29273324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d297fcc51541c32bc2ea2f223963cf283f91a6dc"/>
</p:tagLst>
</file>

<file path=ppt/theme/theme1.xml><?xml version="1.0" encoding="utf-8"?>
<a:theme xmlns:a="http://schemas.openxmlformats.org/drawingml/2006/main" name="OC_template_updated">
  <a:themeElements>
    <a:clrScheme name="Custom 4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C_template_updated">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9595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OC_template_updated</Template>
  <TotalTime>1485</TotalTime>
  <Words>4478</Words>
  <Application>Microsoft Office PowerPoint</Application>
  <PresentationFormat>Προβολή στην οθόνη (4:3)</PresentationFormat>
  <Paragraphs>625</Paragraphs>
  <Slides>71</Slides>
  <Notes>16</Notes>
  <HiddenSlides>0</HiddenSlides>
  <MMClips>0</MMClips>
  <ScaleCrop>false</ScaleCrop>
  <HeadingPairs>
    <vt:vector size="4" baseType="variant">
      <vt:variant>
        <vt:lpstr>Θέμα</vt:lpstr>
      </vt:variant>
      <vt:variant>
        <vt:i4>2</vt:i4>
      </vt:variant>
      <vt:variant>
        <vt:lpstr>Τίτλοι διαφανειών</vt:lpstr>
      </vt:variant>
      <vt:variant>
        <vt:i4>71</vt:i4>
      </vt:variant>
    </vt:vector>
  </HeadingPairs>
  <TitlesOfParts>
    <vt:vector size="73" baseType="lpstr">
      <vt:lpstr>OC_template_updated</vt:lpstr>
      <vt:lpstr>1_OC_template_updated</vt:lpstr>
      <vt:lpstr>Ενότητα 7: Η Αναπνευστική Φυσικοθεραπεία στη  Χρόνια Αποφρακτική Πνευμονοπάθεια  Ειρήνη Γραμματοπούλου,  Αφροδίτη Ευαγγελοδήμου, Αναπληρώτρια Καθηγήτρια  Εργαστηριακή συνεργάτιδα Τμήμα Φυσικοθεραπείας  </vt:lpstr>
      <vt:lpstr>Η αναπνευστική φυσικοθεραπεία στη χρόνια αποφρακτική πνευμονοπάθεια</vt:lpstr>
      <vt:lpstr>Ορισμός της ΧΑΠ</vt:lpstr>
      <vt:lpstr>Αίτια περιορισμού της ροής στη ΧΑΠ (1 από 2)</vt:lpstr>
      <vt:lpstr>Αίτια περιορισμού της ροής στη ΧΑΠ (2 από 2)</vt:lpstr>
      <vt:lpstr>Χαρακτηριστικά της ΧΑΠ</vt:lpstr>
      <vt:lpstr>Πνευμονική λειτουργία στη ΧΑΠ:</vt:lpstr>
      <vt:lpstr>Κλινικά Συμπτώματα της ΧΑΠ (1 από 3)</vt:lpstr>
      <vt:lpstr>Κλινικά Συμπτώματα της ΧΑΠ (2 από 3)</vt:lpstr>
      <vt:lpstr>Κλινικά Συμπτώματα της ΧΑΠ (3 από 3)</vt:lpstr>
      <vt:lpstr>XAΠ</vt:lpstr>
      <vt:lpstr>Πνευμονικό παρέγχυμα (1 από 2)</vt:lpstr>
      <vt:lpstr>Πνευμονικό παρέγχυμα (2 από 2)</vt:lpstr>
      <vt:lpstr>Σοβαρότητα της ΧΑΠ</vt:lpstr>
      <vt:lpstr>Παράγοντες που καθορίζουν τη σοβαρότητα της ΧΑΠ</vt:lpstr>
      <vt:lpstr>Επιδείνωση ΧΑΠ</vt:lpstr>
      <vt:lpstr>Παράγοντες κινδύνου για ΧΑΠ</vt:lpstr>
      <vt:lpstr>Αιτιολογία της ΧΑΠ (1 από 3)</vt:lpstr>
      <vt:lpstr>Αιτιολογία της ΧΑΠ (2 από 3)</vt:lpstr>
      <vt:lpstr>Αιτιολογία της ΧΑΠ (3 από 3)</vt:lpstr>
      <vt:lpstr>Επιδημιολογία (1 από 3)</vt:lpstr>
      <vt:lpstr>Επιδημιολογία (2 από 3)</vt:lpstr>
      <vt:lpstr>Επιδημιολογία (3 από 3)</vt:lpstr>
      <vt:lpstr>Κατευθυντήριες γραμμές για την αντιμετώπιση της ΧΑΠ</vt:lpstr>
      <vt:lpstr>Στόχοι θεραπείας στη ΧΑΠ</vt:lpstr>
      <vt:lpstr>Τα τέσσερα κύρια στοιχεία για την αντιμετώπιση της ΧΑΠ</vt:lpstr>
      <vt:lpstr>1. Εκτίμηση και παρακολούθηση της νόσου (1 από 2)</vt:lpstr>
      <vt:lpstr>1. Εκτίμηση και παρακολούθηση της νόσου (2 από 2)</vt:lpstr>
      <vt:lpstr>2. Μείωση παραγόντων κινδύνου για την ανάπτυξη της ΧΑΠ (1 από 2)</vt:lpstr>
      <vt:lpstr>2. Μείωση παραγόντων κινδύνου για την ανάπτυξη της ΧΑΠ (2 από 2)</vt:lpstr>
      <vt:lpstr>Πνευμονική Αποκατάσταση (1 από 3)</vt:lpstr>
      <vt:lpstr>Πνευμονική Αποκατάσταση (2 από 3)</vt:lpstr>
      <vt:lpstr>Πνευμονική Αποκατάσταση (3 από 3)</vt:lpstr>
      <vt:lpstr>Φυσικοθεραπεία (1 από 7)</vt:lpstr>
      <vt:lpstr>Φυσικοθεραπεία (2 από 7)</vt:lpstr>
      <vt:lpstr>Φυσικοθεραπεία (3 από 7)</vt:lpstr>
      <vt:lpstr>Φυσικοθεραπεία (4 από 7)</vt:lpstr>
      <vt:lpstr>Φυσικοθεραπεία (5 από 7)</vt:lpstr>
      <vt:lpstr>Φυσικοθεραπεία (6 από 7)</vt:lpstr>
      <vt:lpstr>Φυσικοθεραπεία (7 από 7)</vt:lpstr>
      <vt:lpstr>Αξιολόγηση της δύναμης και της αντοχής των αναπνευστικών μυών (1 από 5)</vt:lpstr>
      <vt:lpstr>Αξιολόγηση της δύναμης και της αντοχής των αναπνευστικών μυών (2 από 5)</vt:lpstr>
      <vt:lpstr>Αξιολόγηση της δύναμης και της αντοχής των αναπνευστικών μυών (3 από 5)</vt:lpstr>
      <vt:lpstr>Αξιολόγηση της δύναμης και της αντοχής των αναπνευστικών μυών (4 από 5)</vt:lpstr>
      <vt:lpstr>Αξιολόγηση της δύναμης και της αντοχής των αναπνευστικών μυών (5 από 5)</vt:lpstr>
      <vt:lpstr>Πνευμονική υπερδιάταση και δύναμη αναπνευστικών μυών στη XAΠ (1 από 4)</vt:lpstr>
      <vt:lpstr>Πνευμονική υπερδιάταση και δύναμη αναπνευστικών μυών στη XAΠ (2 από 4)</vt:lpstr>
      <vt:lpstr>Πνευμονική υπερδιάταση και δύναμη αναπνευστικών μυών στη XAΠ (3 από 4)</vt:lpstr>
      <vt:lpstr>Πνευμονική υπερδιάταση και δύναμη αναπνευστικών μυών στη XAΠ (4 από 4)</vt:lpstr>
      <vt:lpstr>Κλινικά σημεία της αδυναμίας των αναπνευστικών μυών: </vt:lpstr>
      <vt:lpstr>Δύσπνοια στη ΧΑΠ</vt:lpstr>
      <vt:lpstr>Δύσπνοια</vt:lpstr>
      <vt:lpstr>Φυσική Άσκηση στη ΧΑΠ</vt:lpstr>
      <vt:lpstr>Εφαρμογή αερόβιας άσκησης στη ΧΑΠ</vt:lpstr>
      <vt:lpstr>Ασκήσεις μυϊκής ενδυνάμωσης άνω και κάτω άκρων στη ΧΑΠ</vt:lpstr>
      <vt:lpstr>Ιδανικό πρόγραμμα άσκησης στη ΧΑΠ</vt:lpstr>
      <vt:lpstr>Εκπαιδευτικές συνεδρίες στη ΧΑΠ</vt:lpstr>
      <vt:lpstr>Η εφαρμογή προγραμμάτων ΑΦ/Θ στη ΧΑΠ:</vt:lpstr>
      <vt:lpstr> Διατροφική αντιμετώπιση της ΧΑΠ (1 από 4) </vt:lpstr>
      <vt:lpstr> Διατροφική αντιμετώπιση της ΧΑΠ (2 από 4) </vt:lpstr>
      <vt:lpstr> Διατροφική αντιμετώπιση της ΧΑΠ (3 από 4) </vt:lpstr>
      <vt:lpstr> Διατροφική αντιμετώπιση της ΧΑΠ (4 από 4) </vt:lpstr>
      <vt:lpstr>Προτεινόμενη Βιβλιογραφία (1 από 2)</vt:lpstr>
      <vt:lpstr>Προτεινόμενη Βιβλιογραφία (2 από 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235</cp:revision>
  <dcterms:created xsi:type="dcterms:W3CDTF">2013-03-29T13:54:20Z</dcterms:created>
  <dcterms:modified xsi:type="dcterms:W3CDTF">2015-05-21T10:28:29Z</dcterms:modified>
</cp:coreProperties>
</file>