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4569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945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5322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10698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A9EC167-7E0E-4538-BFFB-9A931DC95DD4}" type="slidenum">
              <a:rPr lang="en-US" altLang="el-GR"/>
              <a:pPr/>
              <a:t>1</a:t>
            </a:fld>
            <a:endParaRPr lang="en-US" altLang="el-GR"/>
          </a:p>
        </p:txBody>
      </p:sp>
      <p:sp>
        <p:nvSpPr>
          <p:cNvPr id="512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158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library/services/ill2" TargetMode="External"/><Relationship Id="rId2" Type="http://schemas.openxmlformats.org/officeDocument/2006/relationships/hyperlink" Target="http://libguides.mmu.ac.uk/i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</a:t>
            </a:r>
            <a:r>
              <a:rPr lang="el-GR" sz="2600" b="1" dirty="0"/>
              <a:t>5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Δανεισμός- Διαδανεισμός (β’ μέρος)</a:t>
            </a:r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1800" dirty="0" smtClean="0">
                <a:latin typeface="+mj-lt"/>
              </a:rPr>
              <a:t>Oxborrow, K.M. (2011)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Inter-Library Loans and Document Supply Services in Italy Appear to Supplement Journal Subscriptions Rather Than Replace Them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</a:t>
            </a:r>
            <a:r>
              <a:rPr lang="en-US" altLang="el-GR" sz="1800" i="1" dirty="0" smtClean="0">
                <a:latin typeface="+mj-lt"/>
              </a:rPr>
              <a:t>Evidence-Based Library and Information Practice</a:t>
            </a:r>
            <a:r>
              <a:rPr lang="en-US" altLang="el-GR" sz="1800" dirty="0" smtClean="0">
                <a:latin typeface="+mj-lt"/>
              </a:rPr>
              <a:t> [online] 6. available from &lt;http://ejournals.library.ualberta.ca/index.php/EBLIP/article/view/10387&gt;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Pernot, E., Roodhooft, F., and Van den Abbeele, A. (2007)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Time-Driven Activity-Based Costing for Inter-Library Services: A Case Study in a University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in </a:t>
            </a:r>
            <a:r>
              <a:rPr lang="en-US" altLang="el-GR" sz="1800" i="1" dirty="0" smtClean="0">
                <a:latin typeface="+mj-lt"/>
              </a:rPr>
              <a:t>The Journal of Academic Librarianship</a:t>
            </a:r>
            <a:r>
              <a:rPr lang="en-US" altLang="el-GR" sz="1800" dirty="0" smtClean="0">
                <a:latin typeface="+mj-lt"/>
              </a:rPr>
              <a:t>. vol. 33. 551–560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Robertson , Victoria (2003)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The Impact of Electronic Journals on Academic Libraries: The Changing Relationship between Journals, Acquisitions and Inter-Library Loans Department Roles and Functions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in </a:t>
            </a:r>
            <a:r>
              <a:rPr lang="en-US" altLang="el-GR" sz="1800" i="1" dirty="0" smtClean="0">
                <a:latin typeface="+mj-lt"/>
              </a:rPr>
              <a:t>Interlending &amp; Document Supply</a:t>
            </a:r>
            <a:r>
              <a:rPr lang="en-US" altLang="el-GR" sz="1800" dirty="0" smtClean="0">
                <a:latin typeface="+mj-lt"/>
              </a:rPr>
              <a:t>. vol. 31. 174–179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Smet, E. de (2011)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Special Features of the Advanced Loans Module of the ABCD Integrated Library System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in </a:t>
            </a:r>
            <a:r>
              <a:rPr lang="en-US" altLang="el-GR" sz="1800" i="1" dirty="0" smtClean="0">
                <a:latin typeface="+mj-lt"/>
              </a:rPr>
              <a:t>Program: Electronic Library and Information Systems</a:t>
            </a:r>
            <a:r>
              <a:rPr lang="en-US" altLang="el-GR" sz="1800" dirty="0" smtClean="0">
                <a:latin typeface="+mj-lt"/>
              </a:rPr>
              <a:t>. vol. 45. 323–332</a:t>
            </a:r>
            <a:endParaRPr lang="el-GR" altLang="el-GR" sz="1800" dirty="0" smtClean="0">
              <a:latin typeface="+mj-lt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82E7E48-7564-4FDA-939A-A2D5ED37F0F4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9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48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Βασιλακάκη 2015. Ευγενία Βασιλακάκη. «Υπηρεσίες Πληροφόρησης. Ενότητα </a:t>
            </a:r>
            <a:r>
              <a:rPr lang="el-GR" sz="2000" dirty="0" smtClean="0"/>
              <a:t>5: </a:t>
            </a:r>
            <a:r>
              <a:rPr lang="el-GR" sz="2000" dirty="0"/>
              <a:t>Είδη υπηρεσιών πληροφόρησης – </a:t>
            </a:r>
            <a:r>
              <a:rPr lang="el-GR" sz="2000" dirty="0" smtClean="0"/>
              <a:t>Δανεισμός- Διαδανεισμός (β’ μέρος)».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ΔΑΝΕΙΣΜΟΣ (</a:t>
            </a:r>
            <a:r>
              <a:rPr lang="en-US" dirty="0"/>
              <a:t>LOANS)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ΔΙΑΔΑΝΕΙΣΜΟΣ (</a:t>
            </a:r>
            <a:r>
              <a:rPr lang="en-US" dirty="0"/>
              <a:t>INTER-LIBRARY LOAN)</a:t>
            </a:r>
          </a:p>
          <a:p>
            <a:endParaRPr lang="el-GR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A40A21B-ADD8-4ACB-8167-110B5006227F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1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3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Διαδανεισμός (</a:t>
            </a:r>
            <a:r>
              <a:rPr lang="en-US" dirty="0" smtClean="0"/>
              <a:t>Inter-library loan) </a:t>
            </a:r>
            <a:r>
              <a:rPr lang="en-US" sz="3200" b="0" dirty="0" smtClean="0"/>
              <a:t>1/5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Διαδικασία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u="sng" dirty="0"/>
              <a:t>Παραλαβή τεκμηρίου από χρήστη και ενημέρωση για τους όρους δανεισμού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dirty="0"/>
              <a:t>Συγκεκριμένη ημερομηνία επιστροφής του τεκμηρίου,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dirty="0"/>
              <a:t>τυχόν περιορισμοί στην φωτοτύπηση,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dirty="0"/>
              <a:t>δεσμεύσεις για τη σωστή χρήση του τεκμηρίου,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dirty="0"/>
              <a:t>τυχόν επιπλέον χρέωση για μη έγκαιρη επιστροφή ή φθορά του τεκμηρίου,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dirty="0"/>
              <a:t>αναστολή δικαιωμάτων δανεισμού.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u="sng" dirty="0"/>
              <a:t>Επιστροφή τεκμηρίου από χρήστη.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u="sng" dirty="0"/>
              <a:t>Ενημέρωση του υπευθύνου για επιστροφή του τεκμηρίου στον Οργανισμό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98A8A"/>
              </a:buClr>
            </a:pPr>
            <a:r>
              <a:rPr lang="el-GR" sz="2000" u="sng" dirty="0"/>
              <a:t>Προετοιμασία και αποστολή του τεκμηρίου στον Οργανισμό Πληροφόρησης</a:t>
            </a:r>
            <a:r>
              <a:rPr lang="el-GR" sz="2000" u="sng" dirty="0" smtClean="0"/>
              <a:t>.</a:t>
            </a:r>
            <a:endParaRPr lang="el-GR" sz="2000" u="sng" dirty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0F49AB7-4032-4B8F-8A5C-5E67470D60C1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2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 </a:t>
            </a:r>
            <a:r>
              <a:rPr lang="en-US" sz="3200" b="0" dirty="0" smtClean="0">
                <a:solidFill>
                  <a:prstClr val="white"/>
                </a:solidFill>
              </a:rPr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Παραδείγματα ξένων Βιβλιοθηκών</a:t>
            </a:r>
          </a:p>
          <a:p>
            <a:pPr lvl="1">
              <a:buClr>
                <a:srgbClr val="198A8A"/>
              </a:buClr>
            </a:pPr>
            <a:r>
              <a:rPr lang="en-US">
                <a:hlinkClick r:id="rId2"/>
              </a:rPr>
              <a:t>http://libguides.mmu.ac.uk/ill</a:t>
            </a:r>
            <a:r>
              <a:rPr lang="en-US"/>
              <a:t> </a:t>
            </a:r>
            <a:endParaRPr lang="en-US" smtClean="0"/>
          </a:p>
          <a:p>
            <a:pPr lvl="1">
              <a:buClr>
                <a:srgbClr val="198A8A"/>
              </a:buClr>
            </a:pPr>
            <a:r>
              <a:rPr lang="el-GR" smtClean="0">
                <a:hlinkClick r:id="rId3"/>
              </a:rPr>
              <a:t>https</a:t>
            </a:r>
            <a:r>
              <a:rPr lang="el-GR" dirty="0">
                <a:hlinkClick r:id="rId3"/>
              </a:rPr>
              <a:t>://www.sheffield.ac.uk/library/services/ill2</a:t>
            </a:r>
            <a:endParaRPr lang="el-GR" dirty="0"/>
          </a:p>
          <a:p>
            <a:endParaRPr lang="el-GR" dirty="0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523028E-A76E-4A51-8C38-CFBFCE654264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3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8E84CF4-8153-4EBC-BFF5-5D4A6DE4E538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4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 </a:t>
            </a:r>
            <a:r>
              <a:rPr lang="en-US" sz="3200" b="0" dirty="0" smtClean="0">
                <a:solidFill>
                  <a:prstClr val="white"/>
                </a:solidFill>
              </a:rPr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Οφέλη Υπηρεσίας για τη Βιβλιοθήκη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Μείωση Κόστους</a:t>
            </a:r>
            <a:r>
              <a:rPr lang="el-GR" dirty="0"/>
              <a:t>: μια και δε χρειάζεται να αγοράσει το συγκεκριμένο υλικό.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Εξοικονόμηση Χώρου</a:t>
            </a:r>
            <a:r>
              <a:rPr lang="el-GR" dirty="0"/>
              <a:t>: μια και πάλι δε χρειάζεται να το εντάξει στη μόνιμη συλλογή του.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Εξοικονόμηση Κόστους Επεξεργασίας του υλικού</a:t>
            </a:r>
            <a:r>
              <a:rPr lang="el-GR" dirty="0"/>
              <a:t>: δεν είναι αναγκαίες οι εργασίες της περιγραφικής </a:t>
            </a:r>
            <a:r>
              <a:rPr lang="el-GR" dirty="0" smtClean="0"/>
              <a:t>καταλογογράφ</a:t>
            </a:r>
            <a:r>
              <a:rPr lang="el-GR" dirty="0"/>
              <a:t>η</a:t>
            </a:r>
            <a:r>
              <a:rPr lang="el-GR" dirty="0" smtClean="0"/>
              <a:t>σης</a:t>
            </a:r>
            <a:r>
              <a:rPr lang="el-GR" dirty="0"/>
              <a:t>, θεματικής, ταξινόμησης, αντικλεπτικά.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Εξοικονόμηση Εργατοωρών</a:t>
            </a:r>
            <a:r>
              <a:rPr lang="el-GR" dirty="0"/>
              <a:t>: απασχολείται λιγότερο προσωπικό και για λιγότερες ώρες.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78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 </a:t>
            </a:r>
            <a:r>
              <a:rPr lang="en-US" sz="3200" b="0" dirty="0" smtClean="0">
                <a:solidFill>
                  <a:prstClr val="white"/>
                </a:solidFill>
              </a:rPr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Προκλήσεις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Κόστος</a:t>
            </a:r>
            <a:r>
              <a:rPr lang="el-GR" dirty="0"/>
              <a:t>: αποστολής και εν γένει διακίνησης του υλικού μεταξύ των οργανισμών πληροφόρησης (π.χ. ταχυδρομικά τέλη). 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Κίνδυνος απώλειας</a:t>
            </a:r>
            <a:r>
              <a:rPr lang="el-GR" dirty="0"/>
              <a:t>: κατά την ανταλλαγή (πχ. αποστολή και παραλαβή).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Κίνδυνος φθοράς</a:t>
            </a:r>
            <a:r>
              <a:rPr lang="el-GR" dirty="0"/>
              <a:t>: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είτε από τον χρήστη,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είτε από τον οργανισμό πληροφόρησης κατά τη διακίνηση και διαχείριση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είτε από την ταχυδρομική υπηρεσία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Καθυστέρηση παραλαβής</a:t>
            </a:r>
            <a:r>
              <a:rPr lang="el-GR" dirty="0"/>
              <a:t>: να μην το έχει επιστρέψει ο χρήστης και κάποιος άλλος να το χρειάζεται.</a:t>
            </a:r>
          </a:p>
          <a:p>
            <a:endParaRPr lang="el-GR" dirty="0"/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00D8C29-2A88-4C88-8CE2-9CE5EF0F6F9E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5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Διαδανεισμός (</a:t>
            </a:r>
            <a:r>
              <a:rPr lang="en-US" dirty="0"/>
              <a:t>Inter-library loan</a:t>
            </a:r>
            <a:r>
              <a:rPr lang="en-US" dirty="0" smtClean="0"/>
              <a:t>) </a:t>
            </a:r>
            <a:r>
              <a:rPr lang="en-US" sz="3200" b="0" dirty="0" smtClean="0">
                <a:solidFill>
                  <a:prstClr val="white"/>
                </a:solidFill>
              </a:rPr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Κυρώσεις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Στους ίδιους τους </a:t>
            </a:r>
            <a:r>
              <a:rPr lang="el-GR" u="sng" dirty="0"/>
              <a:t>Οργανισμούς Πληροφόρησης  </a:t>
            </a:r>
            <a:r>
              <a:rPr lang="el-GR" dirty="0"/>
              <a:t>που δε διαχειρίστηκαν σωστά το υλικό που τους αποστάλθηκε.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Στους ίδιους τους </a:t>
            </a:r>
            <a:r>
              <a:rPr lang="el-GR" u="sng" dirty="0"/>
              <a:t>χρήστες</a:t>
            </a:r>
            <a:r>
              <a:rPr lang="el-GR" dirty="0"/>
              <a:t> που δε διαχειρίστηκαν με σεβασμό και προσοχή το υλικό που δανείστηκαν μέσω της υπηρεσίας.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Στους </a:t>
            </a:r>
            <a:r>
              <a:rPr lang="el-GR" u="sng" dirty="0"/>
              <a:t>Οργανισμούς Πληροφόρησης </a:t>
            </a:r>
            <a:r>
              <a:rPr lang="el-GR" dirty="0"/>
              <a:t>που απέστειλαν το υλικό, για μη τήρηση των κανόνων της συνεργασίας (αργοπορημένη αποστολή) </a:t>
            </a:r>
          </a:p>
          <a:p>
            <a:endParaRPr lang="el-GR" dirty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54E34A8-7F3A-402A-949D-09318964197D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6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1800" dirty="0" smtClean="0">
                <a:latin typeface="+mj-lt"/>
              </a:rPr>
              <a:t>Agarwal, N.K., Poo, D.C.C., and Yong, T.K. (2006)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Component-Based Development of MILLS: A Case Study in the Development of an Inter-Library Loan Software System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</a:t>
            </a:r>
            <a:r>
              <a:rPr lang="en-US" altLang="el-GR" sz="1800" i="1" dirty="0" smtClean="0">
                <a:latin typeface="+mj-lt"/>
              </a:rPr>
              <a:t>2006 13th Asia Pacific Software Engineering Conference (APSEC</a:t>
            </a:r>
            <a:r>
              <a:rPr lang="en-US" altLang="en-US" sz="1800" i="1" dirty="0" smtClean="0">
                <a:latin typeface="+mj-lt"/>
              </a:rPr>
              <a:t>’</a:t>
            </a:r>
            <a:r>
              <a:rPr lang="en-US" altLang="el-GR" sz="1800" i="1" dirty="0" smtClean="0">
                <a:latin typeface="+mj-lt"/>
              </a:rPr>
              <a:t>06) 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Ahmad, N. (2012). The Interlibrary Loan Services of the University of Malaya Library. </a:t>
            </a:r>
            <a:r>
              <a:rPr lang="en-US" altLang="el-GR" sz="1800" i="1" dirty="0" smtClean="0">
                <a:latin typeface="+mj-lt"/>
              </a:rPr>
              <a:t>Kekal Abadi</a:t>
            </a:r>
            <a:r>
              <a:rPr lang="en-US" altLang="el-GR" sz="1800" dirty="0" smtClean="0">
                <a:latin typeface="+mj-lt"/>
              </a:rPr>
              <a:t>, </a:t>
            </a:r>
            <a:r>
              <a:rPr lang="en-US" altLang="el-GR" sz="1800" i="1" dirty="0" smtClean="0">
                <a:latin typeface="+mj-lt"/>
              </a:rPr>
              <a:t>5</a:t>
            </a:r>
            <a:r>
              <a:rPr lang="en-US" altLang="el-GR" sz="1800" dirty="0" smtClean="0">
                <a:latin typeface="+mj-lt"/>
              </a:rPr>
              <a:t>(1). 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Ahmadi, M., Dileepan, P., &amp; Murgai, S. R. (2013). Predicting demand for inter-library loan requests. </a:t>
            </a:r>
            <a:r>
              <a:rPr lang="en-US" altLang="el-GR" sz="1800" i="1" dirty="0" smtClean="0">
                <a:latin typeface="+mj-lt"/>
              </a:rPr>
              <a:t>Bottom Line: Managing Library Finances, The</a:t>
            </a:r>
            <a:r>
              <a:rPr lang="en-US" altLang="el-GR" sz="1800" dirty="0" smtClean="0">
                <a:latin typeface="+mj-lt"/>
              </a:rPr>
              <a:t>, </a:t>
            </a:r>
            <a:r>
              <a:rPr lang="en-US" altLang="el-GR" sz="1800" i="1" dirty="0" smtClean="0">
                <a:latin typeface="+mj-lt"/>
              </a:rPr>
              <a:t>26</a:t>
            </a:r>
            <a:r>
              <a:rPr lang="en-US" altLang="el-GR" sz="1800" dirty="0" smtClean="0">
                <a:latin typeface="+mj-lt"/>
              </a:rPr>
              <a:t>(3), 116-128.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Biranvand, A., &amp; Moghaddam, H. S. (2012). Feasibility Assessment of Creating an Intra-Library Loan System and Document Delivery Services In Public Libraries of Fars Province. </a:t>
            </a:r>
            <a:r>
              <a:rPr lang="en-US" altLang="el-GR" sz="1800" i="1" dirty="0" smtClean="0">
                <a:latin typeface="+mj-lt"/>
              </a:rPr>
              <a:t>Electronic Library, The</a:t>
            </a:r>
            <a:r>
              <a:rPr lang="en-US" altLang="el-GR" sz="1800" dirty="0" smtClean="0">
                <a:latin typeface="+mj-lt"/>
              </a:rPr>
              <a:t>, </a:t>
            </a:r>
            <a:r>
              <a:rPr lang="en-US" altLang="el-GR" sz="1800" i="1" dirty="0" smtClean="0">
                <a:latin typeface="+mj-lt"/>
              </a:rPr>
              <a:t>31</a:t>
            </a:r>
            <a:r>
              <a:rPr lang="en-US" altLang="el-GR" sz="1800" dirty="0" smtClean="0">
                <a:latin typeface="+mj-lt"/>
              </a:rPr>
              <a:t>(1), 2-2.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Casey, M. (2006)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Library 2.0: Service for the Next-Generation Library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</a:t>
            </a:r>
            <a:r>
              <a:rPr lang="en-US" altLang="el-GR" sz="1800" i="1" dirty="0" smtClean="0">
                <a:latin typeface="+mj-lt"/>
              </a:rPr>
              <a:t>Library Journal</a:t>
            </a:r>
            <a:r>
              <a:rPr lang="en-US" altLang="el-GR" sz="1800" dirty="0" smtClean="0">
                <a:latin typeface="+mj-lt"/>
              </a:rPr>
              <a:t> 1–5</a:t>
            </a:r>
            <a:endParaRPr lang="el-GR" altLang="el-GR" sz="1800" dirty="0" smtClean="0">
              <a:latin typeface="+mj-lt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82E7E48-7564-4FDA-939A-A2D5ED37F0F4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7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1/3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1800" dirty="0" smtClean="0">
                <a:latin typeface="+mj-lt"/>
              </a:rPr>
              <a:t>Haddow, G. and Joseph, J. (2010)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LOANS, LOGINS, AND LASTING THE COURSE: ACADEMIC LIBRARY USE AND STUDENT RETENTION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. </a:t>
            </a:r>
            <a:r>
              <a:rPr lang="en-US" altLang="el-GR" sz="1800" i="1" dirty="0" smtClean="0">
                <a:latin typeface="+mj-lt"/>
              </a:rPr>
              <a:t>Australian Academic &amp; Research Libraries</a:t>
            </a:r>
            <a:r>
              <a:rPr lang="en-US" altLang="el-GR" sz="1800" dirty="0" smtClean="0">
                <a:latin typeface="+mj-lt"/>
              </a:rPr>
              <a:t> [online] 41, 233–244. available from &lt;http://content.ebscohost.com/ContentServer.asp?T=P&amp;P=AN&amp;K=67703764&amp;S=R&amp;D=llf&amp;EbscoContent=dGJyMNLe80Seqa84y9f3OLCmr0qep7VSr6i4Sq%2BWxWXS&amp;ContentCustomer=dGJyMPGusUqzqbZPuePfgeyx44Dt6fIA\nhttp://ezproxy.ups.edu/login?url=http://search.ebscohost.com/login.aspx?direct=true&amp;db=lxh&amp;AN=67703764&amp;login.asp&amp;site=ehost-live&amp;scope=site&amp;scope=cite&gt;</a:t>
            </a:r>
            <a:endParaRPr lang="el-GR" altLang="el-GR" sz="1800" dirty="0" smtClean="0">
              <a:latin typeface="+mj-lt"/>
            </a:endParaRPr>
          </a:p>
          <a:p>
            <a:r>
              <a:rPr lang="en-US" altLang="el-GR" sz="1800" dirty="0" smtClean="0">
                <a:latin typeface="+mj-lt"/>
              </a:rPr>
              <a:t>Livingston, H. (2008) </a:t>
            </a:r>
            <a:r>
              <a:rPr lang="en-US" altLang="en-US" sz="1800" dirty="0" smtClean="0">
                <a:latin typeface="+mj-lt"/>
              </a:rPr>
              <a:t>“</a:t>
            </a:r>
            <a:r>
              <a:rPr lang="en-US" altLang="el-GR" sz="1800" dirty="0" smtClean="0">
                <a:latin typeface="+mj-lt"/>
              </a:rPr>
              <a:t>It</a:t>
            </a:r>
            <a:r>
              <a:rPr lang="en-US" altLang="en-US" sz="1800" dirty="0" smtClean="0">
                <a:latin typeface="+mj-lt"/>
              </a:rPr>
              <a:t>’</a:t>
            </a:r>
            <a:r>
              <a:rPr lang="en-US" altLang="el-GR" sz="1800" dirty="0" smtClean="0">
                <a:latin typeface="+mj-lt"/>
              </a:rPr>
              <a:t>s Been ILL for a Long Time, Is It close to Death? What Is the Future for Inter Library Loans?</a:t>
            </a:r>
            <a:r>
              <a:rPr lang="en-US" altLang="en-US" sz="1800" dirty="0" smtClean="0">
                <a:latin typeface="+mj-lt"/>
              </a:rPr>
              <a:t>”</a:t>
            </a:r>
            <a:r>
              <a:rPr lang="en-US" altLang="el-GR" sz="1800" dirty="0" smtClean="0">
                <a:latin typeface="+mj-lt"/>
              </a:rPr>
              <a:t> </a:t>
            </a:r>
            <a:r>
              <a:rPr lang="en-US" altLang="el-GR" sz="1800" i="1" dirty="0" smtClean="0">
                <a:latin typeface="+mj-lt"/>
              </a:rPr>
              <a:t>IATUL Annual Conference Proceedings</a:t>
            </a:r>
            <a:r>
              <a:rPr lang="en-US" altLang="el-GR" sz="1800" dirty="0" smtClean="0">
                <a:latin typeface="+mj-lt"/>
              </a:rPr>
              <a:t> [online] 18, 1–14. available from &lt;http://search.ebscohost.com/login.aspx?direct=true&amp;db=lxh&amp;AN=33360508&amp;site=ehost-live&gt;</a:t>
            </a:r>
            <a:endParaRPr lang="el-GR" altLang="el-GR" sz="1800" dirty="0" smtClean="0">
              <a:latin typeface="+mj-lt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82E7E48-7564-4FDA-939A-A2D5ED37F0F4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8</a:t>
            </a:fld>
            <a:endParaRPr lang="el-GR" altLang="el-GR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015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111</TotalTime>
  <Words>1368</Words>
  <Application>Microsoft Office PowerPoint</Application>
  <PresentationFormat>Προβολή στην οθόνη (4:3)</PresentationFormat>
  <Paragraphs>130</Paragraphs>
  <Slides>17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MS PGothic</vt:lpstr>
      <vt:lpstr>Times New Roman</vt:lpstr>
      <vt:lpstr>Wingdings</vt:lpstr>
      <vt:lpstr>exo-opistho_simeiomata</vt:lpstr>
      <vt:lpstr>OC_template_updated</vt:lpstr>
      <vt:lpstr>Υπηρεσίες Πληροφόρησης</vt:lpstr>
      <vt:lpstr>Περιεχόμενα</vt:lpstr>
      <vt:lpstr>Διαδανεισμός (Inter-library loan) 1/5</vt:lpstr>
      <vt:lpstr>Διαδανεισμός (Inter-library loan) 2/5</vt:lpstr>
      <vt:lpstr>Διαδανεισμός (Inter-library loan) 3/5</vt:lpstr>
      <vt:lpstr>Διαδανεισμός (Inter-library loan) 4/5</vt:lpstr>
      <vt:lpstr>Διαδανεισμός (Inter-library loan) 5/5</vt:lpstr>
      <vt:lpstr>Βιβλιογραφία 1/3</vt:lpstr>
      <vt:lpstr>Βιβλιογραφία 2/3</vt:lpstr>
      <vt:lpstr>Βιβλιογραφία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Natassa Karap</cp:lastModifiedBy>
  <cp:revision>24</cp:revision>
  <dcterms:created xsi:type="dcterms:W3CDTF">2015-08-04T07:17:47Z</dcterms:created>
  <dcterms:modified xsi:type="dcterms:W3CDTF">2015-09-15T12:19:34Z</dcterms:modified>
</cp:coreProperties>
</file>