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2"/>
  </p:notesMasterIdLst>
  <p:handoutMasterIdLst>
    <p:handoutMasterId r:id="rId33"/>
  </p:handoutMasterIdLst>
  <p:sldIdLst>
    <p:sldId id="303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99" r:id="rId21"/>
    <p:sldId id="300" r:id="rId22"/>
    <p:sldId id="301" r:id="rId23"/>
    <p:sldId id="302" r:id="rId24"/>
    <p:sldId id="304" r:id="rId25"/>
    <p:sldId id="305" r:id="rId26"/>
    <p:sldId id="306" r:id="rId27"/>
    <p:sldId id="307" r:id="rId28"/>
    <p:sldId id="308" r:id="rId29"/>
    <p:sldId id="309" r:id="rId30"/>
    <p:sldId id="310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1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5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2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1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6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6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2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5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8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agedooley/6861256042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2.0/deed.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Επιχειρηματικότητα και Συστήματα Επικοινωνίας Τουριστικών Επιχειρήσεων 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7345" y="2996952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b="1" dirty="0"/>
              <a:t>Ενότητα </a:t>
            </a:r>
            <a:r>
              <a:rPr lang="en-US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τέχνη της ομιλίας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l-GR" sz="2800" dirty="0"/>
              <a:t>Δρ. Βασιλική</a:t>
            </a:r>
            <a:r>
              <a:rPr lang="en-US" sz="2800" dirty="0"/>
              <a:t> </a:t>
            </a:r>
            <a:r>
              <a:rPr lang="el-GR" sz="2800" dirty="0"/>
              <a:t>Κατσώνη,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Επίκουρη Καθηγήτρια ΤΕΙ Αθήνας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4254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ομαδική </a:t>
            </a:r>
            <a:r>
              <a:rPr lang="el-GR" dirty="0" smtClean="0"/>
              <a:t>κατάρτιση </a:t>
            </a:r>
            <a:r>
              <a:rPr lang="el-GR" sz="3200" b="0" dirty="0" smtClean="0"/>
              <a:t>(4 από 7)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Η διαδικασία συσκέψεων και η </a:t>
            </a:r>
            <a:r>
              <a:rPr lang="el-GR" sz="2400" b="1" dirty="0" smtClean="0"/>
              <a:t>κατάρτιση </a:t>
            </a:r>
            <a:r>
              <a:rPr lang="el-GR" sz="2400" b="1" dirty="0"/>
              <a:t>των </a:t>
            </a:r>
            <a:r>
              <a:rPr lang="el-GR" sz="2400" b="1" dirty="0" smtClean="0"/>
              <a:t>γκρουπ.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Σύσκεψη του συμβουλίου της </a:t>
            </a:r>
            <a:r>
              <a:rPr lang="el-GR" sz="2400" dirty="0" smtClean="0"/>
              <a:t>επιχείρησης,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Σύσκεψη των </a:t>
            </a:r>
            <a:r>
              <a:rPr lang="el-GR" sz="2400" dirty="0" smtClean="0"/>
              <a:t>διευθυντών,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Κατάρτιση των </a:t>
            </a:r>
            <a:r>
              <a:rPr lang="el-GR" sz="2400" dirty="0" smtClean="0"/>
              <a:t>γκρουπ.</a:t>
            </a:r>
            <a:endParaRPr lang="el-GR" sz="2400" dirty="0"/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Το τελευταίο επίπεδο κατάρτισης των γκρουπ είναι το επίπεδο όπου ο διευθυντής ή ο προϊστάμενος καταρτίζει τους εργαζόμενους.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ομαδική </a:t>
            </a:r>
            <a:r>
              <a:rPr lang="el-GR" dirty="0" smtClean="0"/>
              <a:t>κατάρτιση </a:t>
            </a:r>
            <a:r>
              <a:rPr lang="el-GR" sz="3200" b="0" dirty="0" smtClean="0"/>
              <a:t>(5 από 7)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b="1" dirty="0"/>
              <a:t>Ο προγραμματισμός των </a:t>
            </a:r>
            <a:r>
              <a:rPr lang="el-GR" sz="2400" b="1" dirty="0" smtClean="0"/>
              <a:t>συσκέψεων.</a:t>
            </a:r>
            <a:endParaRPr lang="el-GR" sz="2400" b="1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Οι συσκέψεις πραγματοποιούνται ανάλογα με τις περιστάσεις σε ποικίλα διαστήματα, αλλά είναι σημαντικό να κανονίζονται εκ των προτέρων.</a:t>
            </a:r>
          </a:p>
          <a:p>
            <a:pPr marL="0" indent="0">
              <a:lnSpc>
                <a:spcPct val="114000"/>
              </a:lnSpc>
              <a:spcBef>
                <a:spcPts val="4200"/>
              </a:spcBef>
              <a:buNone/>
            </a:pPr>
            <a:r>
              <a:rPr lang="el-GR" sz="2400" b="1" dirty="0"/>
              <a:t>Η εκπαίδευση των </a:t>
            </a:r>
            <a:r>
              <a:rPr lang="el-GR" sz="2400" b="1" dirty="0" smtClean="0"/>
              <a:t>ενημερωτών.</a:t>
            </a:r>
            <a:endParaRPr lang="el-GR" sz="2400" b="1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Η εκπαίδευση είναι σπουδαία για όλους αυτούς που θα πάρουν μέρος στην κατάρτιση των γκρουπ και ειδικά γι’ αυτούς που θα ενεργούν ως ενημερωτές.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74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ομαδική </a:t>
            </a:r>
            <a:r>
              <a:rPr lang="el-GR" dirty="0" smtClean="0"/>
              <a:t>κατάρτιση </a:t>
            </a:r>
            <a:r>
              <a:rPr lang="el-GR" sz="3200" b="0" dirty="0" smtClean="0"/>
              <a:t>(6 από 7)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32859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l-GR" sz="2400" dirty="0"/>
              <a:t>Η ιδανική ομαδική κατάρτιση δεν κρατά παραπάνω από 30 λεπτά και πρέπει</a:t>
            </a:r>
            <a:r>
              <a:rPr lang="el-GR" sz="2400" dirty="0" smtClean="0"/>
              <a:t>:</a:t>
            </a:r>
            <a:r>
              <a:rPr lang="el-GR" sz="2400" dirty="0"/>
              <a:t> 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Να πραγματοποιείται σε τακτά χρονικά διαστήματα και όχι μόνο σε περιόδους </a:t>
            </a:r>
            <a:r>
              <a:rPr lang="el-GR" sz="2400" dirty="0" smtClean="0"/>
              <a:t>κρίσεων,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Να καθοδηγείται από τον άμεσο επιτηρητή του γκρουπ </a:t>
            </a:r>
            <a:r>
              <a:rPr lang="el-GR" sz="2400" dirty="0" smtClean="0"/>
              <a:t>εργασίας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Να έχει πρόσωπο με πρόσωπο επικοινωνία και να μην υποβάλλεται σε μία σειρά από κύκλους και </a:t>
            </a:r>
            <a:r>
              <a:rPr lang="el-GR" sz="2400" dirty="0" smtClean="0"/>
              <a:t>υπομνήματα,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endParaRPr lang="el-GR" sz="2400" dirty="0"/>
          </a:p>
          <a:p>
            <a:pPr>
              <a:lnSpc>
                <a:spcPct val="114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91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ομαδική </a:t>
            </a:r>
            <a:r>
              <a:rPr lang="el-GR" dirty="0" smtClean="0"/>
              <a:t>κατάρτιση </a:t>
            </a:r>
            <a:r>
              <a:rPr lang="el-GR" sz="3200" b="0" dirty="0" smtClean="0"/>
              <a:t>(7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Να </a:t>
            </a:r>
            <a:r>
              <a:rPr lang="el-GR" sz="2400" dirty="0"/>
              <a:t>είναι συγκροτημένη και να καλύπτει θέματα όπως :</a:t>
            </a:r>
          </a:p>
          <a:p>
            <a:pPr marL="97155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l-GR" sz="2400" dirty="0" smtClean="0"/>
              <a:t>Πρόοδο,</a:t>
            </a:r>
            <a:endParaRPr lang="el-GR" sz="2400" dirty="0"/>
          </a:p>
          <a:p>
            <a:pPr marL="97155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l-GR" sz="2400" dirty="0" smtClean="0"/>
              <a:t>Ανθρώπους,</a:t>
            </a:r>
            <a:endParaRPr lang="el-GR" sz="2400" dirty="0"/>
          </a:p>
          <a:p>
            <a:pPr marL="97155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l-GR" sz="2400" dirty="0" smtClean="0"/>
              <a:t>Πολιτική,</a:t>
            </a:r>
            <a:endParaRPr lang="el-GR" sz="2400" dirty="0"/>
          </a:p>
          <a:p>
            <a:pPr marL="97155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l-GR" sz="2400" dirty="0"/>
              <a:t>Σημείων </a:t>
            </a:r>
            <a:r>
              <a:rPr lang="el-GR" sz="2400" dirty="0" smtClean="0"/>
              <a:t>δράσης,</a:t>
            </a:r>
            <a:endParaRPr lang="el-GR" sz="2400" dirty="0"/>
          </a:p>
          <a:p>
            <a:pPr marL="971550" lvl="1" indent="-571500">
              <a:spcBef>
                <a:spcPts val="1200"/>
              </a:spcBef>
              <a:buFont typeface="+mj-lt"/>
              <a:buAutoNum type="romanLcPeriod"/>
            </a:pPr>
            <a:r>
              <a:rPr lang="el-GR" sz="2400" dirty="0" smtClean="0"/>
              <a:t>Συμβουλευτική.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2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Ηλεκτρονικά μέσα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Εξάπλωση υπολογιστών 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Νέα είδη επικοινωνίας 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Διαδίκτυο,</a:t>
            </a:r>
            <a:endParaRPr lang="el-GR" sz="24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E-mail,</a:t>
            </a:r>
            <a:endParaRPr lang="el-GR" sz="24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Instant </a:t>
            </a:r>
            <a:r>
              <a:rPr lang="el-GR" sz="2400" dirty="0" smtClean="0"/>
              <a:t>messaging,</a:t>
            </a:r>
            <a:endParaRPr lang="el-GR" sz="24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Τηλεδιάσκεψη,</a:t>
            </a:r>
            <a:endParaRPr lang="el-GR" sz="24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Λογισμικό </a:t>
            </a:r>
            <a:r>
              <a:rPr lang="el-GR" sz="2400" dirty="0" smtClean="0"/>
              <a:t>παρουσιάσεων,</a:t>
            </a:r>
            <a:endParaRPr lang="el-GR" sz="24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Οπτικές </a:t>
            </a:r>
            <a:r>
              <a:rPr lang="el-GR" sz="2400" dirty="0" smtClean="0"/>
              <a:t>συνδέσεις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Νέοι </a:t>
            </a:r>
            <a:r>
              <a:rPr lang="el-GR" sz="2400" dirty="0" smtClean="0"/>
              <a:t>κανόνες.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39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Μη προφορική </a:t>
            </a:r>
            <a:r>
              <a:rPr lang="el-GR" sz="4400" dirty="0"/>
              <a:t>ε</a:t>
            </a:r>
            <a:r>
              <a:rPr lang="el-GR" sz="4400" dirty="0" smtClean="0"/>
              <a:t>πικοινωνία</a:t>
            </a:r>
            <a:br>
              <a:rPr lang="el-GR" sz="4400" dirty="0" smtClean="0"/>
            </a:br>
            <a:r>
              <a:rPr lang="el-GR" sz="3600" b="0" dirty="0" smtClean="0"/>
              <a:t>(Γλώσσα του σώματος) (1 από 8)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dirty="0"/>
              <a:t>Οι βασικοί παράγοντες που επηρεάζουν τη μη προφορική επικοινωνία: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Σωματική επαφή,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Κρίσιμη περιοχή,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Χειρονομίες,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Στάση και κίνηση σώματος,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Πρόσωπο και βλέμμα,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Ο τόνος της φωνής,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Συνολική παρουσία – image.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3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Μη προφορική </a:t>
            </a:r>
            <a:r>
              <a:rPr lang="el-GR" sz="4400" dirty="0"/>
              <a:t>ε</a:t>
            </a:r>
            <a:r>
              <a:rPr lang="el-GR" sz="4400" dirty="0" smtClean="0"/>
              <a:t>πικοινωνία</a:t>
            </a:r>
            <a:br>
              <a:rPr lang="el-GR" sz="4400" dirty="0" smtClean="0"/>
            </a:br>
            <a:r>
              <a:rPr lang="el-GR" sz="3600" b="0" dirty="0" smtClean="0"/>
              <a:t>(Γλώσσα </a:t>
            </a:r>
            <a:r>
              <a:rPr lang="el-GR" sz="3600" b="0" dirty="0"/>
              <a:t>τ</a:t>
            </a:r>
            <a:r>
              <a:rPr lang="el-GR" sz="3600" b="0" dirty="0" smtClean="0"/>
              <a:t>ου σώματος) (2 από 8)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Σωματική επαφή: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Άγγιγμα,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Χαιρετισμοί,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Χειραψία.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27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Μη προφορική </a:t>
            </a:r>
            <a:r>
              <a:rPr lang="el-GR" sz="4400" dirty="0"/>
              <a:t>ε</a:t>
            </a:r>
            <a:r>
              <a:rPr lang="el-GR" sz="4400" dirty="0" smtClean="0"/>
              <a:t>πικοινωνία</a:t>
            </a:r>
            <a:br>
              <a:rPr lang="el-GR" sz="4400" dirty="0" smtClean="0"/>
            </a:br>
            <a:r>
              <a:rPr lang="el-GR" sz="3600" b="0" dirty="0" smtClean="0"/>
              <a:t>(Γλώσσα </a:t>
            </a:r>
            <a:r>
              <a:rPr lang="el-GR" sz="3600" b="0" dirty="0"/>
              <a:t>τ</a:t>
            </a:r>
            <a:r>
              <a:rPr lang="el-GR" sz="3600" b="0" dirty="0" smtClean="0"/>
              <a:t>ου σώματος) (3 από 8)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Εγγυητής και κρίσιμη περιοχή:</a:t>
            </a:r>
          </a:p>
          <a:p>
            <a:pPr>
              <a:spcBef>
                <a:spcPts val="3000"/>
              </a:spcBef>
            </a:pPr>
            <a:r>
              <a:rPr lang="el-GR" sz="2400" b="1" dirty="0"/>
              <a:t>Προσωπικός </a:t>
            </a:r>
            <a:r>
              <a:rPr lang="el-GR" sz="2400" b="1" dirty="0" smtClean="0"/>
              <a:t>χώρος,</a:t>
            </a:r>
            <a:endParaRPr lang="el-GR" sz="2400" b="1" dirty="0"/>
          </a:p>
          <a:p>
            <a:pPr>
              <a:spcBef>
                <a:spcPts val="3000"/>
              </a:spcBef>
            </a:pPr>
            <a:r>
              <a:rPr lang="el-GR" sz="2400" dirty="0"/>
              <a:t>Ζώνη </a:t>
            </a:r>
            <a:r>
              <a:rPr lang="el-GR" sz="2400" dirty="0" smtClean="0"/>
              <a:t>Οικειότητας,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Προσωπική </a:t>
            </a:r>
            <a:r>
              <a:rPr lang="el-GR" sz="2400" dirty="0" smtClean="0"/>
              <a:t>Ζώνη,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Κοινωνική </a:t>
            </a:r>
            <a:r>
              <a:rPr lang="el-GR" sz="2400" dirty="0" smtClean="0"/>
              <a:t>Ζώνη,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Δημόσια </a:t>
            </a:r>
            <a:r>
              <a:rPr lang="el-GR" sz="2400" dirty="0" smtClean="0"/>
              <a:t>Ζώνη.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65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Μη προφορική </a:t>
            </a:r>
            <a:r>
              <a:rPr lang="el-GR" sz="4400" dirty="0"/>
              <a:t>ε</a:t>
            </a:r>
            <a:r>
              <a:rPr lang="el-GR" sz="4400" dirty="0" smtClean="0"/>
              <a:t>πικοινωνία</a:t>
            </a:r>
            <a:br>
              <a:rPr lang="el-GR" sz="4400" dirty="0" smtClean="0"/>
            </a:br>
            <a:r>
              <a:rPr lang="el-GR" sz="3600" b="0" dirty="0" smtClean="0"/>
              <a:t>(Γλώσσα του </a:t>
            </a:r>
            <a:r>
              <a:rPr lang="el-GR" sz="3600" b="0" dirty="0"/>
              <a:t>σ</a:t>
            </a:r>
            <a:r>
              <a:rPr lang="el-GR" sz="3600" b="0" dirty="0" smtClean="0"/>
              <a:t>ώματος) (4 από 8)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Χειρονομία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Έμφαση,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Συναισθηματική </a:t>
            </a:r>
            <a:r>
              <a:rPr lang="el-GR" sz="2400" dirty="0" smtClean="0"/>
              <a:t>κατάσταση.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Στάσεις και χειρονομίες που κάνουμε είναι στοιχεία της προσωπικότητάς </a:t>
            </a:r>
            <a:r>
              <a:rPr lang="el-GR" sz="2400" dirty="0" smtClean="0"/>
              <a:t>μας (</a:t>
            </a:r>
            <a:r>
              <a:rPr lang="el-GR" sz="2400" dirty="0"/>
              <a:t>Krout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Παλάμη,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Ο </a:t>
            </a:r>
            <a:r>
              <a:rPr lang="el-GR" sz="2400" dirty="0" smtClean="0"/>
              <a:t>δείκτης,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Σταυρωμένα </a:t>
            </a:r>
            <a:r>
              <a:rPr lang="el-GR" sz="2400" dirty="0" smtClean="0"/>
              <a:t>χέρια,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Πόδια.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Μη προφορική </a:t>
            </a:r>
            <a:r>
              <a:rPr lang="el-GR" sz="4400" dirty="0"/>
              <a:t>ε</a:t>
            </a:r>
            <a:r>
              <a:rPr lang="el-GR" sz="4400" dirty="0" smtClean="0"/>
              <a:t>πικοινωνία</a:t>
            </a:r>
            <a:br>
              <a:rPr lang="el-GR" sz="4400" dirty="0" smtClean="0"/>
            </a:br>
            <a:r>
              <a:rPr lang="el-GR" sz="3600" b="0" dirty="0" smtClean="0"/>
              <a:t>(Γλώσσα του </a:t>
            </a:r>
            <a:r>
              <a:rPr lang="el-GR" sz="3600" b="0" dirty="0"/>
              <a:t>σ</a:t>
            </a:r>
            <a:r>
              <a:rPr lang="el-GR" sz="3600" b="0" dirty="0" smtClean="0"/>
              <a:t>ώματος) (5 από 8)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Στάση και κίνηση σώματος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Σώμα και </a:t>
            </a:r>
            <a:r>
              <a:rPr lang="el-GR" sz="2400" dirty="0" smtClean="0"/>
              <a:t>πνεύμα,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Ύφος,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Αισθηματική </a:t>
            </a:r>
            <a:r>
              <a:rPr lang="el-GR" sz="2400" dirty="0" smtClean="0"/>
              <a:t>στάση.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7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latin typeface="+mn-lt"/>
                <a:cs typeface="Lucida Sans Unicode" pitchFamily="34" charset="0"/>
              </a:rPr>
              <a:t>Η τέχνη </a:t>
            </a:r>
            <a:r>
              <a:rPr lang="el-GR" dirty="0">
                <a:latin typeface="+mn-lt"/>
                <a:cs typeface="Lucida Sans Unicode" pitchFamily="34" charset="0"/>
              </a:rPr>
              <a:t>τ</a:t>
            </a:r>
            <a:r>
              <a:rPr lang="el-GR" dirty="0" smtClean="0">
                <a:latin typeface="+mn-lt"/>
                <a:cs typeface="Lucida Sans Unicode" pitchFamily="34" charset="0"/>
              </a:rPr>
              <a:t>ης </a:t>
            </a:r>
            <a:r>
              <a:rPr lang="el-GR" dirty="0">
                <a:latin typeface="+mn-lt"/>
                <a:cs typeface="Lucida Sans Unicode" pitchFamily="34" charset="0"/>
              </a:rPr>
              <a:t>ο</a:t>
            </a:r>
            <a:r>
              <a:rPr lang="el-GR" dirty="0" smtClean="0">
                <a:latin typeface="+mn-lt"/>
                <a:cs typeface="Lucida Sans Unicode" pitchFamily="34" charset="0"/>
              </a:rPr>
              <a:t>μιλίας</a:t>
            </a:r>
            <a:endParaRPr lang="el-GR" dirty="0">
              <a:latin typeface="+mn-lt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827584" y="1628800"/>
            <a:ext cx="2160240" cy="13681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Λεκτικές Ιδιότητες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827584" y="3501008"/>
            <a:ext cx="2160240" cy="13681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Μη Λεκτικές </a:t>
            </a:r>
            <a:r>
              <a:rPr lang="el-GR" sz="2400" dirty="0">
                <a:solidFill>
                  <a:schemeClr val="tx1"/>
                </a:solidFill>
              </a:rPr>
              <a:t>Ι</a:t>
            </a:r>
            <a:r>
              <a:rPr lang="el-GR" sz="2400" dirty="0" smtClean="0">
                <a:solidFill>
                  <a:schemeClr val="tx1"/>
                </a:solidFill>
              </a:rPr>
              <a:t>διότητες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8" name="Ευθύγραμμο βέλος σύνδεσης 7" title="βέλος"/>
          <p:cNvCxnSpPr>
            <a:stCxn id="5" idx="6"/>
            <a:endCxn id="12" idx="1"/>
          </p:cNvCxnSpPr>
          <p:nvPr/>
        </p:nvCxnSpPr>
        <p:spPr>
          <a:xfrm>
            <a:off x="2987824" y="2312876"/>
            <a:ext cx="3032348" cy="992385"/>
          </a:xfrm>
          <a:prstGeom prst="straightConnector1">
            <a:avLst/>
          </a:prstGeom>
          <a:ln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 title="βέλος"/>
          <p:cNvCxnSpPr>
            <a:stCxn id="6" idx="6"/>
          </p:cNvCxnSpPr>
          <p:nvPr/>
        </p:nvCxnSpPr>
        <p:spPr>
          <a:xfrm flipV="1">
            <a:off x="2987824" y="3305260"/>
            <a:ext cx="3032348" cy="879824"/>
          </a:xfrm>
          <a:prstGeom prst="straightConnector1">
            <a:avLst/>
          </a:prstGeom>
          <a:ln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20172" y="2889762"/>
            <a:ext cx="2829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Αποτελεσματικότητα ομιλητή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05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Μη προφορική </a:t>
            </a:r>
            <a:r>
              <a:rPr lang="el-GR" sz="4400" dirty="0"/>
              <a:t>ε</a:t>
            </a:r>
            <a:r>
              <a:rPr lang="el-GR" sz="4400" dirty="0" smtClean="0"/>
              <a:t>πικοινωνία</a:t>
            </a:r>
            <a:br>
              <a:rPr lang="el-GR" sz="4400" dirty="0" smtClean="0"/>
            </a:br>
            <a:r>
              <a:rPr lang="el-GR" sz="3600" b="0" dirty="0" smtClean="0"/>
              <a:t>(Γλώσσα του </a:t>
            </a:r>
            <a:r>
              <a:rPr lang="el-GR" sz="3600" b="0" dirty="0"/>
              <a:t>σ</a:t>
            </a:r>
            <a:r>
              <a:rPr lang="el-GR" sz="3600" b="0" dirty="0" smtClean="0"/>
              <a:t>ώματος) (6 από 8)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Πρόσωπο και βλέμμα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Πρόσωπο και </a:t>
            </a:r>
            <a:r>
              <a:rPr lang="el-GR" sz="2400" dirty="0" smtClean="0"/>
              <a:t>βλέμμα,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Οπτική </a:t>
            </a:r>
            <a:r>
              <a:rPr lang="el-GR" sz="2400" dirty="0" smtClean="0"/>
              <a:t>επαφή,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Αλλαγή </a:t>
            </a:r>
            <a:r>
              <a:rPr lang="el-GR" sz="2400" dirty="0" smtClean="0"/>
              <a:t>διάθεσης,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Βασικές εκφράσεις </a:t>
            </a:r>
            <a:r>
              <a:rPr lang="el-GR" sz="2400" dirty="0" smtClean="0"/>
              <a:t>προσώπου.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719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Μη προφορική </a:t>
            </a:r>
            <a:r>
              <a:rPr lang="el-GR" sz="4400" dirty="0"/>
              <a:t>ε</a:t>
            </a:r>
            <a:r>
              <a:rPr lang="el-GR" sz="4400" dirty="0" smtClean="0"/>
              <a:t>πικοινωνία</a:t>
            </a:r>
            <a:br>
              <a:rPr lang="el-GR" sz="4400" dirty="0" smtClean="0"/>
            </a:br>
            <a:r>
              <a:rPr lang="el-GR" sz="3600" b="0" dirty="0" smtClean="0"/>
              <a:t>(Γλώσσα </a:t>
            </a:r>
            <a:r>
              <a:rPr lang="el-GR" sz="3600" b="0" dirty="0"/>
              <a:t>τ</a:t>
            </a:r>
            <a:r>
              <a:rPr lang="el-GR" sz="3600" b="0" dirty="0" smtClean="0"/>
              <a:t>ου σώματος) (7 από 8)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Ο τόνος της φωνής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Σημασία δεν έχει τι λες, αλλά πως το </a:t>
            </a:r>
            <a:r>
              <a:rPr lang="el-GR" sz="2400" dirty="0" smtClean="0"/>
              <a:t>λες.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Δίνουμε </a:t>
            </a:r>
            <a:r>
              <a:rPr lang="el-GR" sz="2400" dirty="0" smtClean="0"/>
              <a:t>έμφαση.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χροιά της </a:t>
            </a:r>
            <a:r>
              <a:rPr lang="el-GR" sz="2400" dirty="0" smtClean="0"/>
              <a:t>φωνής.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138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Μη προφορική </a:t>
            </a:r>
            <a:r>
              <a:rPr lang="el-GR" sz="4400" dirty="0"/>
              <a:t>ε</a:t>
            </a:r>
            <a:r>
              <a:rPr lang="el-GR" sz="4400" dirty="0" smtClean="0"/>
              <a:t>πικοινωνία</a:t>
            </a:r>
            <a:br>
              <a:rPr lang="el-GR" sz="4400" dirty="0" smtClean="0"/>
            </a:br>
            <a:r>
              <a:rPr lang="el-GR" sz="3600" b="0" dirty="0" smtClean="0"/>
              <a:t>(Γλώσσα </a:t>
            </a:r>
            <a:r>
              <a:rPr lang="el-GR" sz="3600" b="0" dirty="0"/>
              <a:t>τ</a:t>
            </a:r>
            <a:r>
              <a:rPr lang="el-GR" sz="3600" b="0" dirty="0" smtClean="0"/>
              <a:t>ου σώματος) (8 από 8)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Συνολική παρουσία-Ιmage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Εικόνα του </a:t>
            </a:r>
            <a:r>
              <a:rPr lang="el-GR" sz="2400" dirty="0" smtClean="0"/>
              <a:t>σώματος,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Σωματικό </a:t>
            </a:r>
            <a:r>
              <a:rPr lang="el-GR" sz="2400" dirty="0" smtClean="0"/>
              <a:t>σχήμα,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Στοιχεία για την προσωπικότητά </a:t>
            </a:r>
            <a:r>
              <a:rPr lang="el-GR" sz="2400" dirty="0" smtClean="0"/>
              <a:t>μας,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Γενική εικόνα για τα </a:t>
            </a:r>
            <a:r>
              <a:rPr lang="el-GR" sz="2400" dirty="0" smtClean="0"/>
              <a:t>άτομα,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Η ένδυση : ο καθρέφτης του εαυτού </a:t>
            </a:r>
            <a:r>
              <a:rPr lang="el-GR" sz="2400" dirty="0" smtClean="0"/>
              <a:t>μας.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946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75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Κατσώνη 2014. Βασιλική Κατσώνη</a:t>
            </a:r>
            <a:r>
              <a:rPr lang="el-GR" sz="2000" dirty="0"/>
              <a:t>. «Επιχειρηματικότητα και Συστήματα Επικοινωνίας Τουριστικών </a:t>
            </a:r>
            <a:r>
              <a:rPr lang="el-GR" sz="2000" dirty="0" smtClean="0"/>
              <a:t>Επιχειρήσεων. </a:t>
            </a:r>
            <a:r>
              <a:rPr lang="el-GR" sz="2000" dirty="0"/>
              <a:t>Ενότητα </a:t>
            </a:r>
            <a:r>
              <a:rPr lang="en-US" sz="2000" smtClean="0"/>
              <a:t>6</a:t>
            </a:r>
            <a:r>
              <a:rPr lang="el-GR" sz="2000" smtClean="0"/>
              <a:t>: </a:t>
            </a:r>
            <a:r>
              <a:rPr lang="el-GR" sz="2000" dirty="0" smtClean="0"/>
              <a:t>Η τέχνη της ομιλίας».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685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2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599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Lucida Sans Unicode" pitchFamily="34" charset="0"/>
              </a:rPr>
              <a:t>Η τέχνη της </a:t>
            </a:r>
            <a:r>
              <a:rPr lang="el-GR" dirty="0" smtClean="0">
                <a:cs typeface="Lucida Sans Unicode" pitchFamily="34" charset="0"/>
              </a:rPr>
              <a:t>ομιλίας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 Αριστοτέλης υποστήριζε ότι τα άτομα με 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Το χάρισμα του </a:t>
            </a:r>
            <a:r>
              <a:rPr lang="el-GR" sz="2400" dirty="0" smtClean="0"/>
              <a:t>ομιλητή,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Αξιοπιστία,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Εμπειρία,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Δεξιότητες,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 </a:t>
            </a:r>
            <a:r>
              <a:rPr lang="el-GR" sz="2400" dirty="0"/>
              <a:t>είναι οι κατάλληλοι να πάρουν το κοινό με το μέρος τους.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54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Lucida Sans Unicode" pitchFamily="34" charset="0"/>
              </a:rPr>
              <a:t>Η τέχνη της </a:t>
            </a:r>
            <a:r>
              <a:rPr lang="el-GR" dirty="0" smtClean="0">
                <a:cs typeface="Lucida Sans Unicode" pitchFamily="34" charset="0"/>
              </a:rPr>
              <a:t>ομιλίας </a:t>
            </a:r>
            <a:r>
              <a:rPr lang="el-GR" sz="3200" b="0" dirty="0" smtClean="0"/>
              <a:t>(2 από 4)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Αποτελεσματικά εργαλεία </a:t>
            </a:r>
            <a:r>
              <a:rPr lang="el-GR" sz="2400" b="1" dirty="0" smtClean="0"/>
              <a:t>πειθούς.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Το ήθος του </a:t>
            </a:r>
            <a:r>
              <a:rPr lang="el-GR" sz="2400" dirty="0" smtClean="0"/>
              <a:t>ομιλητή,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Τα λογικά </a:t>
            </a:r>
            <a:r>
              <a:rPr lang="el-GR" sz="2400" dirty="0" smtClean="0"/>
              <a:t>επιχειρήματα,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Η επίκληση των </a:t>
            </a:r>
            <a:r>
              <a:rPr lang="el-GR" sz="2400" dirty="0" smtClean="0"/>
              <a:t>συναισθημάτων.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Η αποκωδικοποίηση του μηνύματος εξαρτάται άμεσα από την κωδικοποίηση του και το πώς ο ομιλητής χρησιμοποιεί  τις λέξεις αλλά και τη γλώσσα του σώματος.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481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Lucida Sans Unicode" pitchFamily="34" charset="0"/>
              </a:rPr>
              <a:t>Η τέχνη της </a:t>
            </a:r>
            <a:r>
              <a:rPr lang="el-GR" dirty="0" smtClean="0">
                <a:cs typeface="Lucida Sans Unicode" pitchFamily="34" charset="0"/>
              </a:rPr>
              <a:t>ομιλίας </a:t>
            </a:r>
            <a:r>
              <a:rPr lang="el-GR" sz="3200" b="0" dirty="0" smtClean="0"/>
              <a:t>(3 από 4)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Τα μειονεκτήματα της προφορικής επικοινωνίας και η συμβολή της </a:t>
            </a:r>
            <a:r>
              <a:rPr lang="el-GR" sz="2400" b="1" dirty="0" smtClean="0"/>
              <a:t>τεχνολογίας.</a:t>
            </a:r>
            <a:endParaRPr lang="el-GR" sz="2400" b="1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Μειονεκτήματα </a:t>
            </a:r>
            <a:r>
              <a:rPr lang="el-GR" sz="2400" dirty="0" smtClean="0"/>
              <a:t>: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Παρερμηνεία των </a:t>
            </a:r>
            <a:r>
              <a:rPr lang="el-GR" sz="2400" dirty="0" smtClean="0"/>
              <a:t>λέξεων,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Έλλειψη καλής μνήμης από την πλευρά του </a:t>
            </a:r>
            <a:r>
              <a:rPr lang="el-GR" sz="2400" dirty="0" smtClean="0"/>
              <a:t>ακροατή,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Παρερμηνεία των </a:t>
            </a:r>
            <a:r>
              <a:rPr lang="el-GR" sz="2400" dirty="0" smtClean="0"/>
              <a:t>μηνυμάτων.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Η τεχνολογία πλέον μας βοηθά στην τυχόν αναγκαία επεξεργασία του μηνύματος, όσες φορές </a:t>
            </a:r>
            <a:r>
              <a:rPr lang="el-GR" sz="2400" dirty="0" smtClean="0"/>
              <a:t>θέλουμε.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320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Lucida Sans Unicode" pitchFamily="34" charset="0"/>
              </a:rPr>
              <a:t>Η τέχνη της </a:t>
            </a:r>
            <a:r>
              <a:rPr lang="el-GR" dirty="0" smtClean="0">
                <a:cs typeface="Lucida Sans Unicode" pitchFamily="34" charset="0"/>
              </a:rPr>
              <a:t>ομιλίας </a:t>
            </a:r>
            <a:r>
              <a:rPr lang="el-GR" sz="3200" b="0" dirty="0" smtClean="0"/>
              <a:t>(4 από 4)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/>
              <a:t>Μέθοδοι προφορικής </a:t>
            </a:r>
            <a:r>
              <a:rPr lang="el-GR" sz="2400" b="1" dirty="0" smtClean="0"/>
              <a:t>επικοινωνίας.</a:t>
            </a:r>
            <a:endParaRPr lang="el-GR" sz="2400" b="1" dirty="0"/>
          </a:p>
          <a:p>
            <a:pPr>
              <a:spcBef>
                <a:spcPts val="1200"/>
              </a:spcBef>
            </a:pPr>
            <a:r>
              <a:rPr lang="el-GR" sz="2400" dirty="0"/>
              <a:t>Μαζικές </a:t>
            </a:r>
            <a:r>
              <a:rPr lang="el-GR" sz="2400" dirty="0" smtClean="0"/>
              <a:t>συγκεντρώσεις,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Συγκεντρώσεις </a:t>
            </a:r>
            <a:r>
              <a:rPr lang="el-GR" sz="2400" dirty="0" smtClean="0"/>
              <a:t>αντιπροσώπων,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Συγκεντρώσεις </a:t>
            </a:r>
            <a:r>
              <a:rPr lang="el-GR" sz="2400" dirty="0" smtClean="0"/>
              <a:t>τμημάτων,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Συγκεντρώσεις των μελών ενός </a:t>
            </a:r>
            <a:r>
              <a:rPr lang="el-GR" sz="2400" dirty="0" smtClean="0"/>
              <a:t>τμήματος,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Ομαδική </a:t>
            </a:r>
            <a:r>
              <a:rPr lang="el-GR" sz="2400" dirty="0" smtClean="0"/>
              <a:t>κατάρτιση,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Επίσημες </a:t>
            </a:r>
            <a:r>
              <a:rPr lang="el-GR" sz="2400" dirty="0" smtClean="0"/>
              <a:t>παρουσιάσεις,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Άτυπη </a:t>
            </a:r>
            <a:r>
              <a:rPr lang="el-GR" sz="2400" dirty="0" smtClean="0"/>
              <a:t>επικοινωνία,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Διαλέξεις,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Ανοικτή </a:t>
            </a:r>
            <a:r>
              <a:rPr lang="el-GR" sz="2400" dirty="0" smtClean="0"/>
              <a:t>πολιτική.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5024"/>
            <a:ext cx="2936841" cy="2202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8"/>
          <p:cNvSpPr/>
          <p:nvPr/>
        </p:nvSpPr>
        <p:spPr>
          <a:xfrm>
            <a:off x="5981871" y="5907154"/>
            <a:ext cx="2997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Modern business: Team work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Kevin Dooley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07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ομαδική </a:t>
            </a:r>
            <a:r>
              <a:rPr lang="el-GR" dirty="0"/>
              <a:t>κ</a:t>
            </a:r>
            <a:r>
              <a:rPr lang="el-GR" dirty="0" smtClean="0"/>
              <a:t>ατάρτιση</a:t>
            </a:r>
            <a:r>
              <a:rPr lang="en-US" dirty="0" smtClean="0"/>
              <a:t> </a:t>
            </a:r>
            <a:r>
              <a:rPr lang="el-GR" sz="3200" b="0" dirty="0" smtClean="0"/>
              <a:t>(1 από 7)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Είναι μία μέθοδος επικοινωνίας που δουλεύει από την κορυφή προς τα κάτω σε βαθμιαία στάδια, σε μορφή γκρουπ από δέκα μέχρι είκοσι εργαζόμενους, όπου ο αρχηγός του γκρουπ παρέχει πληροφορίες και τα μέλη μπορούν να κάνουν ερωτήσεις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Η ομαδική κατάρτιση υιοθετήθηκε για </a:t>
            </a:r>
            <a:r>
              <a:rPr lang="el-GR" sz="2400" dirty="0" smtClean="0"/>
              <a:t>:</a:t>
            </a:r>
            <a:r>
              <a:rPr lang="el-GR" sz="2400" dirty="0"/>
              <a:t> 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Να βελτιώσει την επικοινωνία με το εργατικό </a:t>
            </a:r>
            <a:r>
              <a:rPr lang="el-GR" sz="2400" dirty="0" smtClean="0"/>
              <a:t>δυναμικό,</a:t>
            </a:r>
            <a:endParaRPr lang="el-GR" sz="24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Να βελτιώσει τη συμπεριφορά των </a:t>
            </a:r>
            <a:r>
              <a:rPr lang="el-GR" sz="2400" dirty="0" smtClean="0"/>
              <a:t>εργαζομένων,</a:t>
            </a:r>
            <a:endParaRPr lang="el-GR" sz="24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Να αυξήσει την ανάμειξή τους στη </a:t>
            </a:r>
            <a:r>
              <a:rPr lang="el-GR" sz="2400" dirty="0" smtClean="0"/>
              <a:t>δουλειά.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08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ομαδική </a:t>
            </a:r>
            <a:r>
              <a:rPr lang="el-GR" dirty="0" smtClean="0"/>
              <a:t>κατάρτιση </a:t>
            </a:r>
            <a:r>
              <a:rPr lang="el-GR" sz="3200" b="0" dirty="0" smtClean="0"/>
              <a:t>(2 από 7)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dirty="0"/>
              <a:t>Ο τύπος των πληροφοριών που θα διαβιβαστούν περιλαμβάνει 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Διοικητικές </a:t>
            </a:r>
            <a:r>
              <a:rPr lang="el-GR" sz="2400" dirty="0" smtClean="0"/>
              <a:t>πληροφορίες,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Ποσοστά </a:t>
            </a:r>
            <a:r>
              <a:rPr lang="el-GR" sz="2400" dirty="0" smtClean="0"/>
              <a:t>πωλήσεων,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Την πρόοδο που </a:t>
            </a:r>
            <a:r>
              <a:rPr lang="el-GR" sz="2400" dirty="0" smtClean="0"/>
              <a:t>σημειώθηκε,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Τις συνέπειες προς τους εμπλεκόμενους </a:t>
            </a:r>
            <a:r>
              <a:rPr lang="el-GR" sz="2400" dirty="0" smtClean="0"/>
              <a:t>εργαζομένους.</a:t>
            </a:r>
            <a:endParaRPr lang="el-GR" sz="2400" dirty="0"/>
          </a:p>
          <a:p>
            <a:pPr algn="ctr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πληροφορία που θα περαστεί θα έχει σχέση με τα άτομα που θα την ακούσουν.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75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ομαδική </a:t>
            </a:r>
            <a:r>
              <a:rPr lang="el-GR" dirty="0" smtClean="0"/>
              <a:t>κατάρτιση </a:t>
            </a:r>
            <a:r>
              <a:rPr lang="el-GR" sz="3200" b="0" dirty="0" smtClean="0"/>
              <a:t>(3 από 7)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3100" dirty="0"/>
              <a:t>Κατά την ομαδική κατάρτιση 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100" dirty="0"/>
              <a:t>Ο ενημερωτής συλλέγει πληροφορίες για σημαντικά σημεία και προετοιμάζει τη συνάντηση.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100" dirty="0"/>
              <a:t>Πριν τη συνάντηση ο διευθυντής τσεκάρει τον ενημερωτή.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100" dirty="0"/>
              <a:t>Από ένα διοικητικό συμβούλιο τρία ή τέσσερα σημεία, που σχετίζονται με το θέμα πηγαίνουν στους ενημερωτές.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100" dirty="0"/>
              <a:t>Οι διευθυντές συναντιούνται με τις ομάδες τους και σημειώνουν τις αναπάντητες ερωτήσεις.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100" dirty="0"/>
              <a:t>Η πλειοψηφία των ανθρώπων πρέπει να ενημερώνονται την ίδια ώρα και ο αριθμός των επιπέδων δεν πρέπει να ξεπερνά τα τέσσερα.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3100" dirty="0"/>
              <a:t>Μετά τις συναντήσεις οι ενημερωτές βρίσκουν απαντήσεις στις αναπάντητες ερωτήσεις, ενώ οι απόντες ενημερώνονται στο γυρισμό τους.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39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157</TotalTime>
  <Words>1440</Words>
  <Application>Microsoft Office PowerPoint</Application>
  <PresentationFormat>Προβολή στην οθόνη (4:3)</PresentationFormat>
  <Paragraphs>230</Paragraphs>
  <Slides>29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OC_template_updated</vt:lpstr>
      <vt:lpstr>1_OC_template_updated</vt:lpstr>
      <vt:lpstr>Επιχειρηματικότητα και Συστήματα Επικοινωνίας Τουριστικών Επιχειρήσεων </vt:lpstr>
      <vt:lpstr>Η τέχνη της ομιλίας</vt:lpstr>
      <vt:lpstr>Η τέχνη της ομιλίας (1 από 4)</vt:lpstr>
      <vt:lpstr>Η τέχνη της ομιλίας (2 από 4)</vt:lpstr>
      <vt:lpstr>Η τέχνη της ομιλίας (3 από 4)</vt:lpstr>
      <vt:lpstr>Η τέχνη της ομιλίας (4 από 4)</vt:lpstr>
      <vt:lpstr>Η ομαδική κατάρτιση (1 από 7)</vt:lpstr>
      <vt:lpstr>Η ομαδική κατάρτιση (2 από 7)</vt:lpstr>
      <vt:lpstr>Η ομαδική κατάρτιση (3 από 7)</vt:lpstr>
      <vt:lpstr>Η ομαδική κατάρτιση (4 από 7)</vt:lpstr>
      <vt:lpstr>Η ομαδική κατάρτιση (5 από 7)</vt:lpstr>
      <vt:lpstr>Η ομαδική κατάρτιση (6 από 7)</vt:lpstr>
      <vt:lpstr>Η ομαδική κατάρτιση (7 από 7)</vt:lpstr>
      <vt:lpstr>Ηλεκτρονικά μέσα</vt:lpstr>
      <vt:lpstr>Μη προφορική επικοινωνία (Γλώσσα του σώματος) (1 από 8)</vt:lpstr>
      <vt:lpstr>Μη προφορική επικοινωνία (Γλώσσα του σώματος) (2 από 8)</vt:lpstr>
      <vt:lpstr>Μη προφορική επικοινωνία (Γλώσσα του σώματος) (3 από 8)</vt:lpstr>
      <vt:lpstr>Μη προφορική επικοινωνία (Γλώσσα του σώματος) (4 από 8)</vt:lpstr>
      <vt:lpstr>Μη προφορική επικοινωνία (Γλώσσα του σώματος) (5 από 8)</vt:lpstr>
      <vt:lpstr>Μη προφορική επικοινωνία (Γλώσσα του σώματος) (6 από 8)</vt:lpstr>
      <vt:lpstr>Μη προφορική επικοινωνία (Γλώσσα του σώματος) (7 από 8)</vt:lpstr>
      <vt:lpstr>Μη προφορική επικοινωνία (Γλώσσα του σώματος) (8 από 8)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fkaram2</cp:lastModifiedBy>
  <cp:revision>27</cp:revision>
  <dcterms:created xsi:type="dcterms:W3CDTF">2013-11-29T09:33:19Z</dcterms:created>
  <dcterms:modified xsi:type="dcterms:W3CDTF">2015-07-03T11:50:42Z</dcterms:modified>
</cp:coreProperties>
</file>