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20"/>
  </p:notesMasterIdLst>
  <p:handoutMasterIdLst>
    <p:handoutMasterId r:id="rId21"/>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57" r:id="rId14"/>
    <p:sldId id="262" r:id="rId15"/>
    <p:sldId id="264" r:id="rId16"/>
    <p:sldId id="265" r:id="rId17"/>
    <p:sldId id="266" r:id="rId18"/>
    <p:sldId id="261" r:id="rId19"/>
  </p:sldIdLst>
  <p:sldSz cx="9144000" cy="6858000" type="screen4x3"/>
  <p:notesSz cx="7104063" cy="10234613"/>
  <p:custDataLst>
    <p:tags r:id="rId2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Διδασκαλία</a:t>
            </a:r>
            <a:endParaRPr lang="en-US" sz="2800" dirty="0" smtClean="0"/>
          </a:p>
          <a:p>
            <a:pPr>
              <a:spcBef>
                <a:spcPts val="0"/>
              </a:spcBef>
            </a:pPr>
            <a:r>
              <a:rPr lang="el-GR" sz="2400" dirty="0"/>
              <a:t>Ελένη </a:t>
            </a:r>
            <a:r>
              <a:rPr lang="el-GR" sz="2400" dirty="0" smtClean="0"/>
              <a:t>Ευαγγέλου</a:t>
            </a:r>
            <a:r>
              <a:rPr lang="en-US" sz="2400" dirty="0" smtClean="0"/>
              <a:t>, </a:t>
            </a:r>
            <a:r>
              <a:rPr lang="el-GR" sz="2400" dirty="0" smtClean="0"/>
              <a:t>Ευγενία </a:t>
            </a:r>
            <a:r>
              <a:rPr lang="el-GR" sz="2400" dirty="0" err="1" smtClean="0"/>
              <a:t>Βλάχου</a:t>
            </a:r>
            <a:endParaRPr lang="el-GR" sz="2400" dirty="0" smtClean="0"/>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Μάθηση </a:t>
            </a:r>
            <a:r>
              <a:rPr lang="el-GR" sz="3200" b="0" dirty="0" smtClean="0"/>
              <a:t>2/3</a:t>
            </a:r>
            <a:endParaRPr lang="el-GR" dirty="0"/>
          </a:p>
        </p:txBody>
      </p:sp>
      <p:sp>
        <p:nvSpPr>
          <p:cNvPr id="3" name="Θέση περιεχομένου 2"/>
          <p:cNvSpPr>
            <a:spLocks noGrp="1"/>
          </p:cNvSpPr>
          <p:nvPr>
            <p:ph idx="1"/>
          </p:nvPr>
        </p:nvSpPr>
        <p:spPr/>
        <p:txBody>
          <a:bodyPr/>
          <a:lstStyle/>
          <a:p>
            <a:r>
              <a:rPr lang="el-GR" dirty="0"/>
              <a:t>Επίσης η μάθηση δεν είναι η ενστικτώδης συμπεριφορά ή οι αυτόματες αντιδράσεις. </a:t>
            </a:r>
          </a:p>
          <a:p>
            <a:r>
              <a:rPr lang="el-GR" dirty="0"/>
              <a:t>Η φράση «σχετικά μόνιμη» σημαίνει πως πρέπει να διαρκεί για ένα αρκετά μακρύ χρονικό διάστημα. </a:t>
            </a:r>
          </a:p>
          <a:p>
            <a:r>
              <a:rPr lang="el-GR" dirty="0"/>
              <a:t>Επίσης η μάθηση πρέπει να μπορεί να παρατηρηθεί και να μπορεί να μετρηθεί. </a:t>
            </a:r>
          </a:p>
          <a:p>
            <a:r>
              <a:rPr lang="el-GR" dirty="0"/>
              <a:t>Η μάθηση χαρακτηρίζεται από εσωτερική δραστηριότητα (μη παρατηρούμενες αντιδράσεις στα ερεθίσματα) αλλά και από έκδηλη δραστηριότητα (παρατηρούμενες αντιδράσεις όπως ομιλία) &amp; μπορεί να χαρακτηριστεί διαδικασία αλλά και προϊόν.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198325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Μάθηση </a:t>
            </a:r>
            <a:r>
              <a:rPr lang="el-GR" sz="3200" b="0" dirty="0" smtClean="0"/>
              <a:t>3/3</a:t>
            </a:r>
            <a:endParaRPr lang="el-GR" dirty="0"/>
          </a:p>
        </p:txBody>
      </p:sp>
      <p:sp>
        <p:nvSpPr>
          <p:cNvPr id="3" name="Θέση περιεχομένου 2"/>
          <p:cNvSpPr>
            <a:spLocks noGrp="1"/>
          </p:cNvSpPr>
          <p:nvPr>
            <p:ph idx="1"/>
          </p:nvPr>
        </p:nvSpPr>
        <p:spPr/>
        <p:txBody>
          <a:bodyPr/>
          <a:lstStyle/>
          <a:p>
            <a:r>
              <a:rPr lang="el-GR" dirty="0"/>
              <a:t>Από την πλευρά του προϊόντος περιλαμβάνει τις συνολικές αλλαγές που προέρχονται από τις αλληλεπιδράσεις ανάμεσα στον οργανισμό και τα κατάλληλα ερεθίσματα. </a:t>
            </a:r>
          </a:p>
          <a:p>
            <a:r>
              <a:rPr lang="el-GR" dirty="0"/>
              <a:t>Οι αλλαγές παρατηρούνται: </a:t>
            </a:r>
          </a:p>
          <a:p>
            <a:pPr marL="914400" lvl="1" indent="-457200">
              <a:buFont typeface="+mj-lt"/>
              <a:buAutoNum type="arabicPeriod"/>
            </a:pPr>
            <a:r>
              <a:rPr lang="el-GR" dirty="0"/>
              <a:t>Στην </a:t>
            </a:r>
            <a:r>
              <a:rPr lang="el-GR" dirty="0" smtClean="0"/>
              <a:t>συμπεριφορά,</a:t>
            </a:r>
            <a:endParaRPr lang="el-GR" dirty="0"/>
          </a:p>
          <a:p>
            <a:pPr marL="914400" lvl="1" indent="-457200">
              <a:buFont typeface="+mj-lt"/>
              <a:buAutoNum type="arabicPeriod"/>
            </a:pPr>
            <a:r>
              <a:rPr lang="el-GR" dirty="0"/>
              <a:t>Στην γνώση και τις πνευματικές </a:t>
            </a:r>
            <a:r>
              <a:rPr lang="el-GR" dirty="0" smtClean="0"/>
              <a:t>δεξιότητες, </a:t>
            </a:r>
            <a:endParaRPr lang="el-GR" dirty="0"/>
          </a:p>
          <a:p>
            <a:pPr marL="914400" lvl="1" indent="-457200">
              <a:buFont typeface="+mj-lt"/>
              <a:buAutoNum type="arabicPeriod"/>
            </a:pPr>
            <a:r>
              <a:rPr lang="el-GR" dirty="0"/>
              <a:t>Στα </a:t>
            </a:r>
            <a:r>
              <a:rPr lang="el-GR" dirty="0" smtClean="0"/>
              <a:t>συναισθήματα.</a:t>
            </a:r>
            <a:endParaRPr lang="el-GR" dirty="0"/>
          </a:p>
          <a:p>
            <a:pPr marL="0" lvl="1" indent="0" algn="ctr">
              <a:spcBef>
                <a:spcPts val="1200"/>
              </a:spcBef>
              <a:buNone/>
            </a:pPr>
            <a:r>
              <a:rPr lang="el-GR" altLang="el-GR" sz="2400" b="1" dirty="0">
                <a:solidFill>
                  <a:srgbClr val="004A82"/>
                </a:solidFill>
              </a:rPr>
              <a:t>Συμπεριφορά, νόηση και συναισθήματα δεν είναι απομονωμένες έννοιες. Αλλαγή στη μια επιφέρει αλλαγή και στην άλλη.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975977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«βασικά» χαρακτηριστικά του καλού δασκάλου</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Καλή γνώση του αντικείμενου που πρόκειται να διδάξει. </a:t>
            </a:r>
          </a:p>
          <a:p>
            <a:pPr marL="457200" indent="-457200">
              <a:buFont typeface="+mj-lt"/>
              <a:buAutoNum type="arabicPeriod"/>
            </a:pPr>
            <a:r>
              <a:rPr lang="el-GR" dirty="0"/>
              <a:t>Ικανότητα να επικοινωνεί τη γνώση και την εμπειρία του στους μαθητές </a:t>
            </a:r>
            <a:r>
              <a:rPr lang="el-GR" dirty="0" smtClean="0"/>
              <a:t>του.</a:t>
            </a:r>
            <a:endParaRPr lang="el-GR" dirty="0"/>
          </a:p>
          <a:p>
            <a:pPr marL="457200" indent="-457200">
              <a:buFont typeface="+mj-lt"/>
              <a:buAutoNum type="arabicPeriod"/>
            </a:pPr>
            <a:r>
              <a:rPr lang="el-GR" dirty="0"/>
              <a:t>Ενδιαφέρον για το θέμα που </a:t>
            </a:r>
            <a:r>
              <a:rPr lang="el-GR" dirty="0" smtClean="0"/>
              <a:t>διδάσκει. </a:t>
            </a:r>
            <a:endParaRPr lang="el-GR" dirty="0"/>
          </a:p>
          <a:p>
            <a:pPr marL="457200" indent="-457200">
              <a:buFont typeface="+mj-lt"/>
              <a:buAutoNum type="arabicPeriod"/>
            </a:pPr>
            <a:r>
              <a:rPr lang="el-GR" dirty="0"/>
              <a:t>Βαθύ ενδιαφέρον και σεβασμό για τους μαθητές του στην </a:t>
            </a:r>
            <a:r>
              <a:rPr lang="el-GR" dirty="0" smtClean="0"/>
              <a:t>τάξη.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35863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b="1" dirty="0" smtClean="0">
                <a:solidFill>
                  <a:srgbClr val="820000"/>
                </a:solidFill>
              </a:rPr>
              <a:t>Ευχαριστώ πολύ για την προσοχή σας!!!</a:t>
            </a:r>
            <a:endParaRPr lang="el-GR" b="1" dirty="0">
              <a:solidFill>
                <a:srgbClr val="820000"/>
              </a:solidFill>
            </a:endParaRPr>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1</a:t>
            </a:r>
            <a:r>
              <a:rPr lang="en-US" sz="2000" dirty="0" smtClean="0"/>
              <a:t>:</a:t>
            </a:r>
            <a:r>
              <a:rPr lang="el-GR" sz="2000" smtClean="0"/>
              <a:t> Διδασκαλία».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a:xfrm>
            <a:off x="611560" y="2204864"/>
            <a:ext cx="8229600" cy="1728192"/>
          </a:xfrm>
          <a:ln w="28575">
            <a:solidFill>
              <a:srgbClr val="004A82"/>
            </a:solidFill>
          </a:ln>
        </p:spPr>
        <p:txBody>
          <a:bodyPr/>
          <a:lstStyle/>
          <a:p>
            <a:r>
              <a:rPr lang="el-GR" dirty="0"/>
              <a:t>Είναι ένα σύνολο συστηματικών, προγραμματισμένων, μεθοδικών και σκόπιμων δραστηριοτήτων (λέξεις μέσα  σε πράξεις) με τις οποίες επιτυγχάνονται οι επιθυμητοί εκπαιδευτικοί σκοποί.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85687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διδασκαλίας </a:t>
            </a:r>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Δασκαλοκεντρικές,</a:t>
            </a:r>
            <a:endParaRPr lang="el-GR" dirty="0"/>
          </a:p>
          <a:p>
            <a:pPr marL="457200" indent="-457200">
              <a:buFont typeface="+mj-lt"/>
              <a:buAutoNum type="arabicPeriod"/>
            </a:pPr>
            <a:r>
              <a:rPr lang="el-GR" dirty="0" err="1" smtClean="0"/>
              <a:t>Μαθησιοκεντρικές</a:t>
            </a:r>
            <a:r>
              <a:rPr lang="el-GR" dirty="0" smtClean="0"/>
              <a:t>,</a:t>
            </a:r>
            <a:endParaRPr lang="el-GR" dirty="0"/>
          </a:p>
          <a:p>
            <a:pPr marL="457200" indent="-457200">
              <a:buFont typeface="+mj-lt"/>
              <a:buAutoNum type="arabicPeriod"/>
            </a:pPr>
            <a:r>
              <a:rPr lang="el-GR" dirty="0" smtClean="0"/>
              <a:t>Σύνθετες.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43286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Παράγοντες που επηρεάζουν την </a:t>
            </a:r>
            <a:r>
              <a:rPr lang="el-GR" dirty="0" smtClean="0"/>
              <a:t>διδασκαλία</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smtClean="0"/>
              <a:t>Περιβάλλον,</a:t>
            </a:r>
            <a:endParaRPr lang="el-GR" dirty="0"/>
          </a:p>
          <a:p>
            <a:pPr marL="457200" indent="-457200">
              <a:buFont typeface="+mj-lt"/>
              <a:buAutoNum type="arabicPeriod"/>
            </a:pPr>
            <a:r>
              <a:rPr lang="el-GR" dirty="0" smtClean="0"/>
              <a:t>Μαθητής,</a:t>
            </a:r>
            <a:endParaRPr lang="el-GR" dirty="0"/>
          </a:p>
          <a:p>
            <a:pPr marL="457200" indent="-457200">
              <a:buFont typeface="+mj-lt"/>
              <a:buAutoNum type="arabicPeriod"/>
            </a:pPr>
            <a:r>
              <a:rPr lang="el-GR" dirty="0"/>
              <a:t>Σκοποί &amp; </a:t>
            </a:r>
            <a:r>
              <a:rPr lang="el-GR" dirty="0" smtClean="0"/>
              <a:t>στόχοι,</a:t>
            </a:r>
            <a:endParaRPr lang="el-GR" dirty="0"/>
          </a:p>
          <a:p>
            <a:pPr marL="457200" indent="-457200">
              <a:buFont typeface="+mj-lt"/>
              <a:buAutoNum type="arabicPeriod"/>
            </a:pPr>
            <a:r>
              <a:rPr lang="el-GR" dirty="0"/>
              <a:t>Θεωρίες </a:t>
            </a:r>
            <a:r>
              <a:rPr lang="el-GR" dirty="0" smtClean="0"/>
              <a:t>μάθησης.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823590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Λειτουργίες </a:t>
            </a:r>
            <a:r>
              <a:rPr lang="el-GR" dirty="0" smtClean="0"/>
              <a:t>διδασκαλίας</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Ανάπτυξη δεξιοτήτων </a:t>
            </a:r>
            <a:r>
              <a:rPr lang="el-GR" dirty="0" smtClean="0"/>
              <a:t>μάθησης,</a:t>
            </a:r>
          </a:p>
          <a:p>
            <a:pPr marL="457200" indent="-457200">
              <a:buFont typeface="+mj-lt"/>
              <a:buAutoNum type="arabicPeriod"/>
            </a:pPr>
            <a:r>
              <a:rPr lang="el-GR" altLang="el-GR" dirty="0"/>
              <a:t>Μεταβίβαση </a:t>
            </a:r>
            <a:r>
              <a:rPr lang="el-GR" altLang="el-GR" dirty="0" smtClean="0"/>
              <a:t>γνώσης,</a:t>
            </a:r>
          </a:p>
          <a:p>
            <a:pPr marL="457200" indent="-457200">
              <a:buFont typeface="+mj-lt"/>
              <a:buAutoNum type="arabicPeriod"/>
            </a:pPr>
            <a:r>
              <a:rPr lang="el-GR" altLang="el-GR" dirty="0"/>
              <a:t>Μεταβίβαση </a:t>
            </a:r>
            <a:r>
              <a:rPr lang="el-GR" altLang="el-GR" dirty="0" smtClean="0"/>
              <a:t>πολιτισμού,</a:t>
            </a:r>
            <a:endParaRPr lang="el-GR" altLang="el-GR" dirty="0"/>
          </a:p>
          <a:p>
            <a:pPr marL="457200" indent="-457200">
              <a:buFont typeface="+mj-lt"/>
              <a:buAutoNum type="arabicPeriod"/>
            </a:pPr>
            <a:r>
              <a:rPr lang="el-GR" altLang="el-GR" dirty="0" smtClean="0"/>
              <a:t>Αλλαγή συμπεριφοράς.</a:t>
            </a:r>
            <a:endParaRPr lang="el-GR" altLang="el-GR" dirty="0"/>
          </a:p>
          <a:p>
            <a:endParaRPr lang="el-GR" alt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211544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Χαρακτηριστικά αποτελεσματικής </a:t>
            </a:r>
            <a:br>
              <a:rPr lang="el-GR" dirty="0"/>
            </a:br>
            <a:r>
              <a:rPr lang="el-GR" dirty="0" smtClean="0"/>
              <a:t>διδασκαλίας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a:t>Σύμφωνα με τον </a:t>
            </a:r>
            <a:r>
              <a:rPr lang="el-GR" dirty="0" err="1"/>
              <a:t>Slavin</a:t>
            </a:r>
            <a:r>
              <a:rPr lang="el-GR" dirty="0"/>
              <a:t> (2006) αποτελεσματική διδασκαλία προϋποθέτει: </a:t>
            </a:r>
            <a:endParaRPr lang="el-GR" dirty="0" smtClean="0"/>
          </a:p>
          <a:p>
            <a:r>
              <a:rPr lang="el-GR" altLang="el-GR" dirty="0"/>
              <a:t>Γνώση του αντικειμένου που πρόκειται να διδαχθεί και των διδακτικών </a:t>
            </a:r>
            <a:r>
              <a:rPr lang="el-GR" altLang="el-GR" dirty="0" smtClean="0"/>
              <a:t>βοηθημάτων, </a:t>
            </a:r>
            <a:endParaRPr lang="el-GR" altLang="el-GR" dirty="0"/>
          </a:p>
          <a:p>
            <a:r>
              <a:rPr lang="el-GR" altLang="el-GR" dirty="0"/>
              <a:t>Δεξιότητες κριτικής σκέψης και λύσης </a:t>
            </a:r>
            <a:r>
              <a:rPr lang="el-GR" altLang="el-GR" dirty="0" smtClean="0"/>
              <a:t>προβλημάτων, </a:t>
            </a:r>
            <a:endParaRPr lang="el-GR" altLang="el-GR" dirty="0"/>
          </a:p>
          <a:p>
            <a:r>
              <a:rPr lang="el-GR" altLang="el-GR" dirty="0"/>
              <a:t>Γνώση των μαθητών και του επιπέδου μάθησης </a:t>
            </a:r>
            <a:r>
              <a:rPr lang="el-GR" altLang="el-GR" dirty="0" smtClean="0"/>
              <a:t>τους,</a:t>
            </a:r>
            <a:endParaRPr lang="el-GR" altLang="el-GR" dirty="0"/>
          </a:p>
          <a:p>
            <a:r>
              <a:rPr lang="el-GR" altLang="el-GR" dirty="0"/>
              <a:t>Δεξιότητες διδασκαλίας και </a:t>
            </a:r>
            <a:r>
              <a:rPr lang="el-GR" altLang="el-GR" dirty="0" smtClean="0"/>
              <a:t>επικοινωνίας, </a:t>
            </a:r>
            <a:endParaRPr lang="el-GR" altLang="el-GR" dirty="0"/>
          </a:p>
          <a:p>
            <a:r>
              <a:rPr lang="el-GR" altLang="el-GR" dirty="0"/>
              <a:t>Δεξιότητες </a:t>
            </a:r>
            <a:r>
              <a:rPr lang="el-GR" altLang="el-GR" dirty="0" smtClean="0"/>
              <a:t>ανάκλασης,</a:t>
            </a:r>
            <a:endParaRPr lang="el-GR" altLang="el-GR" dirty="0"/>
          </a:p>
          <a:p>
            <a:r>
              <a:rPr lang="el-GR" altLang="el-GR" dirty="0"/>
              <a:t>Ικανότητα αυτογνωσίας και </a:t>
            </a:r>
            <a:r>
              <a:rPr lang="el-GR" altLang="el-GR" dirty="0" smtClean="0"/>
              <a:t>αυτοελέγχου, </a:t>
            </a:r>
            <a:endParaRPr lang="el-GR" altLang="el-GR" dirty="0"/>
          </a:p>
          <a:p>
            <a:r>
              <a:rPr lang="el-GR" altLang="el-GR" dirty="0"/>
              <a:t>Ικανότητα λήψης απόφασης και</a:t>
            </a:r>
          </a:p>
          <a:p>
            <a:r>
              <a:rPr lang="el-GR" altLang="el-GR" dirty="0"/>
              <a:t>Ικανότητα αποτελεσματικής εφαρμογής της έρευνας στην εκπαιδευτική </a:t>
            </a:r>
            <a:r>
              <a:rPr lang="el-GR" altLang="el-GR" dirty="0" smtClean="0"/>
              <a:t>διαδικασία.</a:t>
            </a:r>
            <a:endParaRPr lang="el-GR" altLang="el-GR" dirty="0"/>
          </a:p>
          <a:p>
            <a:pPr marL="0" indent="0">
              <a:buNone/>
            </a:pP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428232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φύση της </a:t>
            </a:r>
            <a:r>
              <a:rPr lang="el-GR" dirty="0" smtClean="0"/>
              <a:t>διδασκαλίας </a:t>
            </a:r>
            <a:r>
              <a:rPr lang="el-GR" sz="3200" b="0" dirty="0" smtClean="0"/>
              <a:t>1/2 </a:t>
            </a:r>
            <a:endParaRPr lang="el-GR" sz="3200" b="0" dirty="0"/>
          </a:p>
        </p:txBody>
      </p:sp>
      <p:sp>
        <p:nvSpPr>
          <p:cNvPr id="3" name="Θέση περιεχομένου 2"/>
          <p:cNvSpPr>
            <a:spLocks noGrp="1"/>
          </p:cNvSpPr>
          <p:nvPr>
            <p:ph idx="1"/>
          </p:nvPr>
        </p:nvSpPr>
        <p:spPr/>
        <p:txBody>
          <a:bodyPr>
            <a:normAutofit/>
          </a:bodyPr>
          <a:lstStyle/>
          <a:p>
            <a:r>
              <a:rPr lang="el-GR" b="1" dirty="0">
                <a:solidFill>
                  <a:srgbClr val="004A82"/>
                </a:solidFill>
              </a:rPr>
              <a:t>Επιστήμη:</a:t>
            </a:r>
            <a:r>
              <a:rPr lang="el-GR" dirty="0"/>
              <a:t> Χαρακτηρίζεται από ένα σώμα γνώσεων που παράγονται μέσα από την επιστημονική μεθοδολογία. Έχει ένα οργανωμένο πλάνο ή σχέδιο που καθορίζει στόχους, επιλέγει μορφωτικά αγαθά, υποδεικνύει μεθοδολογικά σχήματα, προγραμματίζει δραστηριότητες, αξιολογεί τα αποτελέσματα. </a:t>
            </a:r>
            <a:endParaRPr lang="el-GR" dirty="0" smtClean="0"/>
          </a:p>
          <a:p>
            <a:r>
              <a:rPr lang="el-GR" altLang="el-GR" b="1" dirty="0">
                <a:solidFill>
                  <a:srgbClr val="004A82"/>
                </a:solidFill>
              </a:rPr>
              <a:t>Τέχνη:</a:t>
            </a:r>
            <a:r>
              <a:rPr lang="el-GR" altLang="el-GR" dirty="0">
                <a:solidFill>
                  <a:srgbClr val="004A82"/>
                </a:solidFill>
              </a:rPr>
              <a:t> </a:t>
            </a:r>
            <a:r>
              <a:rPr lang="el-GR" altLang="el-GR" dirty="0"/>
              <a:t>Η διαδικασία της διδασκαλίας είναι δημιουργική τέχνη &amp; εμπεριέχει το στοιχείο της μοναδικότητας κάθε διδακτικής κατάστασης σε κάθε ιδιαίτερο δάσκαλο. Στη διδασκαλία εμπλέκονται τα συναισθήματα που δεν μπορούν να εκτιμηθούν συστηματικά &amp; ανθρώπινες αξίες που βρίσκονται έξω από την λαβή της επιστήμης. </a:t>
            </a:r>
            <a:r>
              <a:rPr lang="el-GR" dirty="0"/>
              <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20193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φύση της διδασκαλίας </a:t>
            </a:r>
            <a:r>
              <a:rPr lang="el-GR" sz="3200" b="0" dirty="0" smtClean="0"/>
              <a:t>2/2 </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Τέχνη:</a:t>
            </a:r>
          </a:p>
          <a:p>
            <a:r>
              <a:rPr lang="el-GR" dirty="0"/>
              <a:t>Η δεξιότητα του ατόμου που κατασκευάζει κάτι. Αυτή η έννοια αντιτίθεται πλήρως προς την επιστήμη. </a:t>
            </a:r>
          </a:p>
          <a:p>
            <a:r>
              <a:rPr lang="el-GR" dirty="0"/>
              <a:t>Η τέχνη ως δημιουργία με την έννοια του καλλιτέχνη που είναι κάτοχος πολλών μεθόδων και γνωρίζει πώς να παράγει τα επιθυμητά αποτελέσματα κατά τον αποτελεσματικότερο τρόπο. </a:t>
            </a:r>
          </a:p>
          <a:p>
            <a:pPr marL="0" indent="0" algn="ctr">
              <a:buNone/>
            </a:pPr>
            <a:r>
              <a:rPr lang="el-GR" b="1" dirty="0">
                <a:solidFill>
                  <a:srgbClr val="004A82"/>
                </a:solidFill>
              </a:rPr>
              <a:t>Η άποψη που επικρατεί σήμερα είναι πως η διδασκαλία είναι συνδυασμός επιστήμης και τέχνης.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03707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Μάθηση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Σχετικά μόνιμη αλλαγή συμπεριφοράς, γνώσης, πνευματικών ικανοτήτων, συναισθημάτων και δεξιοτήτων αποτέλεσμα εμπειρίας ή άσκησης.</a:t>
            </a:r>
          </a:p>
          <a:p>
            <a:r>
              <a:rPr lang="el-GR" dirty="0"/>
              <a:t>Αλλαγή συμπεριφοράς προς το καλύτερο ή προς το χειρότερο. </a:t>
            </a:r>
          </a:p>
          <a:p>
            <a:r>
              <a:rPr lang="el-GR" dirty="0"/>
              <a:t>Συντελείται δια μέσου της εμπειρίας ή της άσκησης. </a:t>
            </a:r>
          </a:p>
          <a:p>
            <a:pPr lvl="1"/>
            <a:r>
              <a:rPr lang="el-GR" dirty="0"/>
              <a:t>Α</a:t>
            </a:r>
            <a:r>
              <a:rPr lang="el-GR" dirty="0" smtClean="0"/>
              <a:t>λλαγές </a:t>
            </a:r>
            <a:r>
              <a:rPr lang="el-GR" dirty="0"/>
              <a:t>που οφείλονται στην ανάπτυξη τη μυϊκή κόπωση μηχανικές δυνάμεις ή την ωρίμανση δεν είναι μάθηση. Η μάθηση σε αντίθεση με την ωρίμανση είναι μια μόνιμη αλλαγή που δεν ρυθμίζεται από τη γενετική κληρονομιά.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813448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bb4c451289148b0eb60825f24f85e368fba3b13"/>
  <p:tag name="ISPRING_RESOURCE_PATHS_HASH_PRESENTER" val="22911cc0f26f987e5ef5459eda355ada223b79fe"/>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905</Words>
  <Application>Microsoft Office PowerPoint</Application>
  <PresentationFormat>Προβολή στην οθόνη (4:3)</PresentationFormat>
  <Paragraphs>107</Paragraphs>
  <Slides>18</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OC_template_updated</vt:lpstr>
      <vt:lpstr>Μέθοδοι Διδασκαλίας στη Νοσηλευτική</vt:lpstr>
      <vt:lpstr>Ορισμός</vt:lpstr>
      <vt:lpstr>Μέθοδοι διδασκαλίας </vt:lpstr>
      <vt:lpstr>Παράγοντες που επηρεάζουν την διδασκαλία</vt:lpstr>
      <vt:lpstr>Λειτουργίες διδασκαλίας</vt:lpstr>
      <vt:lpstr>Χαρακτηριστικά αποτελεσματικής  διδασκαλίας</vt:lpstr>
      <vt:lpstr>Η φύση της διδασκαλίας 1/2 </vt:lpstr>
      <vt:lpstr>Η φύση της διδασκαλίας 2/2 </vt:lpstr>
      <vt:lpstr>Μάθηση 1/3</vt:lpstr>
      <vt:lpstr>Μάθηση 2/3</vt:lpstr>
      <vt:lpstr>Μάθηση 3/3</vt:lpstr>
      <vt:lpstr>Τα «βασικά» χαρακτηριστικά του καλού δασκάλου</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48</cp:revision>
  <dcterms:created xsi:type="dcterms:W3CDTF">2013-03-04T13:35:19Z</dcterms:created>
  <dcterms:modified xsi:type="dcterms:W3CDTF">2015-11-24T13:22:55Z</dcterms:modified>
</cp:coreProperties>
</file>