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387" r:id="rId3"/>
    <p:sldId id="366" r:id="rId4"/>
    <p:sldId id="367" r:id="rId5"/>
    <p:sldId id="368" r:id="rId6"/>
    <p:sldId id="369" r:id="rId7"/>
    <p:sldId id="370" r:id="rId8"/>
    <p:sldId id="371" r:id="rId9"/>
    <p:sldId id="372" r:id="rId10"/>
    <p:sldId id="373" r:id="rId11"/>
    <p:sldId id="257" r:id="rId12"/>
    <p:sldId id="262" r:id="rId13"/>
    <p:sldId id="379" r:id="rId14"/>
    <p:sldId id="269" r:id="rId15"/>
    <p:sldId id="270"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66CCFF"/>
    <a:srgbClr val="178380"/>
    <a:srgbClr val="336699"/>
    <a:srgbClr val="00CC99"/>
    <a:srgbClr val="0C51C0"/>
    <a:srgbClr val="009999"/>
    <a:srgbClr val="008000"/>
    <a:srgbClr val="00808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47" indent="-185747">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79C7E755-D2CA-40EA-BC37-42CF263C32E7}" type="slidenum">
              <a:rPr lang="el-GR"/>
              <a:pPr>
                <a:defRPr/>
              </a:pPr>
              <a:t>‹#›</a:t>
            </a:fld>
            <a:endParaRPr lang="el-GR"/>
          </a:p>
        </p:txBody>
      </p:sp>
    </p:spTree>
    <p:extLst>
      <p:ext uri="{BB962C8B-B14F-4D97-AF65-F5344CB8AC3E}">
        <p14:creationId xmlns:p14="http://schemas.microsoft.com/office/powerpoint/2010/main" val="166081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336699"/>
          </a:solidFill>
        </p:spPr>
        <p:txBody>
          <a:bodyPr>
            <a:normAutofit/>
          </a:bodyPr>
          <a:lstStyle>
            <a:lvl1pPr marL="176213" indent="0" algn="l">
              <a:defRPr sz="3600">
                <a:solidFill>
                  <a:schemeClr val="bg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Συστήματα Υγείας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buClr>
                <a:srgbClr val="800000"/>
              </a:buClr>
            </a:pPr>
            <a:r>
              <a:rPr lang="el-GR" sz="2000" b="1" dirty="0" smtClean="0"/>
              <a:t>Ενότητα 11:</a:t>
            </a:r>
            <a:r>
              <a:rPr lang="en-US" sz="2000" b="1" dirty="0" smtClean="0"/>
              <a:t> </a:t>
            </a:r>
            <a:r>
              <a:rPr lang="el-GR" sz="2000" b="1" dirty="0" smtClean="0"/>
              <a:t>Κρίση των Συστημάτων Υγείας </a:t>
            </a:r>
          </a:p>
          <a:p>
            <a:pPr>
              <a:spcBef>
                <a:spcPts val="0"/>
              </a:spcBef>
              <a:spcAft>
                <a:spcPts val="1200"/>
              </a:spcAft>
            </a:pPr>
            <a:r>
              <a:rPr lang="el-GR" sz="2000" dirty="0" smtClean="0"/>
              <a:t>Γιώργος Πιερράκος</a:t>
            </a:r>
            <a:endParaRPr lang="el-GR" sz="2000" dirty="0"/>
          </a:p>
          <a:p>
            <a:pPr>
              <a:spcBef>
                <a:spcPts val="0"/>
              </a:spcBef>
            </a:pPr>
            <a:r>
              <a:rPr lang="el-GR" sz="2000" dirty="0"/>
              <a:t>Τμήμα </a:t>
            </a:r>
            <a:r>
              <a:rPr lang="el-GR" sz="2000" dirty="0" smtClean="0"/>
              <a:t>Διοίκησης Επιχειρήσεων</a:t>
            </a:r>
          </a:p>
          <a:p>
            <a:pPr>
              <a:spcBef>
                <a:spcPts val="0"/>
              </a:spcBef>
            </a:pPr>
            <a:endParaRPr lang="el-GR" sz="1200" dirty="0" smtClean="0"/>
          </a:p>
          <a:p>
            <a:pPr>
              <a:spcBef>
                <a:spcPts val="0"/>
              </a:spcBef>
            </a:pPr>
            <a:r>
              <a:rPr lang="el-GR" sz="2000" dirty="0"/>
              <a:t>Κατεύθυνση </a:t>
            </a:r>
            <a:r>
              <a:rPr lang="el-GR" sz="2000" dirty="0" smtClean="0"/>
              <a:t>Διοίκησης </a:t>
            </a:r>
            <a:r>
              <a:rPr lang="el-GR" sz="2000" dirty="0"/>
              <a:t>Μονάδων Υγείας και Πρόνοιας </a:t>
            </a:r>
          </a:p>
          <a:p>
            <a:pPr>
              <a:spcBef>
                <a:spcPts val="0"/>
              </a:spcBef>
            </a:pP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mn-cs"/>
              </a:rPr>
              <a:t>Ανοικτά Ακαδημαϊκά </a:t>
            </a:r>
            <a:r>
              <a:rPr lang="el-GR" sz="1600" dirty="0" smtClean="0">
                <a:solidFill>
                  <a:prstClr val="black"/>
                </a:solidFill>
                <a:latin typeface="Calibri"/>
                <a:cs typeface="+mn-cs"/>
              </a:rPr>
              <a:t>Μαθήματα στο ΤΕΙ Αθήνας</a:t>
            </a:r>
            <a:endParaRPr lang="el-GR" sz="1600" dirty="0">
              <a:solidFill>
                <a:prstClr val="black"/>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22431094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762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Γεώργιος Πιερράκος 2015. Γεώργιος Πιερράκος. «Συστήματα Υγείας (Θ). Ενότητα </a:t>
            </a:r>
            <a:r>
              <a:rPr lang="el-GR" sz="2000" dirty="0" smtClean="0"/>
              <a:t>1</a:t>
            </a:r>
            <a:r>
              <a:rPr lang="en-US" sz="2000" dirty="0" smtClean="0"/>
              <a:t>1</a:t>
            </a:r>
            <a:r>
              <a:rPr lang="el-GR" sz="2000" dirty="0" smtClean="0"/>
              <a:t>: </a:t>
            </a:r>
            <a:r>
              <a:rPr lang="el-GR" sz="2000" dirty="0"/>
              <a:t>Κρίση των Συστημάτων </a:t>
            </a:r>
            <a:r>
              <a:rPr lang="el-GR" sz="2000" dirty="0" smtClean="0"/>
              <a:t>Υγείας». Έκδοση: 1.0. Αθήνα 2015.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89061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Σημαντικά προβλήματα των </a:t>
            </a:r>
            <a:r>
              <a:rPr lang="en-US" dirty="0" smtClean="0"/>
              <a:t/>
            </a:r>
            <a:br>
              <a:rPr lang="en-US" dirty="0" smtClean="0"/>
            </a:br>
            <a:r>
              <a:rPr lang="el-GR" dirty="0" smtClean="0"/>
              <a:t>συστημάτων </a:t>
            </a:r>
            <a:r>
              <a:rPr lang="el-GR" dirty="0"/>
              <a:t>Υγείας </a:t>
            </a:r>
          </a:p>
        </p:txBody>
      </p:sp>
      <p:sp>
        <p:nvSpPr>
          <p:cNvPr id="3" name="Θέση περιεχομένου 2"/>
          <p:cNvSpPr>
            <a:spLocks noGrp="1"/>
          </p:cNvSpPr>
          <p:nvPr>
            <p:ph idx="1"/>
          </p:nvPr>
        </p:nvSpPr>
        <p:spPr/>
        <p:txBody>
          <a:bodyPr/>
          <a:lstStyle/>
          <a:p>
            <a:pPr>
              <a:buClr>
                <a:srgbClr val="336699"/>
              </a:buClr>
              <a:buFont typeface="Wingdings" panose="05000000000000000000" pitchFamily="2" charset="2"/>
              <a:buChar char="ü"/>
            </a:pPr>
            <a:r>
              <a:rPr lang="el-GR" dirty="0"/>
              <a:t>Αύξηση της γήρανσης </a:t>
            </a:r>
            <a:r>
              <a:rPr lang="el-GR" dirty="0" smtClean="0"/>
              <a:t>πληθυσμού</a:t>
            </a:r>
            <a:r>
              <a:rPr lang="en-US" dirty="0" smtClean="0"/>
              <a:t>.</a:t>
            </a:r>
            <a:endParaRPr lang="el-GR" dirty="0"/>
          </a:p>
          <a:p>
            <a:pPr>
              <a:buClr>
                <a:srgbClr val="336699"/>
              </a:buClr>
              <a:buFont typeface="Wingdings" panose="05000000000000000000" pitchFamily="2" charset="2"/>
              <a:buChar char="ü"/>
            </a:pPr>
            <a:r>
              <a:rPr lang="el-GR" dirty="0"/>
              <a:t>Αύξηση προσδόκιμου </a:t>
            </a:r>
            <a:r>
              <a:rPr lang="el-GR" dirty="0" smtClean="0"/>
              <a:t>επιβίωσης</a:t>
            </a:r>
            <a:r>
              <a:rPr lang="en-US" dirty="0" smtClean="0"/>
              <a:t>.</a:t>
            </a:r>
            <a:endParaRPr lang="el-GR" dirty="0"/>
          </a:p>
          <a:p>
            <a:pPr>
              <a:buClr>
                <a:srgbClr val="336699"/>
              </a:buClr>
              <a:buFont typeface="Wingdings" panose="05000000000000000000" pitchFamily="2" charset="2"/>
              <a:buChar char="ü"/>
            </a:pPr>
            <a:r>
              <a:rPr lang="el-GR" dirty="0"/>
              <a:t>Αυξανόμενη συχνότητα χρόνιων </a:t>
            </a:r>
            <a:r>
              <a:rPr lang="el-GR" dirty="0" smtClean="0"/>
              <a:t>ασθενειών</a:t>
            </a:r>
            <a:r>
              <a:rPr lang="en-US" dirty="0" smtClean="0"/>
              <a:t>.</a:t>
            </a:r>
            <a:endParaRPr lang="el-GR" dirty="0"/>
          </a:p>
          <a:p>
            <a:pPr>
              <a:buClr>
                <a:srgbClr val="336699"/>
              </a:buClr>
              <a:buFont typeface="Wingdings" panose="05000000000000000000" pitchFamily="2" charset="2"/>
              <a:buChar char="ü"/>
            </a:pPr>
            <a:r>
              <a:rPr lang="el-GR" dirty="0"/>
              <a:t>Εμφάνιση νέων προβλημάτων </a:t>
            </a:r>
            <a:r>
              <a:rPr lang="el-GR" dirty="0" smtClean="0"/>
              <a:t>υγείας</a:t>
            </a:r>
            <a:r>
              <a:rPr lang="en-US" dirty="0" smtClean="0"/>
              <a:t>.</a:t>
            </a:r>
            <a:endParaRPr lang="el-GR" dirty="0"/>
          </a:p>
          <a:p>
            <a:pPr>
              <a:buClr>
                <a:srgbClr val="336699"/>
              </a:buClr>
              <a:buFont typeface="Wingdings" panose="05000000000000000000" pitchFamily="2" charset="2"/>
              <a:buChar char="ü"/>
            </a:pPr>
            <a:r>
              <a:rPr lang="el-GR" dirty="0"/>
              <a:t>Επιτάχυνση εφαρμογής αποτελεσμάτων </a:t>
            </a:r>
            <a:r>
              <a:rPr lang="el-GR" dirty="0" err="1" smtClean="0"/>
              <a:t>Βιοϊατρικής</a:t>
            </a:r>
            <a:r>
              <a:rPr lang="en-US" dirty="0" smtClean="0"/>
              <a:t>.</a:t>
            </a:r>
            <a:endParaRPr lang="el-GR" dirty="0"/>
          </a:p>
          <a:p>
            <a:pPr>
              <a:buClr>
                <a:srgbClr val="336699"/>
              </a:buClr>
              <a:buFont typeface="Wingdings" panose="05000000000000000000" pitchFamily="2" charset="2"/>
              <a:buChar char="ü"/>
            </a:pPr>
            <a:r>
              <a:rPr lang="el-GR" dirty="0"/>
              <a:t>Ραγδαία τεχνολογική </a:t>
            </a:r>
            <a:r>
              <a:rPr lang="el-GR" dirty="0" smtClean="0"/>
              <a:t>ανάπτυξη</a:t>
            </a:r>
            <a:r>
              <a:rPr lang="en-US" dirty="0" smtClean="0"/>
              <a:t>.</a:t>
            </a:r>
            <a:endParaRPr lang="el-GR" dirty="0"/>
          </a:p>
          <a:p>
            <a:pPr>
              <a:buClr>
                <a:srgbClr val="336699"/>
              </a:buClr>
              <a:buFont typeface="Wingdings" panose="05000000000000000000" pitchFamily="2" charset="2"/>
              <a:buChar char="ü"/>
            </a:pPr>
            <a:r>
              <a:rPr lang="el-GR" dirty="0"/>
              <a:t>Αυξανόμενες προσδοκίες από τις υπηρεσίες </a:t>
            </a:r>
            <a:r>
              <a:rPr lang="el-GR" dirty="0" smtClean="0"/>
              <a:t>υγείας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2284590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Επιπτώσεις στα συστήματα Υγείας</a:t>
            </a:r>
            <a:endParaRPr lang="el-GR" dirty="0"/>
          </a:p>
        </p:txBody>
      </p:sp>
      <p:sp>
        <p:nvSpPr>
          <p:cNvPr id="3" name="Θέση περιεχομένου 2"/>
          <p:cNvSpPr>
            <a:spLocks noGrp="1"/>
          </p:cNvSpPr>
          <p:nvPr>
            <p:ph idx="1"/>
          </p:nvPr>
        </p:nvSpPr>
        <p:spPr/>
        <p:txBody>
          <a:bodyPr/>
          <a:lstStyle/>
          <a:p>
            <a:pPr>
              <a:buClr>
                <a:srgbClr val="336699"/>
              </a:buClr>
              <a:buFont typeface="Wingdings" panose="05000000000000000000" pitchFamily="2" charset="2"/>
              <a:buChar char="ü"/>
            </a:pPr>
            <a:r>
              <a:rPr lang="el-GR" dirty="0"/>
              <a:t>Αύξηση της ζήτησης υπηρεσιών υγείας (προκλητή ζήτηση</a:t>
            </a:r>
            <a:r>
              <a:rPr lang="el-GR" dirty="0" smtClean="0"/>
              <a:t>)</a:t>
            </a:r>
            <a:r>
              <a:rPr lang="en-US" dirty="0" smtClean="0"/>
              <a:t>.</a:t>
            </a:r>
            <a:r>
              <a:rPr lang="el-GR" dirty="0" smtClean="0"/>
              <a:t>  </a:t>
            </a:r>
            <a:endParaRPr lang="el-GR" dirty="0"/>
          </a:p>
          <a:p>
            <a:pPr>
              <a:buClr>
                <a:srgbClr val="336699"/>
              </a:buClr>
              <a:buFont typeface="Wingdings" panose="05000000000000000000" pitchFamily="2" charset="2"/>
              <a:buChar char="ü"/>
            </a:pPr>
            <a:r>
              <a:rPr lang="el-GR" dirty="0"/>
              <a:t>Προβλήματα στη χρηματοδότηση των υπηρεσιών υγείας. </a:t>
            </a:r>
          </a:p>
          <a:p>
            <a:pPr>
              <a:buClr>
                <a:srgbClr val="336699"/>
              </a:buClr>
              <a:buFont typeface="Wingdings" panose="05000000000000000000" pitchFamily="2" charset="2"/>
              <a:buChar char="ü"/>
            </a:pPr>
            <a:r>
              <a:rPr lang="el-GR" dirty="0"/>
              <a:t>Διόγκωση των δαπανών </a:t>
            </a:r>
            <a:r>
              <a:rPr lang="el-GR" dirty="0" smtClean="0"/>
              <a:t>υγείας</a:t>
            </a:r>
            <a:r>
              <a:rPr lang="en-US" dirty="0" smtClean="0"/>
              <a:t>.</a:t>
            </a:r>
            <a:endParaRPr lang="el-GR" dirty="0"/>
          </a:p>
          <a:p>
            <a:pPr>
              <a:buClr>
                <a:srgbClr val="336699"/>
              </a:buClr>
              <a:buFont typeface="Wingdings" panose="05000000000000000000" pitchFamily="2" charset="2"/>
              <a:buChar char="ü"/>
            </a:pPr>
            <a:r>
              <a:rPr lang="el-GR" dirty="0"/>
              <a:t>Διαρκής επένδυση σε μεγάλες νοσοκομειακές μονάδες οδηγούσε μοιραία τα συστήματα Υγείας σε πλήρη κατάρρευση.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087677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411760" y="404664"/>
            <a:ext cx="4392488" cy="1008112"/>
          </a:xfrm>
          <a:prstGeom prst="roundRect">
            <a:avLst/>
          </a:prstGeom>
          <a:solidFill>
            <a:srgbClr val="336699"/>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ctr">
              <a:lnSpc>
                <a:spcPct val="100000"/>
              </a:lnSpc>
              <a:spcAft>
                <a:spcPts val="0"/>
              </a:spcAft>
            </a:pPr>
            <a:r>
              <a:rPr lang="el-GR" sz="1800" b="1" dirty="0" smtClean="0">
                <a:solidFill>
                  <a:schemeClr val="accent2">
                    <a:lumMod val="40000"/>
                    <a:lumOff val="60000"/>
                  </a:schemeClr>
                </a:solidFill>
                <a:latin typeface="+mn-lt"/>
              </a:rPr>
              <a:t>Οικονομική Κρίση</a:t>
            </a:r>
            <a:endParaRPr lang="en-US" sz="1800" b="1" dirty="0" smtClean="0">
              <a:solidFill>
                <a:schemeClr val="accent2">
                  <a:lumMod val="40000"/>
                  <a:lumOff val="60000"/>
                </a:schemeClr>
              </a:solidFill>
              <a:latin typeface="+mn-lt"/>
            </a:endParaRPr>
          </a:p>
          <a:p>
            <a:pPr lvl="0" algn="ctr">
              <a:lnSpc>
                <a:spcPct val="100000"/>
              </a:lnSpc>
              <a:spcAft>
                <a:spcPts val="0"/>
              </a:spcAft>
            </a:pPr>
            <a:r>
              <a:rPr lang="el-GR" sz="1800" dirty="0" smtClean="0">
                <a:solidFill>
                  <a:schemeClr val="bg1"/>
                </a:solidFill>
                <a:latin typeface="+mn-lt"/>
              </a:rPr>
              <a:t>Μείωση ΑΕΠ, επενδύσεων, απασχόλησης</a:t>
            </a:r>
            <a:r>
              <a:rPr lang="en-US" sz="1800" dirty="0" smtClean="0">
                <a:solidFill>
                  <a:schemeClr val="bg1"/>
                </a:solidFill>
                <a:latin typeface="+mn-lt"/>
              </a:rPr>
              <a:t> </a:t>
            </a:r>
            <a:endParaRPr lang="el-GR" sz="1800" dirty="0" smtClean="0">
              <a:solidFill>
                <a:schemeClr val="bg1"/>
              </a:solidFill>
              <a:latin typeface="+mn-lt"/>
            </a:endParaRPr>
          </a:p>
          <a:p>
            <a:pPr lvl="0" algn="ctr">
              <a:lnSpc>
                <a:spcPct val="100000"/>
              </a:lnSpc>
              <a:spcAft>
                <a:spcPts val="0"/>
              </a:spcAft>
            </a:pPr>
            <a:r>
              <a:rPr lang="el-GR" sz="1800" dirty="0" smtClean="0">
                <a:solidFill>
                  <a:schemeClr val="bg1"/>
                </a:solidFill>
                <a:latin typeface="+mn-lt"/>
              </a:rPr>
              <a:t>Αύξηση χρέους, ελλείμματος, ανεργίας</a:t>
            </a:r>
            <a:r>
              <a:rPr lang="en-US" sz="1800" dirty="0" smtClean="0">
                <a:solidFill>
                  <a:schemeClr val="bg1"/>
                </a:solidFill>
                <a:latin typeface="+mn-lt"/>
              </a:rPr>
              <a:t> </a:t>
            </a:r>
            <a:endParaRPr lang="el-GR" sz="1800" dirty="0" smtClean="0">
              <a:solidFill>
                <a:schemeClr val="bg1"/>
              </a:solidFill>
              <a:latin typeface="+mn-lt"/>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l-GR" sz="1800" i="0" u="none" strike="noStrike" cap="none" normalizeH="0" baseline="0" dirty="0" smtClean="0">
              <a:ln>
                <a:noFill/>
              </a:ln>
              <a:solidFill>
                <a:schemeClr val="tx1"/>
              </a:solidFill>
              <a:latin typeface="+mn-lt"/>
            </a:endParaRPr>
          </a:p>
        </p:txBody>
      </p:sp>
      <p:sp>
        <p:nvSpPr>
          <p:cNvPr id="6" name="Rounded Rectangle 5"/>
          <p:cNvSpPr/>
          <p:nvPr/>
        </p:nvSpPr>
        <p:spPr bwMode="auto">
          <a:xfrm>
            <a:off x="323528" y="1700808"/>
            <a:ext cx="3240360" cy="720080"/>
          </a:xfrm>
          <a:prstGeom prst="roundRect">
            <a:avLst/>
          </a:prstGeom>
          <a:solidFill>
            <a:srgbClr val="178380"/>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r>
              <a:rPr lang="el-GR" sz="1800" b="1" dirty="0" smtClean="0">
                <a:solidFill>
                  <a:schemeClr val="accent2">
                    <a:lumMod val="40000"/>
                    <a:lumOff val="60000"/>
                  </a:schemeClr>
                </a:solidFill>
                <a:latin typeface="+mn-lt"/>
              </a:rPr>
              <a:t>Μείωση εισοδήματος &amp; πλούτου νοικοκυριών </a:t>
            </a:r>
          </a:p>
          <a:p>
            <a:pPr marL="0" marR="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latin typeface="+mn-lt"/>
            </a:endParaRPr>
          </a:p>
        </p:txBody>
      </p:sp>
      <p:sp>
        <p:nvSpPr>
          <p:cNvPr id="7" name="Rounded Rectangle 6"/>
          <p:cNvSpPr/>
          <p:nvPr/>
        </p:nvSpPr>
        <p:spPr bwMode="auto">
          <a:xfrm>
            <a:off x="6372200" y="1700808"/>
            <a:ext cx="2448272" cy="864096"/>
          </a:xfrm>
          <a:prstGeom prst="roundRect">
            <a:avLst/>
          </a:prstGeom>
          <a:solidFill>
            <a:srgbClr val="800000"/>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r>
              <a:rPr lang="el-GR" sz="1800" dirty="0" smtClean="0">
                <a:solidFill>
                  <a:schemeClr val="bg1"/>
                </a:solidFill>
                <a:latin typeface="+mn-lt"/>
              </a:rPr>
              <a:t>Μείωση κρατικών πόρων </a:t>
            </a:r>
          </a:p>
        </p:txBody>
      </p:sp>
      <p:sp>
        <p:nvSpPr>
          <p:cNvPr id="9" name="Rounded Rectangle 8"/>
          <p:cNvSpPr/>
          <p:nvPr/>
        </p:nvSpPr>
        <p:spPr bwMode="auto">
          <a:xfrm>
            <a:off x="3275856" y="2852936"/>
            <a:ext cx="2952328" cy="1152128"/>
          </a:xfrm>
          <a:prstGeom prst="roundRect">
            <a:avLst/>
          </a:prstGeom>
          <a:solidFill>
            <a:srgbClr val="FFFF99"/>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nSpc>
                <a:spcPct val="100000"/>
              </a:lnSpc>
              <a:spcAft>
                <a:spcPts val="0"/>
              </a:spcAft>
            </a:pPr>
            <a:r>
              <a:rPr lang="el-GR" sz="1600" b="1" dirty="0" smtClean="0">
                <a:solidFill>
                  <a:schemeClr val="accent2">
                    <a:lumMod val="40000"/>
                    <a:lumOff val="60000"/>
                  </a:schemeClr>
                </a:solidFill>
                <a:latin typeface="+mn-lt"/>
              </a:rPr>
              <a:t>Ζήτηση και κάλυψη</a:t>
            </a:r>
            <a:r>
              <a:rPr lang="en-US" sz="1600" b="1" dirty="0" smtClean="0">
                <a:solidFill>
                  <a:schemeClr val="accent2">
                    <a:lumMod val="40000"/>
                    <a:lumOff val="60000"/>
                  </a:schemeClr>
                </a:solidFill>
                <a:latin typeface="+mn-lt"/>
              </a:rPr>
              <a:t> </a:t>
            </a:r>
            <a:r>
              <a:rPr lang="el-GR" sz="1600" b="1" dirty="0" smtClean="0">
                <a:solidFill>
                  <a:schemeClr val="accent2">
                    <a:lumMod val="40000"/>
                    <a:lumOff val="60000"/>
                  </a:schemeClr>
                </a:solidFill>
                <a:latin typeface="+mn-lt"/>
              </a:rPr>
              <a:t>υπηρεσιών υγείας</a:t>
            </a:r>
            <a:endParaRPr lang="en-US" sz="1600" b="1" dirty="0" smtClean="0">
              <a:solidFill>
                <a:schemeClr val="accent2">
                  <a:lumMod val="40000"/>
                  <a:lumOff val="60000"/>
                </a:schemeClr>
              </a:solidFill>
              <a:latin typeface="+mn-lt"/>
            </a:endParaRPr>
          </a:p>
          <a:p>
            <a:pPr lvl="0">
              <a:lnSpc>
                <a:spcPct val="100000"/>
              </a:lnSpc>
              <a:spcAft>
                <a:spcPts val="0"/>
              </a:spcAft>
            </a:pPr>
            <a:r>
              <a:rPr lang="en-US" sz="1600" dirty="0" smtClean="0">
                <a:latin typeface="+mn-lt"/>
              </a:rPr>
              <a:t>- </a:t>
            </a:r>
            <a:r>
              <a:rPr lang="el-GR" sz="1400" dirty="0" smtClean="0">
                <a:latin typeface="+mn-lt"/>
              </a:rPr>
              <a:t>Μειωμένη αγοραστική ικανότητα</a:t>
            </a:r>
            <a:endParaRPr lang="en-US" sz="1400" dirty="0" smtClean="0">
              <a:latin typeface="+mn-lt"/>
            </a:endParaRPr>
          </a:p>
          <a:p>
            <a:pPr lvl="0">
              <a:lnSpc>
                <a:spcPct val="100000"/>
              </a:lnSpc>
              <a:spcAft>
                <a:spcPts val="0"/>
              </a:spcAft>
            </a:pPr>
            <a:r>
              <a:rPr lang="en-US" sz="1400" dirty="0" smtClean="0">
                <a:latin typeface="+mn-lt"/>
              </a:rPr>
              <a:t>- </a:t>
            </a:r>
            <a:r>
              <a:rPr lang="el-GR" sz="1400" dirty="0" smtClean="0">
                <a:latin typeface="+mn-lt"/>
              </a:rPr>
              <a:t>Απώλεια ασφαλιστικής κάλυψης</a:t>
            </a:r>
            <a:endParaRPr kumimoji="0" lang="el-GR" sz="1400" b="0" i="0" u="none" strike="noStrike" cap="none" normalizeH="0" baseline="0" dirty="0" smtClean="0">
              <a:ln>
                <a:noFill/>
              </a:ln>
              <a:solidFill>
                <a:schemeClr val="tx1"/>
              </a:solidFill>
              <a:latin typeface="+mn-lt"/>
            </a:endParaRPr>
          </a:p>
        </p:txBody>
      </p:sp>
      <p:sp>
        <p:nvSpPr>
          <p:cNvPr id="10" name="Rounded Rectangle 9"/>
          <p:cNvSpPr/>
          <p:nvPr/>
        </p:nvSpPr>
        <p:spPr bwMode="auto">
          <a:xfrm>
            <a:off x="251520" y="3356992"/>
            <a:ext cx="2592288" cy="1224136"/>
          </a:xfrm>
          <a:prstGeom prst="roundRect">
            <a:avLst/>
          </a:prstGeom>
          <a:solidFill>
            <a:schemeClr val="bg2">
              <a:lumMod val="50000"/>
            </a:schemeClr>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nSpc>
                <a:spcPct val="100000"/>
              </a:lnSpc>
              <a:spcAft>
                <a:spcPts val="0"/>
              </a:spcAft>
            </a:pPr>
            <a:r>
              <a:rPr lang="el-GR" sz="1600" b="1" dirty="0" smtClean="0">
                <a:solidFill>
                  <a:schemeClr val="accent2">
                    <a:lumMod val="40000"/>
                    <a:lumOff val="60000"/>
                  </a:schemeClr>
                </a:solidFill>
                <a:latin typeface="+mn-lt"/>
              </a:rPr>
              <a:t>Αλλαγές στις συμπεριφορές υγείας</a:t>
            </a:r>
            <a:endParaRPr lang="en-US" sz="1600" b="1" dirty="0" smtClean="0">
              <a:solidFill>
                <a:schemeClr val="accent2">
                  <a:lumMod val="40000"/>
                  <a:lumOff val="60000"/>
                </a:schemeClr>
              </a:solidFill>
              <a:latin typeface="+mn-lt"/>
            </a:endParaRPr>
          </a:p>
          <a:p>
            <a:pPr lvl="0">
              <a:lnSpc>
                <a:spcPct val="100000"/>
              </a:lnSpc>
              <a:spcAft>
                <a:spcPts val="0"/>
              </a:spcAft>
            </a:pPr>
            <a:r>
              <a:rPr lang="en-US" sz="1400" dirty="0" smtClean="0">
                <a:latin typeface="+mn-lt"/>
              </a:rPr>
              <a:t>- </a:t>
            </a:r>
            <a:r>
              <a:rPr lang="el-GR" sz="1400" dirty="0" smtClean="0">
                <a:latin typeface="+mn-lt"/>
              </a:rPr>
              <a:t>Διατροφή</a:t>
            </a:r>
            <a:endParaRPr lang="en-US" sz="1400" dirty="0" smtClean="0">
              <a:latin typeface="+mn-lt"/>
            </a:endParaRPr>
          </a:p>
          <a:p>
            <a:pPr lvl="0">
              <a:lnSpc>
                <a:spcPct val="100000"/>
              </a:lnSpc>
              <a:spcAft>
                <a:spcPts val="0"/>
              </a:spcAft>
            </a:pPr>
            <a:r>
              <a:rPr lang="en-US" sz="1400" dirty="0" smtClean="0">
                <a:latin typeface="+mn-lt"/>
              </a:rPr>
              <a:t>- </a:t>
            </a:r>
            <a:r>
              <a:rPr lang="el-GR" sz="1400" dirty="0" smtClean="0">
                <a:latin typeface="+mn-lt"/>
              </a:rPr>
              <a:t>Αλκοόλ</a:t>
            </a:r>
            <a:r>
              <a:rPr lang="en-US" sz="1400" dirty="0" smtClean="0">
                <a:latin typeface="+mn-lt"/>
              </a:rPr>
              <a:t>, </a:t>
            </a:r>
            <a:r>
              <a:rPr lang="el-GR" sz="1400" dirty="0" smtClean="0">
                <a:latin typeface="+mn-lt"/>
              </a:rPr>
              <a:t>καπνός, ουσίες</a:t>
            </a:r>
            <a:endParaRPr lang="en-US" sz="1400" dirty="0" smtClean="0">
              <a:latin typeface="+mn-lt"/>
            </a:endParaRPr>
          </a:p>
          <a:p>
            <a:pPr lvl="0">
              <a:lnSpc>
                <a:spcPct val="100000"/>
              </a:lnSpc>
              <a:spcAft>
                <a:spcPts val="0"/>
              </a:spcAft>
            </a:pPr>
            <a:r>
              <a:rPr lang="en-US" sz="1400" dirty="0" smtClean="0">
                <a:latin typeface="+mn-lt"/>
              </a:rPr>
              <a:t>- Stress </a:t>
            </a:r>
            <a:endParaRPr lang="el-GR" sz="1400" dirty="0" smtClean="0">
              <a:latin typeface="+mn-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latin typeface="+mn-lt"/>
            </a:endParaRPr>
          </a:p>
        </p:txBody>
      </p:sp>
      <p:sp>
        <p:nvSpPr>
          <p:cNvPr id="11" name="Rounded Rectangle 10"/>
          <p:cNvSpPr/>
          <p:nvPr/>
        </p:nvSpPr>
        <p:spPr bwMode="auto">
          <a:xfrm>
            <a:off x="4067944" y="4437112"/>
            <a:ext cx="2520280" cy="792088"/>
          </a:xfrm>
          <a:prstGeom prst="roundRect">
            <a:avLst/>
          </a:prstGeom>
          <a:solidFill>
            <a:srgbClr val="333300"/>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ctr"/>
            <a:r>
              <a:rPr lang="el-GR" sz="1600" dirty="0" smtClean="0">
                <a:solidFill>
                  <a:schemeClr val="bg1"/>
                </a:solidFill>
                <a:latin typeface="+mn-lt"/>
              </a:rPr>
              <a:t>Μείωση επιπέδου φροντίδας υγείας</a:t>
            </a:r>
          </a:p>
          <a:p>
            <a:pPr marL="0" marR="0" indent="0" algn="ctr"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bg1"/>
              </a:solidFill>
              <a:latin typeface="+mn-lt"/>
            </a:endParaRPr>
          </a:p>
        </p:txBody>
      </p:sp>
      <p:sp>
        <p:nvSpPr>
          <p:cNvPr id="12" name="Rounded Rectangle 11"/>
          <p:cNvSpPr/>
          <p:nvPr/>
        </p:nvSpPr>
        <p:spPr bwMode="auto">
          <a:xfrm>
            <a:off x="755576" y="5877272"/>
            <a:ext cx="2664296" cy="576064"/>
          </a:xfrm>
          <a:prstGeom prst="roundRect">
            <a:avLst/>
          </a:prstGeom>
          <a:solidFill>
            <a:schemeClr val="accent1"/>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ctr"/>
            <a:r>
              <a:rPr lang="el-GR" sz="1600" b="1" dirty="0" smtClean="0">
                <a:solidFill>
                  <a:schemeClr val="accent2">
                    <a:lumMod val="40000"/>
                    <a:lumOff val="60000"/>
                  </a:schemeClr>
                </a:solidFill>
                <a:latin typeface="+mn-lt"/>
              </a:rPr>
              <a:t>Χειροτέρευση επιπέδου υγείας</a:t>
            </a:r>
          </a:p>
          <a:p>
            <a:pPr marL="0" marR="0" indent="0" algn="ctr" defTabSz="914400" rtl="0" eaLnBrk="0" fontAlgn="base" latinLnBrk="0" hangingPunct="0">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latin typeface="+mn-lt"/>
            </a:endParaRPr>
          </a:p>
        </p:txBody>
      </p:sp>
      <p:sp>
        <p:nvSpPr>
          <p:cNvPr id="14" name="Rounded Rectangle 13"/>
          <p:cNvSpPr/>
          <p:nvPr/>
        </p:nvSpPr>
        <p:spPr bwMode="auto">
          <a:xfrm>
            <a:off x="7236296" y="3068960"/>
            <a:ext cx="1836712" cy="1296144"/>
          </a:xfrm>
          <a:prstGeom prst="roundRect">
            <a:avLst/>
          </a:prstGeom>
          <a:solidFill>
            <a:srgbClr val="CC99FF"/>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lvl="0" algn="ctr">
              <a:lnSpc>
                <a:spcPct val="100000"/>
              </a:lnSpc>
              <a:spcAft>
                <a:spcPts val="0"/>
              </a:spcAft>
            </a:pPr>
            <a:r>
              <a:rPr lang="el-GR" sz="1800" dirty="0" smtClean="0">
                <a:solidFill>
                  <a:schemeClr val="bg1"/>
                </a:solidFill>
                <a:latin typeface="+mn-lt"/>
              </a:rPr>
              <a:t>Μείωση στην Προσφορά υπηρεσιών υγείας</a:t>
            </a:r>
            <a:endParaRPr lang="en-US" sz="1800" dirty="0" smtClean="0">
              <a:solidFill>
                <a:schemeClr val="bg1"/>
              </a:solidFill>
              <a:latin typeface="+mn-lt"/>
            </a:endParaRPr>
          </a:p>
        </p:txBody>
      </p:sp>
      <p:cxnSp>
        <p:nvCxnSpPr>
          <p:cNvPr id="16" name="Elbow Connector 15"/>
          <p:cNvCxnSpPr>
            <a:stCxn id="5" idx="2"/>
            <a:endCxn id="6" idx="0"/>
          </p:cNvCxnSpPr>
          <p:nvPr/>
        </p:nvCxnSpPr>
        <p:spPr bwMode="auto">
          <a:xfrm rot="5400000">
            <a:off x="3131840" y="224644"/>
            <a:ext cx="288032" cy="2664296"/>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cxnSp>
        <p:nvCxnSpPr>
          <p:cNvPr id="18" name="Elbow Connector 17"/>
          <p:cNvCxnSpPr>
            <a:stCxn id="5" idx="2"/>
            <a:endCxn id="7" idx="0"/>
          </p:cNvCxnSpPr>
          <p:nvPr/>
        </p:nvCxnSpPr>
        <p:spPr bwMode="auto">
          <a:xfrm rot="16200000" flipH="1">
            <a:off x="5958154" y="62626"/>
            <a:ext cx="288032" cy="2988332"/>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cxnSp>
        <p:nvCxnSpPr>
          <p:cNvPr id="20" name="Elbow Connector 19"/>
          <p:cNvCxnSpPr>
            <a:stCxn id="6" idx="2"/>
            <a:endCxn id="10" idx="0"/>
          </p:cNvCxnSpPr>
          <p:nvPr/>
        </p:nvCxnSpPr>
        <p:spPr bwMode="auto">
          <a:xfrm rot="5400000">
            <a:off x="1277634" y="2690918"/>
            <a:ext cx="936104" cy="396044"/>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cxnSp>
        <p:nvCxnSpPr>
          <p:cNvPr id="22" name="Elbow Connector 21"/>
          <p:cNvCxnSpPr>
            <a:stCxn id="6" idx="2"/>
            <a:endCxn id="9" idx="0"/>
          </p:cNvCxnSpPr>
          <p:nvPr/>
        </p:nvCxnSpPr>
        <p:spPr bwMode="auto">
          <a:xfrm rot="16200000" flipH="1">
            <a:off x="3131840" y="1232756"/>
            <a:ext cx="432048" cy="2808312"/>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cxnSp>
        <p:nvCxnSpPr>
          <p:cNvPr id="24" name="Elbow Connector 23"/>
          <p:cNvCxnSpPr>
            <a:stCxn id="9" idx="2"/>
            <a:endCxn id="11" idx="0"/>
          </p:cNvCxnSpPr>
          <p:nvPr/>
        </p:nvCxnSpPr>
        <p:spPr bwMode="auto">
          <a:xfrm rot="16200000" flipH="1">
            <a:off x="4824028" y="3933056"/>
            <a:ext cx="432048" cy="576064"/>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cxnSp>
        <p:nvCxnSpPr>
          <p:cNvPr id="26" name="Shape 25"/>
          <p:cNvCxnSpPr>
            <a:stCxn id="11" idx="2"/>
            <a:endCxn id="12" idx="0"/>
          </p:cNvCxnSpPr>
          <p:nvPr/>
        </p:nvCxnSpPr>
        <p:spPr bwMode="auto">
          <a:xfrm rot="5400000">
            <a:off x="3383868" y="3933056"/>
            <a:ext cx="648072" cy="3240360"/>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cxnSp>
        <p:nvCxnSpPr>
          <p:cNvPr id="51" name="Elbow Connector 50"/>
          <p:cNvCxnSpPr>
            <a:stCxn id="7" idx="2"/>
            <a:endCxn id="14" idx="0"/>
          </p:cNvCxnSpPr>
          <p:nvPr/>
        </p:nvCxnSpPr>
        <p:spPr bwMode="auto">
          <a:xfrm rot="16200000" flipH="1">
            <a:off x="7623466" y="2537774"/>
            <a:ext cx="504056" cy="558316"/>
          </a:xfrm>
          <a:prstGeom prst="bentConnector3">
            <a:avLst>
              <a:gd name="adj1" fmla="val 50000"/>
            </a:avLst>
          </a:prstGeom>
          <a:solidFill>
            <a:schemeClr val="accent1"/>
          </a:solidFill>
          <a:ln w="44450" cap="flat" cmpd="sng" algn="ctr">
            <a:solidFill>
              <a:srgbClr val="FF6600"/>
            </a:solidFill>
            <a:prstDash val="solid"/>
            <a:round/>
            <a:headEnd type="none" w="med" len="med"/>
            <a:tailEnd type="none" w="med" len="med"/>
          </a:ln>
          <a:effectLst/>
        </p:spPr>
      </p:cxnSp>
      <p:sp>
        <p:nvSpPr>
          <p:cNvPr id="17" name="TextBox 16"/>
          <p:cNvSpPr txBox="1"/>
          <p:nvPr/>
        </p:nvSpPr>
        <p:spPr>
          <a:xfrm>
            <a:off x="6876256" y="5877272"/>
            <a:ext cx="1656184" cy="577081"/>
          </a:xfrm>
          <a:prstGeom prst="rect">
            <a:avLst/>
          </a:prstGeom>
          <a:noFill/>
        </p:spPr>
        <p:txBody>
          <a:bodyPr wrap="square" rtlCol="0">
            <a:spAutoFit/>
          </a:bodyPr>
          <a:lstStyle/>
          <a:p>
            <a:pPr algn="ctr"/>
            <a:r>
              <a:rPr lang="el-GR" sz="1050" dirty="0" smtClean="0">
                <a:latin typeface="+mn-lt"/>
              </a:rPr>
              <a:t>Χ. Οικονόμου </a:t>
            </a:r>
          </a:p>
          <a:p>
            <a:pPr algn="ctr"/>
            <a:r>
              <a:rPr lang="el-GR" sz="1050" dirty="0" err="1" smtClean="0">
                <a:latin typeface="+mn-lt"/>
              </a:rPr>
              <a:t>Πάντειο</a:t>
            </a:r>
            <a:r>
              <a:rPr lang="el-GR" sz="1050" dirty="0" smtClean="0">
                <a:latin typeface="+mn-lt"/>
              </a:rPr>
              <a:t> Πανεπιστήμιο, Τμήμα Κοινωνιολογίας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9345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500"/>
                                        <p:tgtEl>
                                          <p:spTgt spid="20"/>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ou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500"/>
                            </p:stCondLst>
                            <p:childTnLst>
                              <p:par>
                                <p:cTn id="27" presetID="4" presetClass="entr" presetSubtype="3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ou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par>
                          <p:cTn id="35" fill="hold">
                            <p:stCondLst>
                              <p:cond delay="500"/>
                            </p:stCondLst>
                            <p:childTnLst>
                              <p:par>
                                <p:cTn id="36" presetID="4" presetClass="entr" presetSubtype="3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out)">
                                      <p:cBhvr>
                                        <p:cTn id="38" dur="500"/>
                                        <p:tgtEl>
                                          <p:spTgt spid="11"/>
                                        </p:tgtEl>
                                      </p:cBhvr>
                                    </p:animEffect>
                                  </p:childTnLst>
                                </p:cTn>
                              </p:par>
                            </p:childTnLst>
                          </p:cTn>
                        </p:par>
                        <p:par>
                          <p:cTn id="39" fill="hold">
                            <p:stCondLst>
                              <p:cond delay="1000"/>
                            </p:stCondLst>
                            <p:childTnLst>
                              <p:par>
                                <p:cTn id="40" presetID="22" presetClass="entr" presetSubtype="1"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par>
                          <p:cTn id="43" fill="hold">
                            <p:stCondLst>
                              <p:cond delay="1500"/>
                            </p:stCondLst>
                            <p:childTnLst>
                              <p:par>
                                <p:cTn id="44" presetID="4" presetClass="entr" presetSubtype="3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ox(ou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par>
                          <p:cTn id="52" fill="hold">
                            <p:stCondLst>
                              <p:cond delay="500"/>
                            </p:stCondLst>
                            <p:childTnLst>
                              <p:par>
                                <p:cTn id="53" presetID="4" presetClass="entr" presetSubtype="32"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ox(out)">
                                      <p:cBhvr>
                                        <p:cTn id="55" dur="500"/>
                                        <p:tgtEl>
                                          <p:spTgt spid="7"/>
                                        </p:tgtEl>
                                      </p:cBhvr>
                                    </p:animEffect>
                                  </p:childTnLst>
                                </p:cTn>
                              </p:par>
                            </p:childTnLst>
                          </p:cTn>
                        </p:par>
                        <p:par>
                          <p:cTn id="56" fill="hold">
                            <p:stCondLst>
                              <p:cond delay="1000"/>
                            </p:stCondLst>
                            <p:childTnLst>
                              <p:par>
                                <p:cTn id="57" presetID="22" presetClass="entr" presetSubtype="1"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up)">
                                      <p:cBhvr>
                                        <p:cTn id="59" dur="500"/>
                                        <p:tgtEl>
                                          <p:spTgt spid="51"/>
                                        </p:tgtEl>
                                      </p:cBhvr>
                                    </p:animEffect>
                                  </p:childTnLst>
                                </p:cTn>
                              </p:par>
                            </p:childTnLst>
                          </p:cTn>
                        </p:par>
                        <p:par>
                          <p:cTn id="60" fill="hold">
                            <p:stCondLst>
                              <p:cond delay="1500"/>
                            </p:stCondLst>
                            <p:childTnLst>
                              <p:par>
                                <p:cTn id="61" presetID="4" presetClass="entr" presetSubtype="32"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ox(ou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latin typeface="Calibri" pitchFamily="34" charset="0"/>
              </a:rPr>
              <a:t>Τέσσερα ιστορικά παραδείγματα </a:t>
            </a:r>
            <a:endParaRPr lang="el-GR" sz="3600" dirty="0">
              <a:latin typeface="Calibri" pitchFamily="34" charset="0"/>
            </a:endParaRPr>
          </a:p>
        </p:txBody>
      </p:sp>
      <p:sp>
        <p:nvSpPr>
          <p:cNvPr id="4" name="Θέση περιεχομένου 3"/>
          <p:cNvSpPr>
            <a:spLocks noGrp="1"/>
          </p:cNvSpPr>
          <p:nvPr>
            <p:ph idx="1"/>
          </p:nvPr>
        </p:nvSpPr>
        <p:spPr/>
        <p:txBody>
          <a:bodyPr/>
          <a:lstStyle/>
          <a:p>
            <a:pPr>
              <a:buClr>
                <a:srgbClr val="006699"/>
              </a:buClr>
              <a:buFont typeface="Wingdings" panose="05000000000000000000" pitchFamily="2" charset="2"/>
              <a:buChar char="ü"/>
            </a:pPr>
            <a:r>
              <a:rPr lang="el-GR" dirty="0"/>
              <a:t>Η μεγάλη ύφεση του </a:t>
            </a:r>
            <a:r>
              <a:rPr lang="el-GR" dirty="0" smtClean="0"/>
              <a:t>1929</a:t>
            </a:r>
            <a:r>
              <a:rPr lang="en-US" dirty="0" smtClean="0"/>
              <a:t>.</a:t>
            </a:r>
            <a:endParaRPr lang="el-GR" dirty="0"/>
          </a:p>
          <a:p>
            <a:pPr>
              <a:buClr>
                <a:srgbClr val="006699"/>
              </a:buClr>
              <a:buFont typeface="Wingdings" panose="05000000000000000000" pitchFamily="2" charset="2"/>
              <a:buChar char="ü"/>
            </a:pPr>
            <a:r>
              <a:rPr lang="el-GR" dirty="0"/>
              <a:t>Η κρίση στα τέλη της δεκαετίας του ‘70 και τις αρχές της δεκαετίας του ’80 στις χώρες του τρίτου </a:t>
            </a:r>
            <a:r>
              <a:rPr lang="el-GR" dirty="0" smtClean="0"/>
              <a:t>κόσμου</a:t>
            </a:r>
            <a:r>
              <a:rPr lang="en-US" dirty="0" smtClean="0"/>
              <a:t>.</a:t>
            </a:r>
            <a:endParaRPr lang="el-GR" dirty="0"/>
          </a:p>
          <a:p>
            <a:pPr>
              <a:buClr>
                <a:srgbClr val="006699"/>
              </a:buClr>
              <a:buFont typeface="Wingdings" panose="05000000000000000000" pitchFamily="2" charset="2"/>
              <a:buChar char="ü"/>
            </a:pPr>
            <a:r>
              <a:rPr lang="el-GR" dirty="0"/>
              <a:t>Η κατάρρευση των πρώην σοσιαλιστικών Ευρωπαϊκών χωρών το </a:t>
            </a:r>
            <a:r>
              <a:rPr lang="el-GR" dirty="0" smtClean="0"/>
              <a:t>1989</a:t>
            </a:r>
            <a:r>
              <a:rPr lang="en-US" dirty="0" smtClean="0"/>
              <a:t>.</a:t>
            </a:r>
            <a:endParaRPr lang="el-GR" dirty="0"/>
          </a:p>
          <a:p>
            <a:pPr>
              <a:buClr>
                <a:srgbClr val="006699"/>
              </a:buClr>
              <a:buFont typeface="Wingdings" panose="05000000000000000000" pitchFamily="2" charset="2"/>
              <a:buChar char="ü"/>
            </a:pPr>
            <a:r>
              <a:rPr lang="el-GR" dirty="0"/>
              <a:t>Η οικονομική κρίση στην Ανατολική Ασία το 1997 και στη Λ. Αμερική αρχές </a:t>
            </a:r>
            <a:r>
              <a:rPr lang="el-GR" dirty="0" smtClean="0"/>
              <a:t>’00</a:t>
            </a:r>
            <a:r>
              <a:rPr lang="en-US" dirty="0" smtClean="0"/>
              <a:t>.</a:t>
            </a:r>
            <a:endParaRPr lang="el-GR" dirty="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88793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Ιστορικά παραδείγματα </a:t>
            </a:r>
            <a:endParaRPr lang="el-GR" dirty="0"/>
          </a:p>
        </p:txBody>
      </p:sp>
      <p:sp>
        <p:nvSpPr>
          <p:cNvPr id="4" name="TextBox 3"/>
          <p:cNvSpPr txBox="1"/>
          <p:nvPr/>
        </p:nvSpPr>
        <p:spPr>
          <a:xfrm>
            <a:off x="6372200" y="6165812"/>
            <a:ext cx="1656184" cy="577081"/>
          </a:xfrm>
          <a:prstGeom prst="rect">
            <a:avLst/>
          </a:prstGeom>
          <a:noFill/>
        </p:spPr>
        <p:txBody>
          <a:bodyPr wrap="square" rtlCol="0">
            <a:spAutoFit/>
          </a:bodyPr>
          <a:lstStyle/>
          <a:p>
            <a:pPr algn="ctr"/>
            <a:r>
              <a:rPr lang="el-GR" sz="1050" dirty="0" smtClean="0"/>
              <a:t>Χ. Οικονόμου </a:t>
            </a:r>
          </a:p>
          <a:p>
            <a:pPr algn="ctr"/>
            <a:r>
              <a:rPr lang="el-GR" sz="1050" dirty="0" err="1" smtClean="0"/>
              <a:t>Πάντειο</a:t>
            </a:r>
            <a:r>
              <a:rPr lang="el-GR" sz="1050" dirty="0" smtClean="0"/>
              <a:t> Πανεπιστήμιο, Τμήμα Κοινωνιολογίας</a:t>
            </a:r>
          </a:p>
        </p:txBody>
      </p:sp>
      <p:sp>
        <p:nvSpPr>
          <p:cNvPr id="5" name="Θέση περιεχομένου 4"/>
          <p:cNvSpPr>
            <a:spLocks noGrp="1"/>
          </p:cNvSpPr>
          <p:nvPr>
            <p:ph idx="1"/>
          </p:nvPr>
        </p:nvSpPr>
        <p:spPr>
          <a:xfrm>
            <a:off x="457200" y="1340768"/>
            <a:ext cx="8229600" cy="5184576"/>
          </a:xfrm>
        </p:spPr>
        <p:txBody>
          <a:bodyPr>
            <a:normAutofit fontScale="92500" lnSpcReduction="20000"/>
          </a:bodyPr>
          <a:lstStyle/>
          <a:p>
            <a:pPr>
              <a:buClr>
                <a:srgbClr val="006699"/>
              </a:buClr>
              <a:buFont typeface="Wingdings" panose="05000000000000000000" pitchFamily="2" charset="2"/>
              <a:buChar char="ü"/>
            </a:pPr>
            <a:r>
              <a:rPr lang="el-GR" dirty="0"/>
              <a:t>Αύξηση της νοσηρότητας των χαμηλότερων εισοδηματικών στρωμάτων και όσων υπέστησαν τη μεγαλύτερη εισοδηματική μείωση μεταξύ </a:t>
            </a:r>
            <a:r>
              <a:rPr lang="el-GR" dirty="0" smtClean="0"/>
              <a:t>1926-1932</a:t>
            </a:r>
            <a:r>
              <a:rPr lang="en-US" dirty="0" smtClean="0"/>
              <a:t>.</a:t>
            </a:r>
            <a:endParaRPr lang="el-GR" dirty="0"/>
          </a:p>
          <a:p>
            <a:pPr>
              <a:buClr>
                <a:srgbClr val="006699"/>
              </a:buClr>
              <a:buFont typeface="Wingdings" panose="05000000000000000000" pitchFamily="2" charset="2"/>
              <a:buChar char="ü"/>
            </a:pPr>
            <a:r>
              <a:rPr lang="el-GR" dirty="0"/>
              <a:t>Δεκαετία ‘70: χειροτέρευση συνθηκών διαβίωσης, αύξηση υποσιτισμού και νοσηρότητας από μεταδοτικές ασθένειες λόγω αύξησης της ανεργίας, μείωσης των μισθών, κατάργησης της επιδότησης και αύξησης των τιμών </a:t>
            </a:r>
            <a:r>
              <a:rPr lang="el-GR" dirty="0" smtClean="0"/>
              <a:t>τροφίμων</a:t>
            </a:r>
            <a:r>
              <a:rPr lang="en-US" dirty="0" smtClean="0"/>
              <a:t>.</a:t>
            </a:r>
            <a:endParaRPr lang="el-GR" dirty="0"/>
          </a:p>
          <a:p>
            <a:pPr>
              <a:buClr>
                <a:srgbClr val="006699"/>
              </a:buClr>
              <a:buFont typeface="Wingdings" panose="05000000000000000000" pitchFamily="2" charset="2"/>
              <a:buChar char="ü"/>
            </a:pPr>
            <a:r>
              <a:rPr lang="el-GR" dirty="0"/>
              <a:t>1989: Κατακόρυφη αύξηση νοσηρότητας και θνησιμότητας: η αύξηση της ιδιωτικοποίησης και της ανεργίας είχαν συνέπεια αύξηση της θνησιμότητας κατά 12,8% μεταξύ </a:t>
            </a:r>
            <a:r>
              <a:rPr lang="el-GR" dirty="0" smtClean="0"/>
              <a:t>1989-2002</a:t>
            </a:r>
            <a:r>
              <a:rPr lang="en-US" dirty="0" smtClean="0"/>
              <a:t>.</a:t>
            </a:r>
            <a:endParaRPr lang="el-GR" dirty="0"/>
          </a:p>
          <a:p>
            <a:pPr>
              <a:buClr>
                <a:srgbClr val="006699"/>
              </a:buClr>
              <a:buFont typeface="Wingdings" panose="05000000000000000000" pitchFamily="2" charset="2"/>
              <a:buChar char="ü"/>
            </a:pPr>
            <a:r>
              <a:rPr lang="el-GR" dirty="0"/>
              <a:t>1997-2000: Αρνητικές επιπτώσεις στο σύστημα υγείας υπερβολική έμφαση στην αποτελεσματική διαχείριση των πόρων και τη διεύρυνση των πηγών χρηματοδότησης και υποβάθμιση της ισότητας στην πρόσβαση και της βελτίωσης της κατάστασης της υγείας σε δεύτερη </a:t>
            </a:r>
            <a:r>
              <a:rPr lang="el-GR" dirty="0" smtClean="0"/>
              <a:t>προτεραιότητα</a:t>
            </a:r>
            <a:r>
              <a:rPr lang="en-US" dirty="0" smtClean="0"/>
              <a:t>.</a:t>
            </a:r>
            <a:endParaRPr lang="el-GR" dirty="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348459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Διαπιστώσεις </a:t>
            </a:r>
            <a:r>
              <a:rPr lang="en-US" sz="3200" dirty="0" smtClean="0"/>
              <a:t>WHO (2009) </a:t>
            </a:r>
            <a:r>
              <a:rPr lang="el-GR" sz="3200" dirty="0" smtClean="0"/>
              <a:t>για τις επιπτώσεις της υφιστάμενης κρίσης </a:t>
            </a:r>
            <a:r>
              <a:rPr lang="el-GR" sz="3200" b="0" dirty="0" smtClean="0"/>
              <a:t>1/2</a:t>
            </a:r>
            <a:endParaRPr lang="el-GR" sz="3200" b="0" dirty="0"/>
          </a:p>
        </p:txBody>
      </p:sp>
      <p:sp>
        <p:nvSpPr>
          <p:cNvPr id="3" name="2 - Θέση περιεχομένου"/>
          <p:cNvSpPr>
            <a:spLocks noGrp="1"/>
          </p:cNvSpPr>
          <p:nvPr>
            <p:ph idx="1"/>
          </p:nvPr>
        </p:nvSpPr>
        <p:spPr>
          <a:xfrm>
            <a:off x="457200" y="1340768"/>
            <a:ext cx="8229600" cy="5328592"/>
          </a:xfrm>
        </p:spPr>
        <p:txBody>
          <a:bodyPr>
            <a:normAutofit/>
          </a:bodyPr>
          <a:lstStyle/>
          <a:p>
            <a:r>
              <a:rPr lang="el-GR" sz="2200" dirty="0" smtClean="0"/>
              <a:t>Σε χώρες που ζήτησαν βοήθεια από το ΔΝΤ, οι οικονομικοί και δημοσιονομικοί περιορισμοί που τέθηκαν κατά την περίοδο αποπληρωμής των δανείων, η μείωση του ΑΕΠ, η σημαντική αύξηση της ανεργίας και η μείωση των εσόδων επέδρασαν αρνητικά στο οικογενειακό εισόδημα, τις δημόσιες δαπάνες και τις δυνατότητες του εθελοντικού τομέα, προκειμένου να αναπτυχθούν αποτελεσματικές δράσεις στον τομέα της υγείας, σε μια περίοδο μάλιστα αυξημένων </a:t>
            </a:r>
            <a:r>
              <a:rPr lang="el-GR" sz="2200" dirty="0" smtClean="0"/>
              <a:t>αναγκών</a:t>
            </a:r>
            <a:r>
              <a:rPr lang="en-US" sz="2200" dirty="0" smtClean="0"/>
              <a:t>.</a:t>
            </a:r>
            <a:endParaRPr lang="el-GR" sz="2200" dirty="0" smtClean="0"/>
          </a:p>
          <a:p>
            <a:r>
              <a:rPr lang="el-GR" sz="2200" dirty="0" smtClean="0"/>
              <a:t>Λόγω της πτώσης του οικογενειακού εισοδήματος, οι πολίτες στρέφονται στις δημόσιες υπηρεσίες υγείας και καθώς οι κυβερνήσεις περικόπτουν τις δαπάνες υγείας, η ποιότητα της φροντίδας επιδεινώνεται, η πρόσβαση στις υπηρεσίες περιορίζεται και οι πόροι και οι υποδομές υγείας </a:t>
            </a:r>
            <a:r>
              <a:rPr lang="el-GR" sz="2200" dirty="0" smtClean="0"/>
              <a:t>απαξιώνονται</a:t>
            </a:r>
            <a:r>
              <a:rPr lang="en-US" sz="2200" dirty="0" smtClean="0"/>
              <a:t>.</a:t>
            </a:r>
            <a:endParaRPr lang="el-GR" sz="22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8937258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79512" y="1916832"/>
            <a:ext cx="2592288" cy="3384376"/>
          </a:xfrm>
          <a:prstGeom prst="roundRect">
            <a:avLst/>
          </a:prstGeom>
          <a:solidFill>
            <a:srgbClr val="C00000"/>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l-GR" sz="1800" b="1" u="sng" dirty="0" smtClean="0">
                <a:solidFill>
                  <a:schemeClr val="bg1"/>
                </a:solidFill>
                <a:latin typeface="+mn-lt"/>
              </a:rPr>
              <a:t>ΔΑΠΑΝΕΣ ΥΓΕΙΑΣ</a:t>
            </a:r>
          </a:p>
          <a:p>
            <a:endParaRPr lang="el-GR" sz="1800" u="sng" dirty="0" smtClean="0">
              <a:solidFill>
                <a:schemeClr val="bg1"/>
              </a:solidFill>
              <a:latin typeface="+mn-lt"/>
            </a:endParaRPr>
          </a:p>
          <a:p>
            <a:pPr marL="358775" indent="-266700">
              <a:buFont typeface="Wingdings" pitchFamily="2" charset="2"/>
              <a:buChar char="Ø"/>
            </a:pPr>
            <a:r>
              <a:rPr lang="el-GR" sz="1800" dirty="0" smtClean="0">
                <a:solidFill>
                  <a:schemeClr val="bg1"/>
                </a:solidFill>
                <a:latin typeface="+mn-lt"/>
              </a:rPr>
              <a:t>Περικοπές σε συγκεκριμένους τομείς </a:t>
            </a:r>
          </a:p>
          <a:p>
            <a:pPr marL="358775" indent="-266700">
              <a:buFont typeface="Wingdings" pitchFamily="2" charset="2"/>
              <a:buChar char="Ø"/>
            </a:pPr>
            <a:r>
              <a:rPr lang="el-GR" sz="1800" dirty="0" smtClean="0">
                <a:solidFill>
                  <a:schemeClr val="bg1"/>
                </a:solidFill>
                <a:latin typeface="+mn-lt"/>
              </a:rPr>
              <a:t>Αυξήσεις σε άλλους </a:t>
            </a:r>
          </a:p>
          <a:p>
            <a:pPr marL="358775" indent="-266700">
              <a:buFont typeface="Wingdings" pitchFamily="2" charset="2"/>
              <a:buChar char="Ø"/>
            </a:pPr>
            <a:r>
              <a:rPr lang="el-GR" sz="1800" dirty="0" smtClean="0">
                <a:solidFill>
                  <a:schemeClr val="bg1"/>
                </a:solidFill>
                <a:latin typeface="+mn-lt"/>
              </a:rPr>
              <a:t>Διατήρηση προϋπολογισμού </a:t>
            </a:r>
          </a:p>
          <a:p>
            <a:pPr marL="358775" indent="-266700">
              <a:buFont typeface="Wingdings" pitchFamily="2" charset="2"/>
              <a:buChar char="Ø"/>
            </a:pPr>
            <a:r>
              <a:rPr lang="el-GR" sz="1800" dirty="0" smtClean="0">
                <a:solidFill>
                  <a:schemeClr val="bg1"/>
                </a:solidFill>
                <a:latin typeface="+mn-lt"/>
              </a:rPr>
              <a:t>ανακατανομή υπηρεσιών</a:t>
            </a:r>
          </a:p>
        </p:txBody>
      </p:sp>
      <p:sp>
        <p:nvSpPr>
          <p:cNvPr id="6" name="Rounded Rectangle 5"/>
          <p:cNvSpPr/>
          <p:nvPr/>
        </p:nvSpPr>
        <p:spPr bwMode="auto">
          <a:xfrm>
            <a:off x="3203848" y="1844824"/>
            <a:ext cx="2592288" cy="3384376"/>
          </a:xfrm>
          <a:prstGeom prst="roundRect">
            <a:avLst/>
          </a:prstGeom>
          <a:solidFill>
            <a:srgbClr val="000066"/>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l-GR" sz="1800" b="1" u="sng" dirty="0" smtClean="0">
                <a:solidFill>
                  <a:schemeClr val="bg1"/>
                </a:solidFill>
                <a:latin typeface="+mn-lt"/>
              </a:rPr>
              <a:t>ΤΟΜΕΙΣ ΠΟΛΙΤΙΚΗΣ</a:t>
            </a:r>
          </a:p>
          <a:p>
            <a:endParaRPr lang="el-GR" sz="1800" u="sng" dirty="0" smtClean="0">
              <a:solidFill>
                <a:schemeClr val="bg1"/>
              </a:solidFill>
              <a:latin typeface="+mn-lt"/>
            </a:endParaRPr>
          </a:p>
          <a:p>
            <a:pPr marL="358775" indent="-266700">
              <a:buFont typeface="Wingdings" pitchFamily="2" charset="2"/>
              <a:buChar char="Ø"/>
            </a:pPr>
            <a:r>
              <a:rPr lang="el-GR" sz="1800" dirty="0" smtClean="0">
                <a:solidFill>
                  <a:schemeClr val="bg1"/>
                </a:solidFill>
                <a:latin typeface="+mn-lt"/>
              </a:rPr>
              <a:t>χρηματοδότηση</a:t>
            </a:r>
          </a:p>
          <a:p>
            <a:pPr marL="358775" indent="-266700">
              <a:buFont typeface="Wingdings" pitchFamily="2" charset="2"/>
              <a:buChar char="Ø"/>
            </a:pPr>
            <a:r>
              <a:rPr lang="el-GR" sz="1800" dirty="0" smtClean="0">
                <a:solidFill>
                  <a:schemeClr val="bg1"/>
                </a:solidFill>
                <a:latin typeface="+mn-lt"/>
              </a:rPr>
              <a:t>ένταση και ποιότητα</a:t>
            </a:r>
          </a:p>
          <a:p>
            <a:pPr marL="358775" indent="-266700">
              <a:buFont typeface="Wingdings" pitchFamily="2" charset="2"/>
              <a:buChar char="Ø"/>
            </a:pPr>
            <a:r>
              <a:rPr lang="el-GR" sz="1800" dirty="0" smtClean="0">
                <a:solidFill>
                  <a:schemeClr val="bg1"/>
                </a:solidFill>
                <a:latin typeface="+mn-lt"/>
              </a:rPr>
              <a:t>αποδοτικότητα</a:t>
            </a:r>
          </a:p>
          <a:p>
            <a:pPr marL="358775" indent="-266700">
              <a:buFont typeface="Wingdings" pitchFamily="2" charset="2"/>
              <a:buChar char="Ø"/>
            </a:pPr>
            <a:r>
              <a:rPr lang="el-GR" sz="1800" dirty="0" smtClean="0">
                <a:solidFill>
                  <a:schemeClr val="bg1"/>
                </a:solidFill>
                <a:latin typeface="+mn-lt"/>
              </a:rPr>
              <a:t>κόστη	</a:t>
            </a:r>
          </a:p>
        </p:txBody>
      </p:sp>
      <p:sp>
        <p:nvSpPr>
          <p:cNvPr id="7" name="Rounded Rectangle 6"/>
          <p:cNvSpPr/>
          <p:nvPr/>
        </p:nvSpPr>
        <p:spPr bwMode="auto">
          <a:xfrm>
            <a:off x="6084168" y="1844824"/>
            <a:ext cx="2880320" cy="3312368"/>
          </a:xfrm>
          <a:prstGeom prst="roundRect">
            <a:avLst/>
          </a:prstGeom>
          <a:solidFill>
            <a:srgbClr val="00B050"/>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r>
              <a:rPr lang="el-GR" sz="1800" b="1" u="sng" dirty="0" smtClean="0">
                <a:solidFill>
                  <a:schemeClr val="bg1"/>
                </a:solidFill>
                <a:latin typeface="+mn-lt"/>
              </a:rPr>
              <a:t>ΑΠΟΤΕΛΕΣΜΑΤΑ</a:t>
            </a:r>
          </a:p>
          <a:p>
            <a:endParaRPr lang="el-GR" sz="1800" u="sng" dirty="0" smtClean="0">
              <a:solidFill>
                <a:schemeClr val="bg1"/>
              </a:solidFill>
              <a:latin typeface="+mn-lt"/>
            </a:endParaRPr>
          </a:p>
          <a:p>
            <a:pPr marL="358775" indent="-266700">
              <a:buFont typeface="Wingdings" pitchFamily="2" charset="2"/>
              <a:buChar char="Ø"/>
            </a:pPr>
            <a:r>
              <a:rPr lang="el-GR" sz="1800" dirty="0" smtClean="0">
                <a:solidFill>
                  <a:schemeClr val="bg1"/>
                </a:solidFill>
                <a:latin typeface="+mn-lt"/>
              </a:rPr>
              <a:t>επίπεδο υγείας</a:t>
            </a:r>
          </a:p>
          <a:p>
            <a:pPr marL="358775" indent="-266700">
              <a:buFont typeface="Wingdings" pitchFamily="2" charset="2"/>
              <a:buChar char="Ø"/>
            </a:pPr>
            <a:r>
              <a:rPr lang="el-GR" sz="1800" dirty="0" smtClean="0">
                <a:solidFill>
                  <a:schemeClr val="bg1"/>
                </a:solidFill>
                <a:latin typeface="+mn-lt"/>
              </a:rPr>
              <a:t>οικονομική προστασία πολιτών</a:t>
            </a:r>
          </a:p>
          <a:p>
            <a:pPr marL="358775" indent="-266700">
              <a:buFont typeface="Wingdings" pitchFamily="2" charset="2"/>
              <a:buChar char="Ø"/>
            </a:pPr>
            <a:r>
              <a:rPr lang="el-GR" sz="1800" dirty="0" smtClean="0">
                <a:solidFill>
                  <a:schemeClr val="bg1"/>
                </a:solidFill>
                <a:latin typeface="+mn-lt"/>
              </a:rPr>
              <a:t>αποτελεσματικότητα</a:t>
            </a:r>
          </a:p>
          <a:p>
            <a:pPr marL="358775" indent="-266700">
              <a:buFont typeface="Wingdings" pitchFamily="2" charset="2"/>
              <a:buChar char="Ø"/>
            </a:pPr>
            <a:r>
              <a:rPr lang="el-GR" sz="1800" dirty="0" smtClean="0">
                <a:solidFill>
                  <a:schemeClr val="bg1"/>
                </a:solidFill>
                <a:latin typeface="+mn-lt"/>
              </a:rPr>
              <a:t>ισοτιμία</a:t>
            </a:r>
          </a:p>
          <a:p>
            <a:pPr marL="358775" indent="-266700">
              <a:buFont typeface="Wingdings" pitchFamily="2" charset="2"/>
              <a:buChar char="Ø"/>
            </a:pPr>
            <a:r>
              <a:rPr lang="el-GR" sz="1800" dirty="0" smtClean="0">
                <a:solidFill>
                  <a:schemeClr val="bg1"/>
                </a:solidFill>
                <a:latin typeface="+mn-lt"/>
              </a:rPr>
              <a:t>ποιότητα</a:t>
            </a:r>
          </a:p>
          <a:p>
            <a:pPr marL="358775" indent="-266700">
              <a:buFont typeface="Wingdings" pitchFamily="2" charset="2"/>
              <a:buChar char="Ø"/>
            </a:pPr>
            <a:r>
              <a:rPr lang="el-GR" sz="1800" dirty="0" smtClean="0">
                <a:solidFill>
                  <a:schemeClr val="bg1"/>
                </a:solidFill>
                <a:latin typeface="+mn-lt"/>
              </a:rPr>
              <a:t>ανταποκρισιμότητα</a:t>
            </a:r>
          </a:p>
          <a:p>
            <a:pPr marL="358775" indent="-266700">
              <a:buFont typeface="Wingdings" pitchFamily="2" charset="2"/>
              <a:buChar char="Ø"/>
            </a:pPr>
            <a:r>
              <a:rPr lang="el-GR" sz="1800" dirty="0" smtClean="0">
                <a:solidFill>
                  <a:schemeClr val="bg1"/>
                </a:solidFill>
                <a:latin typeface="+mn-lt"/>
              </a:rPr>
              <a:t>διαφάνεια</a:t>
            </a:r>
          </a:p>
          <a:p>
            <a:pPr marL="358775" indent="-266700">
              <a:buFont typeface="Wingdings" pitchFamily="2" charset="2"/>
              <a:buChar char="Ø"/>
            </a:pPr>
            <a:r>
              <a:rPr lang="el-GR" sz="1800" dirty="0" smtClean="0">
                <a:solidFill>
                  <a:schemeClr val="bg1"/>
                </a:solidFill>
                <a:latin typeface="+mn-lt"/>
              </a:rPr>
              <a:t>λογοδοσία</a:t>
            </a:r>
          </a:p>
        </p:txBody>
      </p:sp>
      <p:sp>
        <p:nvSpPr>
          <p:cNvPr id="8" name="Rounded Rectangle 7"/>
          <p:cNvSpPr/>
          <p:nvPr/>
        </p:nvSpPr>
        <p:spPr bwMode="auto">
          <a:xfrm>
            <a:off x="755576" y="6165304"/>
            <a:ext cx="7416824" cy="504056"/>
          </a:xfrm>
          <a:prstGeom prst="round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chemeClr val="tx1"/>
                </a:solidFill>
                <a:latin typeface="+mn-lt"/>
              </a:rPr>
              <a:t>Οικονομική</a:t>
            </a:r>
            <a:r>
              <a:rPr kumimoji="0" lang="el-GR" sz="2400" b="0" i="0" u="none" strike="noStrike" cap="none" normalizeH="0" dirty="0" smtClean="0">
                <a:ln>
                  <a:noFill/>
                </a:ln>
                <a:solidFill>
                  <a:schemeClr val="tx1"/>
                </a:solidFill>
                <a:latin typeface="+mn-lt"/>
              </a:rPr>
              <a:t> Κρίση </a:t>
            </a:r>
            <a:endParaRPr kumimoji="0" lang="el-GR" sz="2400" b="0" i="0" u="none" strike="noStrike" cap="none" normalizeH="0" baseline="0" dirty="0" smtClean="0">
              <a:ln>
                <a:noFill/>
              </a:ln>
              <a:solidFill>
                <a:schemeClr val="tx1"/>
              </a:solidFill>
              <a:latin typeface="+mn-lt"/>
            </a:endParaRPr>
          </a:p>
        </p:txBody>
      </p:sp>
      <p:sp>
        <p:nvSpPr>
          <p:cNvPr id="10" name="Down Arrow 9"/>
          <p:cNvSpPr/>
          <p:nvPr/>
        </p:nvSpPr>
        <p:spPr bwMode="auto">
          <a:xfrm rot="10800000">
            <a:off x="1475656" y="5445224"/>
            <a:ext cx="504056" cy="648072"/>
          </a:xfrm>
          <a:prstGeom prst="downArrow">
            <a:avLst/>
          </a:prstGeom>
          <a:solidFill>
            <a:srgbClr val="006699"/>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l-GR" b="0" smtClean="0">
              <a:latin typeface="+mn-lt"/>
            </a:endParaRPr>
          </a:p>
        </p:txBody>
      </p:sp>
      <p:sp>
        <p:nvSpPr>
          <p:cNvPr id="11" name="Down Arrow 10"/>
          <p:cNvSpPr/>
          <p:nvPr/>
        </p:nvSpPr>
        <p:spPr bwMode="auto">
          <a:xfrm rot="10800000">
            <a:off x="4283968" y="5445224"/>
            <a:ext cx="504056" cy="648072"/>
          </a:xfrm>
          <a:prstGeom prst="downArrow">
            <a:avLst/>
          </a:prstGeom>
          <a:solidFill>
            <a:srgbClr val="006699"/>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l-GR" b="0" smtClean="0">
              <a:latin typeface="+mn-lt"/>
            </a:endParaRPr>
          </a:p>
        </p:txBody>
      </p:sp>
      <p:sp>
        <p:nvSpPr>
          <p:cNvPr id="12" name="Down Arrow 11"/>
          <p:cNvSpPr/>
          <p:nvPr/>
        </p:nvSpPr>
        <p:spPr bwMode="auto">
          <a:xfrm rot="10800000">
            <a:off x="7272300" y="5449377"/>
            <a:ext cx="504056" cy="648072"/>
          </a:xfrm>
          <a:prstGeom prst="downArrow">
            <a:avLst/>
          </a:prstGeom>
          <a:solidFill>
            <a:srgbClr val="006699"/>
          </a:solidFill>
          <a:ln w="444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el-GR" b="0" smtClean="0">
              <a:latin typeface="+mn-lt"/>
            </a:endParaRPr>
          </a:p>
        </p:txBody>
      </p:sp>
      <p:sp>
        <p:nvSpPr>
          <p:cNvPr id="13" name="TextBox 12"/>
          <p:cNvSpPr txBox="1"/>
          <p:nvPr/>
        </p:nvSpPr>
        <p:spPr>
          <a:xfrm>
            <a:off x="7670822" y="5601507"/>
            <a:ext cx="1656184" cy="577081"/>
          </a:xfrm>
          <a:prstGeom prst="rect">
            <a:avLst/>
          </a:prstGeom>
          <a:noFill/>
        </p:spPr>
        <p:txBody>
          <a:bodyPr wrap="square" rtlCol="0">
            <a:spAutoFit/>
          </a:bodyPr>
          <a:lstStyle/>
          <a:p>
            <a:pPr algn="ctr"/>
            <a:r>
              <a:rPr lang="el-GR" sz="1050" dirty="0" smtClean="0">
                <a:latin typeface="+mn-lt"/>
              </a:rPr>
              <a:t>Χ. Οικονόμου </a:t>
            </a:r>
          </a:p>
          <a:p>
            <a:pPr algn="ctr"/>
            <a:r>
              <a:rPr lang="el-GR" sz="1050" dirty="0" err="1" smtClean="0">
                <a:latin typeface="+mn-lt"/>
              </a:rPr>
              <a:t>Πάντειο</a:t>
            </a:r>
            <a:r>
              <a:rPr lang="el-GR" sz="1050" dirty="0" smtClean="0">
                <a:latin typeface="+mn-lt"/>
              </a:rPr>
              <a:t> Πανεπιστήμιο, Τμήμα Κοινωνιολογίας</a:t>
            </a:r>
          </a:p>
        </p:txBody>
      </p:sp>
      <p:sp>
        <p:nvSpPr>
          <p:cNvPr id="4" name="Τίτλος 3"/>
          <p:cNvSpPr>
            <a:spLocks noGrp="1"/>
          </p:cNvSpPr>
          <p:nvPr>
            <p:ph type="title"/>
          </p:nvPr>
        </p:nvSpPr>
        <p:spPr/>
        <p:txBody>
          <a:bodyPr>
            <a:normAutofit/>
          </a:bodyPr>
          <a:lstStyle/>
          <a:p>
            <a:r>
              <a:rPr lang="el-GR" sz="3200" dirty="0">
                <a:latin typeface="+mn-lt"/>
              </a:rPr>
              <a:t>Διαπιστώσεις </a:t>
            </a:r>
            <a:r>
              <a:rPr lang="en-US" sz="3200" dirty="0">
                <a:latin typeface="+mn-lt"/>
              </a:rPr>
              <a:t>WHO (2009) </a:t>
            </a:r>
            <a:r>
              <a:rPr lang="el-GR" sz="3200" dirty="0">
                <a:latin typeface="+mn-lt"/>
              </a:rPr>
              <a:t>για τις επιπτώσεις της υφιστάμενης </a:t>
            </a:r>
            <a:r>
              <a:rPr lang="el-GR" sz="3200" dirty="0" smtClean="0">
                <a:latin typeface="+mn-lt"/>
              </a:rPr>
              <a:t>κρίσης </a:t>
            </a:r>
            <a:r>
              <a:rPr lang="el-GR" sz="3200" b="0" dirty="0">
                <a:latin typeface="+mn-lt"/>
              </a:rPr>
              <a:t>2</a:t>
            </a:r>
            <a:r>
              <a:rPr lang="el-GR" sz="3200" b="0" dirty="0" smtClean="0">
                <a:latin typeface="+mn-lt"/>
              </a:rPr>
              <a:t>/2</a:t>
            </a:r>
            <a:endParaRPr lang="el-GR" sz="3200" b="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006021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Μέτρα πολιτικής που υποσκάπτουν τους στόχους των συστημάτων υγείας</a:t>
            </a:r>
            <a:endParaRPr lang="el-GR" sz="3200" dirty="0"/>
          </a:p>
        </p:txBody>
      </p:sp>
      <p:sp>
        <p:nvSpPr>
          <p:cNvPr id="4" name="Θέση περιεχομένου 3"/>
          <p:cNvSpPr>
            <a:spLocks noGrp="1"/>
          </p:cNvSpPr>
          <p:nvPr>
            <p:ph idx="1"/>
          </p:nvPr>
        </p:nvSpPr>
        <p:spPr/>
        <p:txBody>
          <a:bodyPr/>
          <a:lstStyle/>
          <a:p>
            <a:r>
              <a:rPr lang="el-GR" dirty="0" smtClean="0"/>
              <a:t>Μείωση </a:t>
            </a:r>
            <a:r>
              <a:rPr lang="el-GR" dirty="0"/>
              <a:t>καλυπτόμενων </a:t>
            </a:r>
            <a:r>
              <a:rPr lang="el-GR" dirty="0" smtClean="0"/>
              <a:t>κινδύνων</a:t>
            </a:r>
            <a:r>
              <a:rPr lang="en-US" dirty="0" smtClean="0"/>
              <a:t>.</a:t>
            </a:r>
            <a:endParaRPr lang="el-GR" dirty="0"/>
          </a:p>
          <a:p>
            <a:r>
              <a:rPr lang="el-GR" dirty="0" smtClean="0"/>
              <a:t>Μείωση </a:t>
            </a:r>
            <a:r>
              <a:rPr lang="el-GR" dirty="0"/>
              <a:t>καλυπτόμενου </a:t>
            </a:r>
            <a:r>
              <a:rPr lang="el-GR" dirty="0" smtClean="0"/>
              <a:t>πληθυσμού</a:t>
            </a:r>
            <a:r>
              <a:rPr lang="en-US" dirty="0" smtClean="0"/>
              <a:t>.</a:t>
            </a:r>
            <a:endParaRPr lang="el-GR" dirty="0"/>
          </a:p>
          <a:p>
            <a:r>
              <a:rPr lang="el-GR" dirty="0" smtClean="0"/>
              <a:t>Αύξηση </a:t>
            </a:r>
            <a:r>
              <a:rPr lang="el-GR" dirty="0"/>
              <a:t>χρόνου </a:t>
            </a:r>
            <a:r>
              <a:rPr lang="el-GR" dirty="0" smtClean="0"/>
              <a:t>αναμονής</a:t>
            </a:r>
            <a:r>
              <a:rPr lang="en-US" dirty="0" smtClean="0"/>
              <a:t>.</a:t>
            </a:r>
            <a:endParaRPr lang="el-GR" dirty="0"/>
          </a:p>
          <a:p>
            <a:r>
              <a:rPr lang="el-GR" dirty="0" smtClean="0"/>
              <a:t>Συμμετοχή </a:t>
            </a:r>
            <a:r>
              <a:rPr lang="el-GR" dirty="0"/>
              <a:t>χρηστών στο </a:t>
            </a:r>
            <a:r>
              <a:rPr lang="el-GR" dirty="0" smtClean="0"/>
              <a:t>κόστος</a:t>
            </a:r>
            <a:r>
              <a:rPr lang="en-US" dirty="0" smtClean="0"/>
              <a:t>.</a:t>
            </a:r>
            <a:endParaRPr lang="el-GR" dirty="0"/>
          </a:p>
          <a:p>
            <a:r>
              <a:rPr lang="el-GR" dirty="0" smtClean="0"/>
              <a:t>Μισθολογικές </a:t>
            </a:r>
            <a:r>
              <a:rPr lang="el-GR" dirty="0"/>
              <a:t>μειώσεις υγειονομικού </a:t>
            </a:r>
            <a:r>
              <a:rPr lang="el-GR" dirty="0" smtClean="0"/>
              <a:t>δυναμικού</a:t>
            </a:r>
            <a:r>
              <a:rPr lang="en-US" dirty="0" smtClean="0"/>
              <a:t>.</a:t>
            </a:r>
            <a:endParaRPr lang="el-GR" dirty="0"/>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73165996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176</TotalTime>
  <Words>1137</Words>
  <Application>Microsoft Office PowerPoint</Application>
  <PresentationFormat>Προβολή στην οθόνη (4:3)</PresentationFormat>
  <Paragraphs>152</Paragraphs>
  <Slides>16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template</vt:lpstr>
      <vt:lpstr>OC_template_updated</vt:lpstr>
      <vt:lpstr>Συστήματα Υγείας (Θ)</vt:lpstr>
      <vt:lpstr>Σημαντικά προβλήματα των  συστημάτων Υγείας </vt:lpstr>
      <vt:lpstr>Επιπτώσεις στα συστήματα Υγείας</vt:lpstr>
      <vt:lpstr>Παρουσίαση του PowerPoint</vt:lpstr>
      <vt:lpstr>Τέσσερα ιστορικά παραδείγματα </vt:lpstr>
      <vt:lpstr>Ιστορικά παραδείγματα </vt:lpstr>
      <vt:lpstr>Διαπιστώσεις WHO (2009) για τις επιπτώσεις της υφιστάμενης κρίσης 1/2</vt:lpstr>
      <vt:lpstr>Διαπιστώσεις WHO (2009) για τις επιπτώσεις της υφιστάμενης κρίσης 2/2</vt:lpstr>
      <vt:lpstr>Μέτρα πολιτικής που υποσκάπτουν τους στόχους των συστημάτων υγείας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fkaram2</cp:lastModifiedBy>
  <cp:revision>35</cp:revision>
  <dcterms:created xsi:type="dcterms:W3CDTF">2015-05-15T08:56:51Z</dcterms:created>
  <dcterms:modified xsi:type="dcterms:W3CDTF">2015-07-21T05:59:52Z</dcterms:modified>
</cp:coreProperties>
</file>