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8"/>
  </p:notesMasterIdLst>
  <p:handoutMasterIdLst>
    <p:handoutMasterId r:id="rId49"/>
  </p:handoutMasterIdLst>
  <p:sldIdLst>
    <p:sldId id="256" r:id="rId3"/>
    <p:sldId id="276" r:id="rId4"/>
    <p:sldId id="279" r:id="rId5"/>
    <p:sldId id="280" r:id="rId6"/>
    <p:sldId id="281" r:id="rId7"/>
    <p:sldId id="285" r:id="rId8"/>
    <p:sldId id="286" r:id="rId9"/>
    <p:sldId id="297" r:id="rId10"/>
    <p:sldId id="301" r:id="rId11"/>
    <p:sldId id="325" r:id="rId12"/>
    <p:sldId id="326" r:id="rId13"/>
    <p:sldId id="327" r:id="rId14"/>
    <p:sldId id="302" r:id="rId15"/>
    <p:sldId id="304" r:id="rId16"/>
    <p:sldId id="305" r:id="rId17"/>
    <p:sldId id="306" r:id="rId18"/>
    <p:sldId id="307" r:id="rId19"/>
    <p:sldId id="308" r:id="rId20"/>
    <p:sldId id="321" r:id="rId21"/>
    <p:sldId id="322" r:id="rId22"/>
    <p:sldId id="323" r:id="rId23"/>
    <p:sldId id="324" r:id="rId24"/>
    <p:sldId id="309" r:id="rId25"/>
    <p:sldId id="310" r:id="rId26"/>
    <p:sldId id="311" r:id="rId27"/>
    <p:sldId id="315" r:id="rId28"/>
    <p:sldId id="268" r:id="rId29"/>
    <p:sldId id="267" r:id="rId30"/>
    <p:sldId id="269" r:id="rId31"/>
    <p:sldId id="270" r:id="rId32"/>
    <p:sldId id="271" r:id="rId33"/>
    <p:sldId id="272" r:id="rId34"/>
    <p:sldId id="273" r:id="rId35"/>
    <p:sldId id="274" r:id="rId36"/>
    <p:sldId id="316" r:id="rId37"/>
    <p:sldId id="317" r:id="rId38"/>
    <p:sldId id="318" r:id="rId39"/>
    <p:sldId id="319" r:id="rId40"/>
    <p:sldId id="257" r:id="rId41"/>
    <p:sldId id="262" r:id="rId42"/>
    <p:sldId id="264" r:id="rId43"/>
    <p:sldId id="328" r:id="rId44"/>
    <p:sldId id="329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003300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90" d="100"/>
          <a:sy n="90" d="100"/>
        </p:scale>
        <p:origin x="-241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B5802-223F-4625-8DB0-A089809632AA}" type="slidenum">
              <a:rPr lang="el-GR" smtClean="0"/>
              <a:pPr/>
              <a:t>11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29DD6-8321-4805-A6B7-299D1F1A0E7C}" type="slidenum">
              <a:rPr lang="el-GR" smtClean="0"/>
              <a:pPr/>
              <a:t>13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4182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0C55B-E0D7-4505-AD91-DCC752353786}" type="slidenum">
              <a:rPr lang="el-GR" smtClean="0"/>
              <a:pPr/>
              <a:t>15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8467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933B3-1EB6-41C5-932D-35781F2BBB95}" type="slidenum">
              <a:rPr lang="el-GR" smtClean="0"/>
              <a:pPr/>
              <a:t>16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9876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CA752-97BD-4693-A852-13CD7DB20D05}" type="slidenum">
              <a:rPr lang="el-GR" smtClean="0"/>
              <a:pPr/>
              <a:t>17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8404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5E8A3-017B-42C5-9F85-76FDD8016434}" type="slidenum">
              <a:rPr lang="el-GR" smtClean="0"/>
              <a:pPr/>
              <a:t>18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9A13-564D-4DDE-9F95-84DE854090A0}" type="slidenum">
              <a:rPr lang="el-GR" smtClean="0"/>
              <a:pPr/>
              <a:t>21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BBAB4-407D-475F-825C-2E46D185B929}" type="slidenum">
              <a:rPr lang="el-GR" smtClean="0"/>
              <a:pPr/>
              <a:t>22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70347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C453E-2AC1-434D-B143-F086BE2ECEFD}" type="slidenum">
              <a:rPr lang="el-GR" smtClean="0"/>
              <a:pPr/>
              <a:t>23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86222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3BBF7-9DB0-4D55-87BF-28C98141B64D}" type="slidenum">
              <a:rPr lang="el-GR" smtClean="0"/>
              <a:pPr/>
              <a:t>24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1361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FD48D0-E4DE-430E-8424-F57F6E2CBAA6}" type="slidenum">
              <a:rPr lang="el-GR" smtClean="0"/>
              <a:pPr/>
              <a:t>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16034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AD1FD-C6A8-4CD8-B185-29DC7D6D68E8}" type="slidenum">
              <a:rPr lang="el-GR" smtClean="0"/>
              <a:pPr/>
              <a:t>25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10229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E69FBF-AA5B-4C49-9EE0-39F4F5D6768A}" type="slidenum">
              <a:rPr lang="el-GR" smtClean="0"/>
              <a:pPr/>
              <a:t>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1978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09116-7025-45C4-BC2C-966C93933A7E}" type="slidenum">
              <a:rPr lang="el-GR" smtClean="0"/>
              <a:pPr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3025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9F779C-35C0-4ACE-8BFE-DDAAF34FF1C7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9362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ADE63-2A50-4808-AAE6-06FA3091B3E1}" type="slidenum">
              <a:rPr lang="el-GR" smtClean="0"/>
              <a:pPr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5110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FB723-911A-49CF-A09A-4289EAD32D84}" type="slidenum">
              <a:rPr lang="el-GR" smtClean="0"/>
              <a:pPr/>
              <a:t>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7646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6DB3-DB28-455D-9FCF-9BF507B7C3F2}" type="slidenum">
              <a:rPr lang="el-GR" smtClean="0"/>
              <a:pPr/>
              <a:t>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664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6D1D0-7BF4-4A3A-B183-A0DC16F4F44F}" type="slidenum">
              <a:rPr lang="el-GR" smtClean="0"/>
              <a:pPr/>
              <a:t>9</a:t>
            </a:fld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d9uJ9JitJw" TargetMode="External"/><Relationship Id="rId7" Type="http://schemas.openxmlformats.org/officeDocument/2006/relationships/hyperlink" Target="http://creativecommons.org/licenses/by-sa/2.5/deed.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FGM" TargetMode="External"/><Relationship Id="rId5" Type="http://schemas.openxmlformats.org/officeDocument/2006/relationships/hyperlink" Target="http://commons.wikimedia.org/wiki/File:Refractometer.jpg" TargetMode="Externa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rine_sample.JP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Jmh649" TargetMode="External"/><Relationship Id="rId11" Type="http://schemas.openxmlformats.org/officeDocument/2006/relationships/hyperlink" Target="http://en.wikipedia.org/wiki/File:Weewee.JPG" TargetMode="External"/><Relationship Id="rId5" Type="http://schemas.openxmlformats.org/officeDocument/2006/relationships/hyperlink" Target="https://commons.wikimedia.org/wiki/File:RhabdoUrine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://commons.wikimedia.org/w/index.php?title=User:Alexbrn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Pyuria2011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://commons.wikimedia.org/wiki/User:Polarlys" TargetMode="External"/><Relationship Id="rId4" Type="http://schemas.openxmlformats.org/officeDocument/2006/relationships/hyperlink" Target="http://commons.wikimedia.org/wiki/File:Urinbecher.jpg" TargetMode="External"/><Relationship Id="rId9" Type="http://schemas.openxmlformats.org/officeDocument/2006/relationships/hyperlink" Target="https://commons.wikimedia.org/wiki/User:Jmh64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Οι φυσικοί χαρακτήρες των ούρων, το ουρινόμετρο και ο προσδιορισμός της γλυκόζης.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93773"/>
              </p:ext>
            </p:extLst>
          </p:nvPr>
        </p:nvGraphicFramePr>
        <p:xfrm>
          <a:off x="251520" y="2060848"/>
          <a:ext cx="8568952" cy="32918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56318"/>
                <a:gridCol w="1698350"/>
                <a:gridCol w="1929944"/>
                <a:gridCol w="2084340"/>
              </a:tblGrid>
              <a:tr h="823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Δείκτης 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Εύρος </a:t>
                      </a: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Δείκτη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Χρώμα </a:t>
                      </a:r>
                      <a:r>
                        <a:rPr lang="el-GR" sz="2400" dirty="0"/>
                        <a:t>σε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όξινο περιβάλλον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Χρώμα </a:t>
                      </a:r>
                      <a:r>
                        <a:rPr lang="el-GR" sz="2400" dirty="0"/>
                        <a:t>σε αλκαλικό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Περιβάλλον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</a:tr>
              <a:tr h="488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Μπλε </a:t>
                      </a:r>
                      <a:r>
                        <a:rPr lang="el-GR" sz="2400" dirty="0"/>
                        <a:t>βρωμοθυμόλης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6,0 </a:t>
                      </a:r>
                      <a:r>
                        <a:rPr lang="el-GR" sz="2400" dirty="0"/>
                        <a:t>– 7,6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Κίτρινο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Κυανό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2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Ερυθρό </a:t>
                      </a:r>
                      <a:r>
                        <a:rPr lang="el-GR" sz="2400" dirty="0"/>
                        <a:t>κρεζολίου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7,2 </a:t>
                      </a:r>
                      <a:r>
                        <a:rPr lang="el-GR" sz="2400" dirty="0"/>
                        <a:t>– 8,8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Κίτρινο 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Ερυθρό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2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Ερυθρό </a:t>
                      </a:r>
                      <a:r>
                        <a:rPr lang="el-GR" sz="2400" dirty="0"/>
                        <a:t>μεθυλίου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4,2 </a:t>
                      </a:r>
                      <a:r>
                        <a:rPr lang="el-GR" sz="2400" dirty="0"/>
                        <a:t>– 6,2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Ερυθρό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Κίτρινο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382172" y="544522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Χρησιμοποιούνται συνήθως δύο από τους τρεις αυτούς δείκτες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το μπλε της βρωμοθυμόλης και το ερυθρό του μεθυλίου με όρια 4,2 – 7,6.</a:t>
            </a:r>
            <a:endParaRPr lang="el-GR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M</a:t>
            </a:r>
            <a:r>
              <a:rPr lang="el-GR" sz="3600" dirty="0">
                <a:solidFill>
                  <a:srgbClr val="1F497D"/>
                </a:solidFill>
              </a:rPr>
              <a:t>έτρηση</a:t>
            </a:r>
            <a:r>
              <a:rPr lang="el-GR" sz="3600" dirty="0">
                <a:solidFill>
                  <a:srgbClr val="1F497D"/>
                </a:solidFill>
              </a:rPr>
              <a:t> </a:t>
            </a:r>
            <a:r>
              <a:rPr lang="en-US" sz="3600" dirty="0">
                <a:solidFill>
                  <a:srgbClr val="1F497D"/>
                </a:solidFill>
              </a:rPr>
              <a:t>pH </a:t>
            </a:r>
            <a:r>
              <a:rPr lang="el-GR" sz="3600" dirty="0">
                <a:solidFill>
                  <a:srgbClr val="1F497D"/>
                </a:solidFill>
              </a:rPr>
              <a:t>με ταινία των </a:t>
            </a:r>
            <a:r>
              <a:rPr lang="el-GR" sz="3600" dirty="0" smtClean="0">
                <a:solidFill>
                  <a:srgbClr val="1F497D"/>
                </a:solidFill>
              </a:rPr>
              <a:t>ούρων</a:t>
            </a:r>
            <a:endParaRPr lang="el-GR" sz="3600" dirty="0">
              <a:solidFill>
                <a:srgbClr val="1F497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4B82"/>
                </a:solidFill>
              </a:rPr>
              <a:t>Συνδυασμός δεικτών</a:t>
            </a:r>
            <a:r>
              <a:rPr lang="el-GR" sz="2400" dirty="0">
                <a:solidFill>
                  <a:srgbClr val="004B82"/>
                </a:solidFill>
              </a:rPr>
              <a:t> </a:t>
            </a:r>
            <a:r>
              <a:rPr lang="el-GR" sz="2400" dirty="0"/>
              <a:t>για την ανίχνευση αλλαγών του </a:t>
            </a:r>
            <a:r>
              <a:rPr lang="en-US" sz="2400" dirty="0"/>
              <a:t>pH </a:t>
            </a:r>
            <a:r>
              <a:rPr lang="el-GR" sz="2400" b="1" dirty="0">
                <a:solidFill>
                  <a:srgbClr val="004B82"/>
                </a:solidFill>
              </a:rPr>
              <a:t>μεταξύ 5 και 9 (ή 8,5).</a:t>
            </a:r>
            <a:r>
              <a:rPr lang="el-GR" sz="2400" dirty="0">
                <a:solidFill>
                  <a:srgbClr val="004B8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1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970" y="1188868"/>
            <a:ext cx="4896544" cy="11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021842" y="12608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21842" y="42132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970" y="3925172"/>
            <a:ext cx="4536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3970" y="2340996"/>
            <a:ext cx="59470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021842" y="26290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093850" y="55813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986" y="5509347"/>
            <a:ext cx="5903422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n-US" dirty="0">
                <a:solidFill>
                  <a:srgbClr val="1F497D"/>
                </a:solidFill>
              </a:rPr>
              <a:t>pH</a:t>
            </a:r>
            <a:r>
              <a:rPr lang="el-GR" dirty="0">
                <a:solidFill>
                  <a:srgbClr val="1F497D"/>
                </a:solidFill>
              </a:rPr>
              <a:t> με διάφορες ταινίες ούρων</a:t>
            </a:r>
          </a:p>
        </p:txBody>
      </p:sp>
    </p:spTree>
    <p:extLst>
      <p:ext uri="{BB962C8B-B14F-4D97-AF65-F5344CB8AC3E}">
        <p14:creationId xmlns:p14="http://schemas.microsoft.com/office/powerpoint/2010/main" val="17073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1F497D"/>
                </a:solidFill>
                <a:cs typeface="Arial" charset="0"/>
              </a:rPr>
              <a:t>Εργαστηριακά λάθη </a:t>
            </a:r>
            <a:r>
              <a:rPr lang="en-US" sz="3600" dirty="0">
                <a:solidFill>
                  <a:srgbClr val="1F497D"/>
                </a:solidFill>
                <a:cs typeface="Arial" charset="0"/>
              </a:rPr>
              <a:t>p</a:t>
            </a:r>
            <a:r>
              <a:rPr lang="el-GR" sz="3600" dirty="0" smtClean="0">
                <a:solidFill>
                  <a:srgbClr val="1F497D"/>
                </a:solidFill>
                <a:cs typeface="Arial" charset="0"/>
              </a:rPr>
              <a:t>Η</a:t>
            </a:r>
            <a:endParaRPr lang="el-GR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l-GR" sz="2400" b="1" dirty="0">
                <a:solidFill>
                  <a:srgbClr val="820000"/>
                </a:solidFill>
                <a:cs typeface="Arial" charset="0"/>
              </a:rPr>
              <a:t> </a:t>
            </a: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charset="0"/>
              </a:rPr>
              <a:t>Ψευδώς θετικά αποτελέσματα</a:t>
            </a:r>
          </a:p>
          <a:p>
            <a:pPr marL="457200" indent="-457200">
              <a:spcAft>
                <a:spcPts val="600"/>
              </a:spcAft>
              <a:buAutoNum type="arabicPeriod"/>
              <a:tabLst>
                <a:tab pos="1079500" algn="l"/>
              </a:tabLst>
            </a:pPr>
            <a:r>
              <a:rPr lang="en-US" sz="2400" b="1" dirty="0" smtClean="0">
                <a:solidFill>
                  <a:srgbClr val="820000"/>
                </a:solidFill>
              </a:rPr>
              <a:t>Running </a:t>
            </a:r>
            <a:r>
              <a:rPr lang="en-US" sz="2400" b="1" dirty="0">
                <a:solidFill>
                  <a:srgbClr val="820000"/>
                </a:solidFill>
              </a:rPr>
              <a:t>over</a:t>
            </a:r>
            <a:r>
              <a:rPr lang="el-GR" sz="2400" b="1" dirty="0">
                <a:solidFill>
                  <a:srgbClr val="820000"/>
                </a:solidFill>
              </a:rPr>
              <a:t>. </a:t>
            </a:r>
            <a:r>
              <a:rPr lang="el-GR" sz="2400" dirty="0"/>
              <a:t>Εμφανίζεται όταν η</a:t>
            </a:r>
            <a:r>
              <a:rPr lang="en-US" sz="2400" dirty="0"/>
              <a:t> </a:t>
            </a:r>
            <a:r>
              <a:rPr lang="el-GR" sz="2400" dirty="0"/>
              <a:t>αντιδραστήρια επιφάνεια του </a:t>
            </a:r>
            <a:r>
              <a:rPr lang="en-US" sz="2400" dirty="0"/>
              <a:t>pH </a:t>
            </a:r>
            <a:r>
              <a:rPr lang="el-GR" sz="2400" dirty="0"/>
              <a:t>έρχεται σε επαφή με ούρα που μόλις αντέδρασαν με την αντιδραστήρια επιφάνεια του λευκώματος. </a:t>
            </a:r>
            <a:r>
              <a:rPr lang="el-GR" sz="2400" dirty="0" smtClean="0"/>
              <a:t>Το </a:t>
            </a:r>
            <a:r>
              <a:rPr lang="el-GR" sz="2400" dirty="0"/>
              <a:t>φαινόμενο προκαλείται όταν η ταινία δεν στραγγίζεται μετά την εμβάπτιση της μέσα στο δείγμα ούρων καθώς και όταν κρατάμε την ταινία κάθετα</a:t>
            </a:r>
            <a:r>
              <a:rPr lang="el-GR" sz="2400" b="1" dirty="0"/>
              <a:t>.</a:t>
            </a:r>
            <a:r>
              <a:rPr lang="el-GR" sz="2400" dirty="0"/>
              <a:t> </a:t>
            </a:r>
          </a:p>
          <a:p>
            <a:pPr marL="457200" indent="-457200">
              <a:spcAft>
                <a:spcPts val="600"/>
              </a:spcAft>
              <a:buAutoNum type="arabicPeriod"/>
              <a:tabLst>
                <a:tab pos="1079500" algn="l"/>
              </a:tabLst>
            </a:pPr>
            <a:r>
              <a:rPr lang="el-GR" sz="2400" b="1" dirty="0" smtClean="0">
                <a:solidFill>
                  <a:srgbClr val="820000"/>
                </a:solidFill>
                <a:ea typeface="Times New Roman" pitchFamily="18" charset="0"/>
                <a:cs typeface="Arial" charset="0"/>
              </a:rPr>
              <a:t>Αλκαλοποίηση</a:t>
            </a:r>
            <a:r>
              <a:rPr lang="en-US" sz="2400" dirty="0">
                <a:ea typeface="Times New Roman" pitchFamily="18" charset="0"/>
                <a:cs typeface="Arial" charset="0"/>
              </a:rPr>
              <a:t>: </a:t>
            </a:r>
            <a:r>
              <a:rPr lang="el-GR" sz="2400" dirty="0">
                <a:ea typeface="Times New Roman" pitchFamily="18" charset="0"/>
                <a:cs typeface="Arial" charset="0"/>
              </a:rPr>
              <a:t>Προκαλείται όταν τα ούρα παραμείνουν σε θερμοκρασία δωματίου πάνω από δύο ώρες και οφείλονται την ανάπτυξη μικροοργανισμών. </a:t>
            </a:r>
          </a:p>
        </p:txBody>
      </p:sp>
    </p:spTree>
    <p:extLst>
      <p:ext uri="{BB962C8B-B14F-4D97-AF65-F5344CB8AC3E}">
        <p14:creationId xmlns:p14="http://schemas.microsoft.com/office/powerpoint/2010/main" val="40007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Αλκαλοποίηση</a:t>
            </a:r>
            <a:endParaRPr lang="el-GR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23528" y="1700808"/>
            <a:ext cx="4032448" cy="2585323"/>
          </a:xfrm>
          <a:prstGeom prst="rect">
            <a:avLst/>
          </a:prstGeom>
          <a:noFill/>
          <a:ln w="9525">
            <a:solidFill>
              <a:srgbClr val="004B8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l-GR" sz="2400" dirty="0">
                <a:latin typeface="+mn-lt"/>
              </a:rPr>
              <a:t>Προκαλείται όταν τα ούρα παραμείνουν σε θερμοκρασία δωματίου πάνω από δύο ώρες και οφείλονται την ανάπτυξη μικροοργανισμών.   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716016" y="1124744"/>
            <a:ext cx="4159076" cy="448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lnSpc>
                <a:spcPct val="130000"/>
              </a:lnSpc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Φυσικοί χαρακτήρες</a:t>
            </a:r>
          </a:p>
          <a:p>
            <a:pPr marL="342900" indent="-342900" eaLnBrk="0" hangingPunct="0">
              <a:lnSpc>
                <a:spcPct val="130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Θολά </a:t>
            </a:r>
            <a:r>
              <a:rPr lang="el-GR" sz="2400" dirty="0" smtClean="0">
                <a:latin typeface="+mn-lt"/>
              </a:rPr>
              <a:t>ούρα,</a:t>
            </a:r>
            <a:endParaRPr lang="el-GR" sz="2400" dirty="0">
              <a:latin typeface="+mn-lt"/>
            </a:endParaRPr>
          </a:p>
          <a:p>
            <a:pPr marL="342900" indent="-342900" eaLnBrk="0" hangingPunct="0">
              <a:lnSpc>
                <a:spcPct val="130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Έντονη </a:t>
            </a:r>
            <a:r>
              <a:rPr lang="el-GR" sz="2400" dirty="0" smtClean="0">
                <a:latin typeface="+mn-lt"/>
              </a:rPr>
              <a:t>οσμή.</a:t>
            </a:r>
            <a:endParaRPr lang="el-GR" sz="2400" dirty="0">
              <a:latin typeface="+mn-lt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60000"/>
              </a:spcBef>
              <a:tabLst>
                <a:tab pos="538163" algn="l"/>
              </a:tabLst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Χημικοί χαρακτήρες</a:t>
            </a:r>
          </a:p>
          <a:p>
            <a:pPr marL="342900" indent="-342900" eaLnBrk="0" hangingPunct="0">
              <a:lnSpc>
                <a:spcPct val="130000"/>
              </a:lnSpc>
              <a:buFontTx/>
              <a:buAutoNum type="arabicPeriod"/>
            </a:pPr>
            <a:r>
              <a:rPr lang="en-US" sz="2400" dirty="0">
                <a:latin typeface="+mn-lt"/>
              </a:rPr>
              <a:t>pH </a:t>
            </a:r>
            <a:r>
              <a:rPr lang="el-GR" sz="2400" dirty="0" smtClean="0">
                <a:latin typeface="+mn-lt"/>
              </a:rPr>
              <a:t>αλκαλικό,</a:t>
            </a:r>
            <a:endParaRPr lang="el-GR" sz="2400" dirty="0">
              <a:latin typeface="+mn-lt"/>
            </a:endParaRPr>
          </a:p>
          <a:p>
            <a:pPr marL="342900" indent="-342900" eaLnBrk="0" hangingPunct="0">
              <a:lnSpc>
                <a:spcPct val="130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Νιτρικά </a:t>
            </a:r>
            <a:r>
              <a:rPr lang="el-GR" sz="2400" dirty="0" smtClean="0">
                <a:latin typeface="+mn-lt"/>
              </a:rPr>
              <a:t>θετικό(</a:t>
            </a:r>
            <a:r>
              <a:rPr lang="en-US" sz="2400" dirty="0" smtClean="0">
                <a:latin typeface="+mn-lt"/>
              </a:rPr>
              <a:t>;)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Μικροσκοπικοί χαρακτήρες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</a:p>
          <a:p>
            <a:pPr marL="342900" indent="-342900" eaLnBrk="0" hangingPunct="0">
              <a:lnSpc>
                <a:spcPct val="130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Μικροοργανισμοί.</a:t>
            </a:r>
            <a:endParaRPr lang="el-GR" sz="2400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B82"/>
                </a:solidFill>
              </a:rPr>
              <a:t>Συμβουλή</a:t>
            </a:r>
            <a:r>
              <a:rPr lang="en-US" sz="2400" b="1" dirty="0" smtClean="0">
                <a:solidFill>
                  <a:srgbClr val="004B82"/>
                </a:solidFill>
              </a:rPr>
              <a:t>: </a:t>
            </a:r>
            <a:r>
              <a:rPr lang="el-GR" sz="2400" b="1" dirty="0" smtClean="0">
                <a:solidFill>
                  <a:srgbClr val="004B82"/>
                </a:solidFill>
              </a:rPr>
              <a:t>Το ουροδοχείο να είναι γεμάτο μέχρι επάνω </a:t>
            </a:r>
            <a:endParaRPr lang="el-GR" sz="2400" b="1" dirty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Arial" charset="0"/>
              </a:rPr>
              <a:t>Ειδικό Βάρος (ΕΒ</a:t>
            </a:r>
            <a:r>
              <a:rPr lang="el-GR" dirty="0" smtClean="0">
                <a:cs typeface="Arial" charset="0"/>
              </a:rPr>
              <a:t>)</a:t>
            </a:r>
            <a:endParaRPr lang="el-GR" dirty="0"/>
          </a:p>
        </p:txBody>
      </p:sp>
      <p:sp>
        <p:nvSpPr>
          <p:cNvPr id="25603" name="4 - TextBox"/>
          <p:cNvSpPr txBox="1">
            <a:spLocks noChangeArrowheads="1"/>
          </p:cNvSpPr>
          <p:nvPr/>
        </p:nvSpPr>
        <p:spPr bwMode="auto">
          <a:xfrm>
            <a:off x="361155" y="1916113"/>
            <a:ext cx="839390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Ειδικό βάρος</a:t>
            </a:r>
            <a:r>
              <a:rPr lang="en-US" sz="2400" dirty="0">
                <a:latin typeface="+mn-lt"/>
                <a:cs typeface="Arial" charset="0"/>
              </a:rPr>
              <a:t>: </a:t>
            </a:r>
            <a:r>
              <a:rPr lang="el-GR" sz="2400" dirty="0">
                <a:latin typeface="+mn-lt"/>
                <a:cs typeface="Arial" charset="0"/>
              </a:rPr>
              <a:t>Το </a:t>
            </a:r>
            <a:r>
              <a:rPr lang="el-GR" sz="2400" u="sng" dirty="0">
                <a:latin typeface="+mn-lt"/>
                <a:cs typeface="Arial" charset="0"/>
              </a:rPr>
              <a:t>συνολικό βάρος</a:t>
            </a:r>
            <a:r>
              <a:rPr lang="el-GR" sz="2400" dirty="0">
                <a:latin typeface="+mn-lt"/>
                <a:cs typeface="Arial" charset="0"/>
              </a:rPr>
              <a:t> των ουσιών που υπάρχει στα ούρα (δηλαδή το άθροισμα όλων των μοριακών βαρών</a:t>
            </a:r>
            <a:r>
              <a:rPr lang="el-GR" sz="2400" dirty="0" smtClean="0">
                <a:latin typeface="+mn-lt"/>
                <a:cs typeface="Arial" charset="0"/>
              </a:rPr>
              <a:t>).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25604" name="5 - TextBox"/>
          <p:cNvSpPr txBox="1">
            <a:spLocks noChangeArrowheads="1"/>
          </p:cNvSpPr>
          <p:nvPr/>
        </p:nvSpPr>
        <p:spPr bwMode="auto">
          <a:xfrm>
            <a:off x="361155" y="3212976"/>
            <a:ext cx="842962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l-GR" sz="2400" dirty="0">
                <a:latin typeface="+mn-lt"/>
                <a:cs typeface="Arial" charset="0"/>
              </a:rPr>
              <a:t>Το ΕΒ των ούρων είναι μεγαλύτερο από αυτό του πλάσματος δηλαδή τα ούρα είναι πυκνότερα από το πλάσμα. </a:t>
            </a:r>
          </a:p>
        </p:txBody>
      </p:sp>
      <p:sp>
        <p:nvSpPr>
          <p:cNvPr id="25605" name="6 - TextBox"/>
          <p:cNvSpPr txBox="1">
            <a:spLocks noChangeArrowheads="1"/>
          </p:cNvSpPr>
          <p:nvPr/>
        </p:nvSpPr>
        <p:spPr bwMode="auto">
          <a:xfrm>
            <a:off x="396876" y="4365104"/>
            <a:ext cx="828675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l-GR" sz="2400" dirty="0">
                <a:latin typeface="+mn-lt"/>
                <a:cs typeface="Arial" charset="0"/>
              </a:rPr>
              <a:t>Αν το ΕΒ είναι ίσο ή μικρότερο του πλάσματος τότε υπάρχει </a:t>
            </a:r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σοβαρή νεφρική βλάβη</a:t>
            </a:r>
            <a:r>
              <a:rPr lang="el-GR" sz="24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2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Arial" charset="0"/>
              </a:rPr>
              <a:t>Τιμές αναφοράς Ειδικού </a:t>
            </a:r>
            <a:r>
              <a:rPr lang="el-GR" dirty="0" smtClean="0">
                <a:cs typeface="Arial" charset="0"/>
              </a:rPr>
              <a:t>Βάρους</a:t>
            </a:r>
            <a:endParaRPr lang="el-GR" dirty="0"/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2042926" y="2245799"/>
            <a:ext cx="505814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sz="2400" dirty="0">
                <a:latin typeface="+mn-lt"/>
                <a:cs typeface="Times New Roman" pitchFamily="18" charset="0"/>
              </a:rPr>
              <a:t>1016 </a:t>
            </a:r>
            <a:r>
              <a:rPr lang="en-US" sz="2400" dirty="0">
                <a:latin typeface="+mn-lt"/>
                <a:cs typeface="Times New Roman" pitchFamily="18" charset="0"/>
              </a:rPr>
              <a:t>-</a:t>
            </a:r>
            <a:r>
              <a:rPr lang="el-GR" sz="2400" dirty="0">
                <a:latin typeface="+mn-lt"/>
                <a:cs typeface="Times New Roman" pitchFamily="18" charset="0"/>
              </a:rPr>
              <a:t> 1022   (Ούρα 24</a:t>
            </a:r>
            <a:r>
              <a:rPr lang="el-GR" sz="2400" baseline="30000" dirty="0">
                <a:latin typeface="+mn-lt"/>
                <a:cs typeface="Times New Roman" pitchFamily="18" charset="0"/>
              </a:rPr>
              <a:t>ωρου</a:t>
            </a:r>
            <a:r>
              <a:rPr lang="el-GR" sz="2400" dirty="0">
                <a:latin typeface="+mn-lt"/>
                <a:cs typeface="Times New Roman" pitchFamily="18" charset="0"/>
              </a:rPr>
              <a:t>)</a:t>
            </a:r>
            <a:endParaRPr lang="el-GR" sz="2400" dirty="0">
              <a:latin typeface="+mn-lt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sz="2400" dirty="0">
                <a:latin typeface="+mn-lt"/>
                <a:cs typeface="Times New Roman" pitchFamily="18" charset="0"/>
              </a:rPr>
              <a:t>1</a:t>
            </a:r>
            <a:r>
              <a:rPr lang="el-GR" sz="2400" dirty="0">
                <a:latin typeface="+mn-lt"/>
                <a:cs typeface="Times New Roman" pitchFamily="18" charset="0"/>
              </a:rPr>
              <a:t>015 </a:t>
            </a:r>
            <a:r>
              <a:rPr lang="en-US" sz="2400" dirty="0">
                <a:latin typeface="+mn-lt"/>
                <a:cs typeface="Times New Roman" pitchFamily="18" charset="0"/>
              </a:rPr>
              <a:t>-</a:t>
            </a:r>
            <a:r>
              <a:rPr lang="el-GR" sz="2400" dirty="0">
                <a:latin typeface="+mn-lt"/>
                <a:cs typeface="Times New Roman" pitchFamily="18" charset="0"/>
              </a:rPr>
              <a:t> 102</a:t>
            </a:r>
            <a:r>
              <a:rPr lang="en-US" sz="2400" dirty="0">
                <a:latin typeface="+mn-lt"/>
                <a:cs typeface="Times New Roman" pitchFamily="18" charset="0"/>
              </a:rPr>
              <a:t>5</a:t>
            </a:r>
            <a:r>
              <a:rPr lang="el-GR" sz="2400" dirty="0">
                <a:latin typeface="+mn-lt"/>
                <a:cs typeface="Times New Roman" pitchFamily="18" charset="0"/>
              </a:rPr>
              <a:t>   (Πρωινό δείγμα ούρων)</a:t>
            </a:r>
            <a:endParaRPr lang="el-GR" sz="2400" dirty="0">
              <a:latin typeface="+mn-lt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194170" y="3773103"/>
            <a:ext cx="4755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Κρίσιμες ιατρικές τιμές: 1010 – 1040</a:t>
            </a:r>
          </a:p>
        </p:txBody>
      </p:sp>
      <p:sp>
        <p:nvSpPr>
          <p:cNvPr id="26628" name="9 - TextBox"/>
          <p:cNvSpPr txBox="1">
            <a:spLocks noChangeArrowheads="1"/>
          </p:cNvSpPr>
          <p:nvPr/>
        </p:nvSpPr>
        <p:spPr bwMode="auto">
          <a:xfrm>
            <a:off x="1891683" y="4488805"/>
            <a:ext cx="5360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n-lt"/>
                <a:cs typeface="Arial" charset="0"/>
              </a:rPr>
              <a:t>1000: </a:t>
            </a:r>
            <a:r>
              <a:rPr lang="el-GR" sz="2400" dirty="0">
                <a:latin typeface="+mn-lt"/>
                <a:cs typeface="Arial" charset="0"/>
              </a:rPr>
              <a:t>Ειδικό βάρος </a:t>
            </a:r>
            <a:r>
              <a:rPr lang="el-GR" sz="2400" dirty="0" smtClean="0">
                <a:latin typeface="+mn-lt"/>
                <a:cs typeface="Arial" charset="0"/>
              </a:rPr>
              <a:t>αποσταγμένου νερού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5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>
                <a:cs typeface="Arial" charset="0"/>
              </a:rPr>
              <a:t>Παθολογική μείωση </a:t>
            </a:r>
            <a:r>
              <a:rPr lang="el-GR" dirty="0" smtClean="0">
                <a:cs typeface="Arial" charset="0"/>
              </a:rPr>
              <a:t/>
            </a:r>
            <a:br>
              <a:rPr lang="el-GR" dirty="0" smtClean="0">
                <a:cs typeface="Arial" charset="0"/>
              </a:rPr>
            </a:br>
            <a:r>
              <a:rPr lang="el-GR" dirty="0" smtClean="0">
                <a:cs typeface="Arial" charset="0"/>
              </a:rPr>
              <a:t>Ειδικού </a:t>
            </a:r>
            <a:r>
              <a:rPr lang="el-GR" dirty="0">
                <a:cs typeface="Arial" charset="0"/>
              </a:rPr>
              <a:t>Βάρους ούρων (&lt; 1010</a:t>
            </a:r>
            <a:r>
              <a:rPr lang="el-GR" dirty="0" smtClean="0">
                <a:cs typeface="Arial" charset="0"/>
              </a:rPr>
              <a:t>)</a:t>
            </a:r>
            <a:endParaRPr lang="el-GR" dirty="0"/>
          </a:p>
        </p:txBody>
      </p:sp>
      <p:sp>
        <p:nvSpPr>
          <p:cNvPr id="27651" name="2 - TextBox"/>
          <p:cNvSpPr txBox="1">
            <a:spLocks noChangeArrowheads="1"/>
          </p:cNvSpPr>
          <p:nvPr/>
        </p:nvSpPr>
        <p:spPr bwMode="auto">
          <a:xfrm>
            <a:off x="714375" y="1500188"/>
            <a:ext cx="8001000" cy="480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Σε βλάβη του νεφρικού παρεγχύματος (π.χ. νεφρική ανεπάρκεια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Σε υπερκαλιαιμία λόγω μεταβολικών διαταραχών και νόσων λόγω π.χ. διουρητικών, καθαρτικών ή άλλων φαρμάκων.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Στον άποιο διαβήτη, οπότε υπάρχει ανεπάρκεια της αντιδιουρητικής ορμόνης.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Στην οξεία νεφρική ανεπάρκεια.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Μετά από άφθονη και επίμονη υδροποσία που παρατηρείται καμιά φορά σε νευρωσικά άτομα.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>
                <a:cs typeface="Arial" charset="0"/>
              </a:rPr>
              <a:t>Παθολογική αύξηση </a:t>
            </a:r>
            <a:r>
              <a:rPr lang="el-GR" dirty="0" smtClean="0">
                <a:cs typeface="Arial" charset="0"/>
              </a:rPr>
              <a:t/>
            </a:r>
            <a:br>
              <a:rPr lang="el-GR" dirty="0" smtClean="0">
                <a:cs typeface="Arial" charset="0"/>
              </a:rPr>
            </a:br>
            <a:r>
              <a:rPr lang="el-GR" dirty="0" smtClean="0">
                <a:cs typeface="Arial" charset="0"/>
              </a:rPr>
              <a:t>Ειδικού </a:t>
            </a:r>
            <a:r>
              <a:rPr lang="el-GR" dirty="0">
                <a:cs typeface="Arial" charset="0"/>
              </a:rPr>
              <a:t>Βάρους ούρων (&gt; 1040</a:t>
            </a:r>
            <a:r>
              <a:rPr lang="el-GR" dirty="0" smtClean="0">
                <a:cs typeface="Arial" charset="0"/>
              </a:rPr>
              <a:t>)</a:t>
            </a:r>
            <a:endParaRPr lang="el-GR" dirty="0"/>
          </a:p>
        </p:txBody>
      </p:sp>
      <p:sp>
        <p:nvSpPr>
          <p:cNvPr id="28675" name="2 - TextBox"/>
          <p:cNvSpPr txBox="1">
            <a:spLocks noChangeArrowheads="1"/>
          </p:cNvSpPr>
          <p:nvPr/>
        </p:nvSpPr>
        <p:spPr bwMode="auto">
          <a:xfrm>
            <a:off x="928688" y="1857375"/>
            <a:ext cx="74295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Παρουσία ουσιών μεγάλου μοριακού βάρους (λεύκωμα, σάκχαρο, ακτινοσκιερές ουσίες</a:t>
            </a:r>
            <a:r>
              <a:rPr lang="el-GR" sz="2400" dirty="0" smtClean="0">
                <a:latin typeface="+mn-lt"/>
                <a:cs typeface="Arial" charset="0"/>
              </a:rPr>
              <a:t>),</a:t>
            </a:r>
            <a:endParaRPr lang="el-GR" sz="2400" dirty="0">
              <a:latin typeface="+mn-lt"/>
              <a:cs typeface="Arial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Έντονη </a:t>
            </a:r>
            <a:r>
              <a:rPr lang="el-GR" sz="2400" dirty="0" smtClean="0">
                <a:latin typeface="+mn-lt"/>
                <a:cs typeface="Arial" charset="0"/>
              </a:rPr>
              <a:t>αφυδάτωση (καλοκαίρι),</a:t>
            </a:r>
            <a:endParaRPr lang="en-US" sz="2400" dirty="0" smtClean="0">
              <a:latin typeface="+mn-lt"/>
              <a:cs typeface="Arial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9B0000"/>
              </a:buClr>
              <a:buFontTx/>
              <a:buAutoNum type="arabicPeriod"/>
            </a:pPr>
            <a:r>
              <a:rPr lang="el-GR" sz="2400" dirty="0" smtClean="0">
                <a:latin typeface="+mn-lt"/>
                <a:cs typeface="Arial" charset="0"/>
              </a:rPr>
              <a:t>Πυρετός (λόγω αφυδάτωσης).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5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Arial" charset="0"/>
              </a:rPr>
              <a:t>Μέθοδοι μέτρησης </a:t>
            </a:r>
            <a:r>
              <a:rPr lang="el-GR" dirty="0" smtClean="0">
                <a:cs typeface="Arial" charset="0"/>
              </a:rPr>
              <a:t>ΕΒ</a:t>
            </a:r>
            <a:endParaRPr lang="el-GR" dirty="0"/>
          </a:p>
        </p:txBody>
      </p:sp>
      <p:sp>
        <p:nvSpPr>
          <p:cNvPr id="29698" name="1 - TextBox"/>
          <p:cNvSpPr txBox="1">
            <a:spLocks noChangeArrowheads="1"/>
          </p:cNvSpPr>
          <p:nvPr/>
        </p:nvSpPr>
        <p:spPr bwMode="auto">
          <a:xfrm>
            <a:off x="755576" y="1589584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>
              <a:lnSpc>
                <a:spcPct val="150000"/>
              </a:lnSpc>
              <a:buFontTx/>
              <a:buAutoNum type="arabicPeriod"/>
              <a:tabLst>
                <a:tab pos="1349375" algn="l"/>
              </a:tabLst>
            </a:pPr>
            <a:r>
              <a:rPr lang="el-GR" sz="2400" dirty="0">
                <a:latin typeface="+mn-lt"/>
                <a:cs typeface="Arial" charset="0"/>
              </a:rPr>
              <a:t>Με αναλυτή </a:t>
            </a:r>
            <a:r>
              <a:rPr lang="el-GR" sz="2400" dirty="0" smtClean="0">
                <a:latin typeface="+mn-lt"/>
                <a:cs typeface="Arial" charset="0"/>
              </a:rPr>
              <a:t>ούρων</a:t>
            </a:r>
            <a:r>
              <a:rPr lang="en-US" sz="2400" dirty="0" smtClean="0">
                <a:latin typeface="+mn-lt"/>
                <a:cs typeface="Arial" charset="0"/>
              </a:rPr>
              <a:t> (</a:t>
            </a:r>
            <a:r>
              <a:rPr lang="el-GR" sz="2400" dirty="0" smtClean="0">
                <a:latin typeface="+mn-lt"/>
                <a:cs typeface="Arial" charset="0"/>
              </a:rPr>
              <a:t>ανακλασιμετρία, δείκτη διάθλασης)</a:t>
            </a:r>
            <a:endParaRPr lang="el-GR" sz="2400" dirty="0">
              <a:latin typeface="+mn-lt"/>
              <a:cs typeface="Arial" charset="0"/>
            </a:endParaRPr>
          </a:p>
          <a:p>
            <a:pPr marL="271463">
              <a:lnSpc>
                <a:spcPct val="150000"/>
              </a:lnSpc>
              <a:buFontTx/>
              <a:buAutoNum type="arabicPeriod"/>
              <a:tabLst>
                <a:tab pos="1349375" algn="l"/>
              </a:tabLst>
            </a:pPr>
            <a:r>
              <a:rPr lang="el-GR" sz="2400" dirty="0">
                <a:latin typeface="+mn-lt"/>
                <a:cs typeface="Arial" charset="0"/>
              </a:rPr>
              <a:t>Με διαθλασίμετρο</a:t>
            </a:r>
          </a:p>
          <a:p>
            <a:pPr marL="271463">
              <a:lnSpc>
                <a:spcPct val="150000"/>
              </a:lnSpc>
              <a:buFontTx/>
              <a:buAutoNum type="arabicPeriod"/>
              <a:tabLst>
                <a:tab pos="1349375" algn="l"/>
              </a:tabLst>
            </a:pPr>
            <a:r>
              <a:rPr lang="el-GR" sz="2400" dirty="0">
                <a:latin typeface="+mn-lt"/>
                <a:cs typeface="Arial" charset="0"/>
              </a:rPr>
              <a:t>Με ουρινόμετρο</a:t>
            </a:r>
          </a:p>
          <a:p>
            <a:pPr marL="271463">
              <a:lnSpc>
                <a:spcPct val="150000"/>
              </a:lnSpc>
              <a:buFontTx/>
              <a:buAutoNum type="arabicPeriod"/>
              <a:tabLst>
                <a:tab pos="1349375" algn="l"/>
              </a:tabLst>
            </a:pPr>
            <a:r>
              <a:rPr lang="el-GR" sz="2400" dirty="0">
                <a:latin typeface="+mn-lt"/>
                <a:cs typeface="Arial" charset="0"/>
              </a:rPr>
              <a:t>Με ταινία ούρων</a:t>
            </a:r>
          </a:p>
          <a:p>
            <a:pPr marL="271463">
              <a:lnSpc>
                <a:spcPct val="150000"/>
              </a:lnSpc>
              <a:buFontTx/>
              <a:buAutoNum type="arabicPeriod"/>
              <a:tabLst>
                <a:tab pos="1349375" algn="l"/>
              </a:tabLst>
            </a:pPr>
            <a:r>
              <a:rPr lang="el-GR" sz="2400" dirty="0" smtClean="0">
                <a:latin typeface="+mn-lt"/>
                <a:cs typeface="Arial" charset="0"/>
              </a:rPr>
              <a:t>Με ωσμώμετρο – ως εναλλακτική μέθοδος</a:t>
            </a:r>
            <a:endParaRPr lang="el-GR" sz="2400" dirty="0">
              <a:latin typeface="+mn-lt"/>
              <a:cs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282" y="5157192"/>
            <a:ext cx="48974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68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1F497D"/>
                </a:solidFill>
                <a:cs typeface="Arial" charset="0"/>
              </a:rPr>
              <a:t>Μέτρηση ΕΒ με ταινίες </a:t>
            </a:r>
            <a:r>
              <a:rPr lang="el-GR" sz="3600" dirty="0" smtClean="0">
                <a:solidFill>
                  <a:srgbClr val="1F497D"/>
                </a:solidFill>
                <a:cs typeface="Arial" charset="0"/>
              </a:rPr>
              <a:t>ούρων</a:t>
            </a:r>
            <a:endParaRPr lang="el-GR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ct val="35000"/>
              </a:spcBef>
            </a:pPr>
            <a:r>
              <a:rPr lang="el-GR" sz="2400" dirty="0" smtClean="0">
                <a:cs typeface="Arial" charset="0"/>
              </a:rPr>
              <a:t>Αλλαγή </a:t>
            </a:r>
            <a:r>
              <a:rPr lang="el-GR" sz="2400" dirty="0">
                <a:cs typeface="Arial" charset="0"/>
              </a:rPr>
              <a:t>του </a:t>
            </a:r>
            <a:r>
              <a:rPr lang="en-US" sz="2400" b="1" dirty="0">
                <a:solidFill>
                  <a:srgbClr val="820000"/>
                </a:solidFill>
                <a:cs typeface="Arial" charset="0"/>
              </a:rPr>
              <a:t>pKa </a:t>
            </a:r>
            <a:r>
              <a:rPr lang="el-GR" sz="2400" b="1" dirty="0">
                <a:solidFill>
                  <a:srgbClr val="820000"/>
                </a:solidFill>
                <a:cs typeface="Arial" charset="0"/>
              </a:rPr>
              <a:t>προεπεξεργασμένων πολυηλεκτρολυτών</a:t>
            </a:r>
            <a:r>
              <a:rPr lang="el-GR" sz="2400" dirty="0">
                <a:cs typeface="Arial" charset="0"/>
              </a:rPr>
              <a:t>, που βρίσκονται πάνω στην αντιδραστήρια επιφάνεια της ταινίας. </a:t>
            </a:r>
          </a:p>
          <a:p>
            <a:pPr>
              <a:lnSpc>
                <a:spcPct val="135000"/>
              </a:lnSpc>
              <a:spcBef>
                <a:spcPct val="15000"/>
              </a:spcBef>
            </a:pPr>
            <a:r>
              <a:rPr lang="el-GR" sz="2400" dirty="0" smtClean="0">
                <a:cs typeface="Arial" charset="0"/>
              </a:rPr>
              <a:t>Οι </a:t>
            </a:r>
            <a:r>
              <a:rPr lang="el-GR" sz="2400" dirty="0">
                <a:cs typeface="Arial" charset="0"/>
              </a:rPr>
              <a:t>πολυηλεκτρολύτες ιονίζονται ανάλογα με το ποσό των ιόντων μέσα στο δείγμα ούρων. Η αλλαγή του </a:t>
            </a:r>
            <a:r>
              <a:rPr lang="en-US" sz="2400" dirty="0">
                <a:cs typeface="Arial" charset="0"/>
              </a:rPr>
              <a:t>pH </a:t>
            </a:r>
            <a:r>
              <a:rPr lang="el-GR" sz="2400" dirty="0">
                <a:cs typeface="Arial" charset="0"/>
              </a:rPr>
              <a:t>προκαλεί την μεταβολή του χρώματος του δείκτη </a:t>
            </a:r>
            <a:r>
              <a:rPr lang="el-GR" sz="2400" b="1" dirty="0">
                <a:solidFill>
                  <a:srgbClr val="820000"/>
                </a:solidFill>
                <a:cs typeface="Arial" charset="0"/>
              </a:rPr>
              <a:t>μπλε της βρωμοθυμόλης.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268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Φυσικοί χαρακτήρες </a:t>
            </a:r>
            <a:r>
              <a:rPr lang="el-GR" dirty="0" smtClean="0"/>
              <a:t>ούρων</a:t>
            </a:r>
            <a:endParaRPr lang="el-GR" dirty="0"/>
          </a:p>
        </p:txBody>
      </p:sp>
      <p:sp>
        <p:nvSpPr>
          <p:cNvPr id="2" name="1 - TextBox"/>
          <p:cNvSpPr txBox="1"/>
          <p:nvPr/>
        </p:nvSpPr>
        <p:spPr>
          <a:xfrm>
            <a:off x="1178695" y="1628800"/>
            <a:ext cx="67866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lnSpc>
                <a:spcPct val="150000"/>
              </a:lnSpc>
              <a:spcBef>
                <a:spcPts val="1200"/>
              </a:spcBef>
              <a:buClr>
                <a:srgbClr val="9B0000"/>
              </a:buClr>
              <a:buAutoNum type="arabicPeriod"/>
            </a:pPr>
            <a:r>
              <a:rPr lang="el-GR" sz="2400" dirty="0" smtClean="0"/>
              <a:t>Χροιά (χρώμα)</a:t>
            </a:r>
          </a:p>
          <a:p>
            <a:pPr marL="432000" indent="-432000">
              <a:lnSpc>
                <a:spcPct val="150000"/>
              </a:lnSpc>
              <a:spcBef>
                <a:spcPts val="1200"/>
              </a:spcBef>
              <a:buClr>
                <a:srgbClr val="9B0000"/>
              </a:buClr>
              <a:buAutoNum type="arabicPeriod"/>
            </a:pPr>
            <a:r>
              <a:rPr lang="el-GR" sz="2400" dirty="0" smtClean="0"/>
              <a:t>Όψη</a:t>
            </a:r>
          </a:p>
          <a:p>
            <a:pPr marL="432000" indent="-432000">
              <a:lnSpc>
                <a:spcPct val="150000"/>
              </a:lnSpc>
              <a:spcBef>
                <a:spcPts val="1200"/>
              </a:spcBef>
              <a:buClr>
                <a:srgbClr val="9B0000"/>
              </a:buClr>
              <a:buAutoNum type="arabicPeriod"/>
            </a:pPr>
            <a:r>
              <a:rPr lang="el-GR" sz="2400" dirty="0" smtClean="0"/>
              <a:t>Ίζημα</a:t>
            </a:r>
          </a:p>
          <a:p>
            <a:pPr marL="432000" indent="-432000">
              <a:lnSpc>
                <a:spcPct val="150000"/>
              </a:lnSpc>
              <a:spcBef>
                <a:spcPts val="1200"/>
              </a:spcBef>
              <a:buClr>
                <a:srgbClr val="9B0000"/>
              </a:buClr>
              <a:buAutoNum type="arabicPeriod"/>
            </a:pPr>
            <a:r>
              <a:rPr lang="en-US" sz="2400" dirty="0" smtClean="0"/>
              <a:t>pH</a:t>
            </a:r>
            <a:r>
              <a:rPr lang="el-GR" sz="2400" dirty="0" smtClean="0"/>
              <a:t> (αντίδραση ούρων)</a:t>
            </a:r>
            <a:endParaRPr lang="en-US" sz="2400" dirty="0" smtClean="0"/>
          </a:p>
          <a:p>
            <a:pPr marL="432000" indent="-432000">
              <a:lnSpc>
                <a:spcPct val="150000"/>
              </a:lnSpc>
              <a:spcBef>
                <a:spcPts val="1200"/>
              </a:spcBef>
              <a:buClr>
                <a:srgbClr val="9B0000"/>
              </a:buClr>
              <a:buAutoNum type="arabicPeriod"/>
            </a:pPr>
            <a:r>
              <a:rPr lang="el-GR" sz="2400" dirty="0" smtClean="0"/>
              <a:t>Ειδικό βάρος (πυκνότητα ούρων)</a:t>
            </a: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68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00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μέθοδος προσδιορισμού ΕΒ στις ταινίες ούρων με τον ιονισμό πολυηλεκτρολυτών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006" y="1402508"/>
            <a:ext cx="5707780" cy="8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028870" y="15465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006" y="2524716"/>
            <a:ext cx="5832648" cy="121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028870" y="2842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006" y="3922788"/>
            <a:ext cx="5904656" cy="10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028870" y="40668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028870" y="55069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3006" y="5362948"/>
            <a:ext cx="59046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Ειδικού Βάρους με διάφορες ταινίες ούρων</a:t>
            </a:r>
          </a:p>
        </p:txBody>
      </p:sp>
    </p:spTree>
    <p:extLst>
      <p:ext uri="{BB962C8B-B14F-4D97-AF65-F5344CB8AC3E}">
        <p14:creationId xmlns:p14="http://schemas.microsoft.com/office/powerpoint/2010/main" val="32117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4 - TextBox"/>
          <p:cNvSpPr txBox="1">
            <a:spLocks noChangeArrowheads="1"/>
          </p:cNvSpPr>
          <p:nvPr/>
        </p:nvSpPr>
        <p:spPr bwMode="auto">
          <a:xfrm>
            <a:off x="898525" y="1128145"/>
            <a:ext cx="721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Ψευδώς θετικά αποτελέσματα</a:t>
            </a:r>
          </a:p>
        </p:txBody>
      </p:sp>
      <p:sp>
        <p:nvSpPr>
          <p:cNvPr id="34820" name="6 - TextBox"/>
          <p:cNvSpPr txBox="1">
            <a:spLocks noChangeArrowheads="1"/>
          </p:cNvSpPr>
          <p:nvPr/>
        </p:nvSpPr>
        <p:spPr bwMode="auto">
          <a:xfrm>
            <a:off x="755650" y="1662007"/>
            <a:ext cx="7500938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l-GR" sz="2400" dirty="0" smtClean="0">
                <a:latin typeface="+mn-lt"/>
              </a:rPr>
              <a:t>Σε </a:t>
            </a:r>
            <a:r>
              <a:rPr lang="el-GR" sz="2400" dirty="0">
                <a:latin typeface="+mn-lt"/>
              </a:rPr>
              <a:t>πολύ όξινα ούρα (</a:t>
            </a:r>
            <a:r>
              <a:rPr lang="en-US" sz="2400" dirty="0">
                <a:latin typeface="+mn-lt"/>
              </a:rPr>
              <a:t>pH </a:t>
            </a:r>
            <a:r>
              <a:rPr lang="el-GR" sz="2400" dirty="0">
                <a:latin typeface="+mn-lt"/>
              </a:rPr>
              <a:t>≤ 5)  </a:t>
            </a: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l-GR" sz="2400" dirty="0" smtClean="0">
                <a:latin typeface="+mn-lt"/>
              </a:rPr>
              <a:t>Σε </a:t>
            </a:r>
            <a:r>
              <a:rPr lang="el-GR" sz="2400" dirty="0">
                <a:latin typeface="+mn-lt"/>
              </a:rPr>
              <a:t>μεγάλη συγκέντρωση λευκώματος 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(100 - 750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dl</a:t>
            </a:r>
            <a:r>
              <a:rPr lang="el-GR" sz="2400" dirty="0">
                <a:latin typeface="+mn-lt"/>
              </a:rPr>
              <a:t>).</a:t>
            </a:r>
          </a:p>
          <a:p>
            <a:pPr marL="342900" indent="-342900">
              <a:tabLst>
                <a:tab pos="914400" algn="l"/>
              </a:tabLst>
            </a:pPr>
            <a:endParaRPr lang="el-GR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4821" name="7 - TextBox"/>
          <p:cNvSpPr txBox="1">
            <a:spLocks noChangeArrowheads="1"/>
          </p:cNvSpPr>
          <p:nvPr/>
        </p:nvSpPr>
        <p:spPr bwMode="auto">
          <a:xfrm>
            <a:off x="684213" y="3268632"/>
            <a:ext cx="721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Ψευδώς αρνητικά αποτελέσματα</a:t>
            </a:r>
          </a:p>
        </p:txBody>
      </p:sp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611188" y="3759627"/>
            <a:ext cx="8242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Georgia" pitchFamily="18" charset="0"/>
              <a:buNone/>
              <a:tabLst>
                <a:tab pos="914400" algn="l"/>
              </a:tabLst>
            </a:pPr>
            <a:r>
              <a:rPr lang="el-GR" sz="2400" dirty="0">
                <a:latin typeface="+mn-lt"/>
              </a:rPr>
              <a:t>Σε πολύ αλκαλικά ούρα (</a:t>
            </a:r>
            <a:r>
              <a:rPr lang="en-US" sz="2400" dirty="0">
                <a:latin typeface="+mn-lt"/>
              </a:rPr>
              <a:t>pH </a:t>
            </a:r>
            <a:r>
              <a:rPr lang="el-GR" sz="2400" dirty="0">
                <a:latin typeface="+mn-lt"/>
              </a:rPr>
              <a:t>≥ 8) (σε τιμές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&gt; 6,5 πρέπει να αυξάνουμε τη τιμή του ΕΒ κατά 5 μονάδες</a:t>
            </a:r>
          </a:p>
        </p:txBody>
      </p:sp>
      <p:sp>
        <p:nvSpPr>
          <p:cNvPr id="34823" name="10 - TextBox"/>
          <p:cNvSpPr txBox="1">
            <a:spLocks noChangeArrowheads="1"/>
          </p:cNvSpPr>
          <p:nvPr/>
        </p:nvSpPr>
        <p:spPr bwMode="auto">
          <a:xfrm>
            <a:off x="611188" y="4652963"/>
            <a:ext cx="78486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914400" algn="l"/>
              </a:tabLst>
            </a:pPr>
            <a:r>
              <a:rPr lang="el-GR" sz="2400" dirty="0">
                <a:latin typeface="+mn-lt"/>
              </a:rPr>
              <a:t>Το ΕΒ όταν μετριέται με ταινία είναι ανεπηρέαστο από την τιμή της γλυκόζης. </a:t>
            </a:r>
          </a:p>
          <a:p>
            <a:pPr eaLnBrk="0" hangingPunct="0">
              <a:tabLst>
                <a:tab pos="914400" algn="l"/>
              </a:tabLst>
            </a:pPr>
            <a:r>
              <a:rPr lang="el-GR" sz="2400" dirty="0">
                <a:latin typeface="+mn-lt"/>
              </a:rPr>
              <a:t>Η κλίμακα του χρώματος του ειδικού βάρος έχει κατασκευαστεί για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= 6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  <a:cs typeface="Arial" charset="0"/>
              </a:rPr>
              <a:t>Εργαστηριακά λάθη ΕΒ με ταινία </a:t>
            </a:r>
            <a:r>
              <a:rPr lang="el-GR" dirty="0" smtClean="0">
                <a:solidFill>
                  <a:srgbClr val="1F497D"/>
                </a:solidFill>
                <a:cs typeface="Arial" charset="0"/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Arial" charset="0"/>
              </a:rPr>
              <a:t>Μέτρηση ΕΒ με </a:t>
            </a:r>
            <a:r>
              <a:rPr lang="en-US" dirty="0">
                <a:cs typeface="Arial" charset="0"/>
              </a:rPr>
              <a:t>o</a:t>
            </a:r>
            <a:r>
              <a:rPr lang="el-GR" dirty="0" smtClean="0">
                <a:cs typeface="Arial" charset="0"/>
              </a:rPr>
              <a:t>υρινόμετρο</a:t>
            </a:r>
            <a:endParaRPr lang="el-GR" dirty="0"/>
          </a:p>
        </p:txBody>
      </p:sp>
      <p:sp>
        <p:nvSpPr>
          <p:cNvPr id="10" name="Rectangle 6"/>
          <p:cNvSpPr/>
          <p:nvPr/>
        </p:nvSpPr>
        <p:spPr>
          <a:xfrm>
            <a:off x="4427984" y="5661248"/>
            <a:ext cx="2157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Πέτρος Καρκαλούσος</a:t>
            </a:r>
            <a:endParaRPr lang="en-US" sz="12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3074" name="Picture 2" descr="Z:\Documents\Books\Icons of Biological Fluids\Eικόνες και γραφήματα\Ουρινόμετρ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4838278" cy="4133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Arial" charset="0"/>
              </a:rPr>
              <a:t>Διορθώσεις Ειδικού </a:t>
            </a:r>
            <a:r>
              <a:rPr lang="el-GR" dirty="0" smtClean="0">
                <a:cs typeface="Arial" charset="0"/>
              </a:rPr>
              <a:t>Βάρους</a:t>
            </a:r>
            <a:endParaRPr lang="el-GR" dirty="0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500062" y="1226281"/>
            <a:ext cx="8215312" cy="26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  <a:tabLst>
                <a:tab pos="228600" algn="l"/>
                <a:tab pos="685800" algn="l"/>
              </a:tabLst>
            </a:pPr>
            <a:r>
              <a:rPr lang="el-GR" sz="2600" b="1" dirty="0">
                <a:solidFill>
                  <a:srgbClr val="004B82"/>
                </a:solidFill>
                <a:latin typeface="+mn-lt"/>
              </a:rPr>
              <a:t>Θερμοκρασία ούρων</a:t>
            </a:r>
            <a:endParaRPr lang="el-GR" sz="2600" dirty="0">
              <a:solidFill>
                <a:srgbClr val="004B82"/>
              </a:solidFill>
              <a:latin typeface="+mn-lt"/>
            </a:endParaRPr>
          </a:p>
          <a:p>
            <a:pPr>
              <a:lnSpc>
                <a:spcPct val="135000"/>
              </a:lnSpc>
              <a:tabLst>
                <a:tab pos="228600" algn="l"/>
                <a:tab pos="685800" algn="l"/>
              </a:tabLst>
            </a:pPr>
            <a:r>
              <a:rPr lang="el-GR" sz="2400" dirty="0">
                <a:latin typeface="+mn-lt"/>
              </a:rPr>
              <a:t>Θερμοκρασία &gt; 20°</a:t>
            </a:r>
            <a:r>
              <a:rPr lang="en-US" sz="2400" dirty="0" smtClean="0">
                <a:latin typeface="+mn-lt"/>
              </a:rPr>
              <a:t>C</a:t>
            </a:r>
            <a:r>
              <a:rPr lang="el-GR" sz="2400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για κάθε 3 βαθμούς προσθέτουμε μια </a:t>
            </a:r>
            <a:r>
              <a:rPr lang="el-GR" sz="2400" dirty="0" smtClean="0">
                <a:latin typeface="+mn-lt"/>
              </a:rPr>
              <a:t>μονάδα.</a:t>
            </a:r>
            <a:endParaRPr lang="el-GR" sz="2400" dirty="0">
              <a:latin typeface="+mn-lt"/>
            </a:endParaRPr>
          </a:p>
          <a:p>
            <a:pPr>
              <a:lnSpc>
                <a:spcPct val="135000"/>
              </a:lnSpc>
              <a:tabLst>
                <a:tab pos="228600" algn="l"/>
                <a:tab pos="685800" algn="l"/>
              </a:tabLst>
            </a:pPr>
            <a:r>
              <a:rPr lang="el-GR" sz="2400" dirty="0">
                <a:latin typeface="+mn-lt"/>
              </a:rPr>
              <a:t>Θερμοκρασία &lt; 20°</a:t>
            </a:r>
            <a:r>
              <a:rPr lang="en-US" sz="2400" dirty="0" smtClean="0">
                <a:latin typeface="+mn-lt"/>
              </a:rPr>
              <a:t>C</a:t>
            </a:r>
            <a:r>
              <a:rPr lang="el-GR" sz="2400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για κάθε 3 βαθμούς αφαιρούμε μια </a:t>
            </a:r>
            <a:r>
              <a:rPr lang="el-GR" sz="2400" dirty="0" smtClean="0">
                <a:latin typeface="+mn-lt"/>
              </a:rPr>
              <a:t>μονάδα.</a:t>
            </a:r>
            <a:endParaRPr lang="el-GR" sz="2400" dirty="0">
              <a:latin typeface="+mn-lt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500062" y="3962585"/>
            <a:ext cx="6929437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>
              <a:lnSpc>
                <a:spcPct val="135000"/>
              </a:lnSpc>
            </a:pPr>
            <a:r>
              <a:rPr lang="el-GR" sz="2600" b="1" dirty="0">
                <a:solidFill>
                  <a:srgbClr val="004B82"/>
                </a:solidFill>
                <a:latin typeface="+mn-lt"/>
              </a:rPr>
              <a:t>Γλυκόζη ούρων</a:t>
            </a:r>
            <a:endParaRPr lang="el-GR" sz="2600" dirty="0">
              <a:solidFill>
                <a:srgbClr val="004B82"/>
              </a:solidFill>
              <a:latin typeface="+mn-lt"/>
            </a:endParaRPr>
          </a:p>
          <a:p>
            <a:pPr marL="0" lvl="1">
              <a:lnSpc>
                <a:spcPct val="135000"/>
              </a:lnSpc>
            </a:pPr>
            <a:r>
              <a:rPr lang="el-GR" sz="2400" dirty="0">
                <a:latin typeface="+mn-lt"/>
              </a:rPr>
              <a:t>Για κάθε 1 </a:t>
            </a:r>
            <a:r>
              <a:rPr lang="en-US" sz="2400" dirty="0" smtClean="0">
                <a:latin typeface="+mn-lt"/>
              </a:rPr>
              <a:t>g</a:t>
            </a:r>
            <a:r>
              <a:rPr lang="el-GR" sz="2400" dirty="0" smtClean="0">
                <a:latin typeface="+mn-lt"/>
              </a:rPr>
              <a:t>/100</a:t>
            </a:r>
            <a:r>
              <a:rPr lang="en-US" sz="2400" dirty="0" smtClean="0">
                <a:latin typeface="+mn-lt"/>
              </a:rPr>
              <a:t>0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αφαιρούμε 4 </a:t>
            </a:r>
            <a:r>
              <a:rPr lang="el-GR" sz="2400" dirty="0" smtClean="0">
                <a:latin typeface="+mn-lt"/>
              </a:rPr>
              <a:t>μονάδες.</a:t>
            </a:r>
            <a:endParaRPr lang="el-GR" sz="2400" dirty="0">
              <a:latin typeface="+mn-lt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500062" y="5186721"/>
            <a:ext cx="7356635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>
              <a:lnSpc>
                <a:spcPct val="135000"/>
              </a:lnSpc>
            </a:pPr>
            <a:r>
              <a:rPr lang="el-GR" sz="2600" b="1" dirty="0">
                <a:solidFill>
                  <a:srgbClr val="004B82"/>
                </a:solidFill>
                <a:latin typeface="+mn-lt"/>
              </a:rPr>
              <a:t>Λεύκωμα ούρων</a:t>
            </a:r>
            <a:endParaRPr lang="el-GR" sz="2600" dirty="0">
              <a:solidFill>
                <a:srgbClr val="004B82"/>
              </a:solidFill>
              <a:latin typeface="+mn-lt"/>
            </a:endParaRPr>
          </a:p>
          <a:p>
            <a:pPr marL="0" lvl="1">
              <a:lnSpc>
                <a:spcPct val="135000"/>
              </a:lnSpc>
            </a:pPr>
            <a:r>
              <a:rPr lang="el-GR" sz="2400" dirty="0">
                <a:latin typeface="+mn-lt"/>
              </a:rPr>
              <a:t>Για κάθε 1 </a:t>
            </a:r>
            <a:r>
              <a:rPr lang="en-US" sz="2400" dirty="0" smtClean="0">
                <a:latin typeface="+mn-lt"/>
              </a:rPr>
              <a:t>g</a:t>
            </a:r>
            <a:r>
              <a:rPr lang="el-GR" sz="2400" dirty="0" smtClean="0">
                <a:latin typeface="+mn-lt"/>
              </a:rPr>
              <a:t>/100</a:t>
            </a:r>
            <a:r>
              <a:rPr lang="en-US" sz="2400" dirty="0" smtClean="0">
                <a:latin typeface="+mn-lt"/>
              </a:rPr>
              <a:t>0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αφαιρούμε 3 </a:t>
            </a:r>
            <a:r>
              <a:rPr lang="el-GR" sz="2400" dirty="0" smtClean="0">
                <a:latin typeface="+mn-lt"/>
              </a:rPr>
              <a:t>μονάδες.</a:t>
            </a:r>
            <a:endParaRPr lang="el-GR" sz="24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cs typeface="Arial" charset="0"/>
              </a:rPr>
              <a:t>Παράδειγμα διορθώσεως τιμής Ειδικού </a:t>
            </a:r>
            <a:r>
              <a:rPr lang="el-GR" dirty="0" smtClean="0">
                <a:cs typeface="Arial" charset="0"/>
              </a:rPr>
              <a:t>Βάρους</a:t>
            </a:r>
            <a:endParaRPr lang="el-GR" dirty="0"/>
          </a:p>
        </p:txBody>
      </p:sp>
      <p:sp>
        <p:nvSpPr>
          <p:cNvPr id="31747" name="2 - TextBox"/>
          <p:cNvSpPr txBox="1">
            <a:spLocks noChangeArrowheads="1"/>
          </p:cNvSpPr>
          <p:nvPr/>
        </p:nvSpPr>
        <p:spPr bwMode="auto">
          <a:xfrm>
            <a:off x="683569" y="1428750"/>
            <a:ext cx="7317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b="1" dirty="0">
                <a:latin typeface="+mn-lt"/>
                <a:cs typeface="Arial" charset="0"/>
              </a:rPr>
              <a:t>Έστω ότι το ειδικό βάρος είναι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  <a:cs typeface="Arial" charset="0"/>
              </a:rPr>
              <a:t>1018</a:t>
            </a:r>
            <a:endParaRPr lang="el-GR" sz="2400" dirty="0">
              <a:solidFill>
                <a:srgbClr val="004B82"/>
              </a:solidFill>
              <a:latin typeface="+mn-lt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l-GR" sz="2400" dirty="0">
                <a:latin typeface="+mn-lt"/>
                <a:cs typeface="Arial" charset="0"/>
              </a:rPr>
              <a:t>Η θερμοκρασία είναι 26</a:t>
            </a:r>
            <a:r>
              <a:rPr lang="el-GR" sz="2400" baseline="30000" dirty="0">
                <a:latin typeface="+mn-lt"/>
                <a:cs typeface="Arial" charset="0"/>
              </a:rPr>
              <a:t>ο</a:t>
            </a:r>
            <a:r>
              <a:rPr lang="el-GR" sz="2400" dirty="0"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C</a:t>
            </a:r>
            <a:endParaRPr lang="en-US" sz="2400" dirty="0">
              <a:latin typeface="+mn-lt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  <a:cs typeface="Arial" charset="0"/>
              </a:rPr>
              <a:t>H </a:t>
            </a:r>
            <a:r>
              <a:rPr lang="el-GR" sz="2400" dirty="0">
                <a:latin typeface="+mn-lt"/>
                <a:cs typeface="Arial" charset="0"/>
              </a:rPr>
              <a:t>γλυκόζη είναι 2 </a:t>
            </a:r>
            <a:r>
              <a:rPr lang="en-US" sz="2400" dirty="0" smtClean="0">
                <a:latin typeface="+mn-lt"/>
                <a:cs typeface="Arial" charset="0"/>
              </a:rPr>
              <a:t>gr/1000 ml</a:t>
            </a:r>
            <a:endParaRPr lang="en-US" sz="2400" dirty="0">
              <a:latin typeface="+mn-lt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  <a:cs typeface="Arial" charset="0"/>
              </a:rPr>
              <a:t>H </a:t>
            </a:r>
            <a:r>
              <a:rPr lang="el-GR" sz="2400" dirty="0">
                <a:latin typeface="+mn-lt"/>
                <a:cs typeface="Arial" charset="0"/>
              </a:rPr>
              <a:t>πρωτεΐνη είναι 1 </a:t>
            </a:r>
            <a:r>
              <a:rPr lang="en-US" sz="2400" dirty="0" smtClean="0">
                <a:latin typeface="+mn-lt"/>
                <a:cs typeface="Arial" charset="0"/>
              </a:rPr>
              <a:t>gr/1000 </a:t>
            </a:r>
            <a:r>
              <a:rPr lang="en-US" sz="2400" dirty="0">
                <a:latin typeface="+mn-lt"/>
                <a:cs typeface="Arial" charset="0"/>
              </a:rPr>
              <a:t>ml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28676" name="3 - TextBox"/>
          <p:cNvSpPr txBox="1">
            <a:spLocks noChangeArrowheads="1"/>
          </p:cNvSpPr>
          <p:nvPr/>
        </p:nvSpPr>
        <p:spPr bwMode="auto">
          <a:xfrm>
            <a:off x="723546" y="3580766"/>
            <a:ext cx="728885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b="1" dirty="0">
                <a:latin typeface="+mn-lt"/>
                <a:cs typeface="Arial" charset="0"/>
              </a:rPr>
              <a:t>Απάντηση</a:t>
            </a:r>
            <a:r>
              <a:rPr lang="en-US" sz="2400" b="1" dirty="0" smtClean="0">
                <a:latin typeface="+mn-lt"/>
                <a:cs typeface="Arial" charset="0"/>
              </a:rPr>
              <a:t>:</a:t>
            </a:r>
            <a:endParaRPr lang="el-GR" sz="2400" b="1" dirty="0">
              <a:latin typeface="+mn-lt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l-GR" sz="2400" dirty="0">
                <a:latin typeface="+mn-lt"/>
                <a:cs typeface="Arial" charset="0"/>
              </a:rPr>
              <a:t>26</a:t>
            </a:r>
            <a:r>
              <a:rPr lang="el-GR" sz="2400" baseline="30000" dirty="0">
                <a:latin typeface="+mn-lt"/>
                <a:cs typeface="Arial" charset="0"/>
              </a:rPr>
              <a:t>ο</a:t>
            </a:r>
            <a:r>
              <a:rPr lang="el-GR" sz="2400" dirty="0"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C: </a:t>
            </a:r>
            <a:r>
              <a:rPr lang="el-GR" sz="2400" dirty="0">
                <a:latin typeface="+mn-lt"/>
                <a:cs typeface="Arial" charset="0"/>
              </a:rPr>
              <a:t>+ </a:t>
            </a:r>
            <a:r>
              <a:rPr lang="en-US" sz="2400" dirty="0" smtClean="0">
                <a:latin typeface="+mn-lt"/>
                <a:cs typeface="Arial" charset="0"/>
              </a:rPr>
              <a:t>6/3 </a:t>
            </a:r>
            <a:r>
              <a:rPr lang="en-US" sz="2400" dirty="0">
                <a:latin typeface="+mn-lt"/>
                <a:cs typeface="Arial" charset="0"/>
              </a:rPr>
              <a:t>= + </a:t>
            </a:r>
            <a:r>
              <a:rPr lang="en-US" sz="2400" dirty="0" smtClean="0">
                <a:latin typeface="+mn-lt"/>
                <a:cs typeface="Arial" charset="0"/>
              </a:rPr>
              <a:t>2</a:t>
            </a:r>
            <a:endParaRPr lang="en-US" sz="2400" dirty="0">
              <a:latin typeface="+mn-lt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l-GR" sz="2400" dirty="0">
                <a:latin typeface="+mn-lt"/>
                <a:cs typeface="Arial" charset="0"/>
              </a:rPr>
              <a:t>Γλυκόζη  2 </a:t>
            </a:r>
            <a:r>
              <a:rPr lang="en-US" sz="2400" dirty="0" smtClean="0">
                <a:latin typeface="+mn-lt"/>
                <a:cs typeface="Arial" charset="0"/>
              </a:rPr>
              <a:t>gr/1000 </a:t>
            </a:r>
            <a:r>
              <a:rPr lang="en-US" sz="2400" dirty="0">
                <a:latin typeface="+mn-lt"/>
                <a:cs typeface="Arial" charset="0"/>
              </a:rPr>
              <a:t>ml: - 2 x 4 = - </a:t>
            </a:r>
            <a:r>
              <a:rPr lang="en-US" sz="2400" dirty="0" smtClean="0">
                <a:latin typeface="+mn-lt"/>
                <a:cs typeface="Arial" charset="0"/>
              </a:rPr>
              <a:t>8</a:t>
            </a:r>
            <a:endParaRPr lang="en-US" sz="2400" dirty="0">
              <a:latin typeface="+mn-lt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l-GR" sz="2400" dirty="0">
                <a:latin typeface="+mn-lt"/>
                <a:cs typeface="Arial" charset="0"/>
              </a:rPr>
              <a:t>Πρωτεΐνη 1 </a:t>
            </a:r>
            <a:r>
              <a:rPr lang="en-US" sz="2400" dirty="0" smtClean="0">
                <a:latin typeface="+mn-lt"/>
                <a:cs typeface="Arial" charset="0"/>
              </a:rPr>
              <a:t>gr/1000 </a:t>
            </a:r>
            <a:r>
              <a:rPr lang="en-US" sz="2400" dirty="0">
                <a:latin typeface="+mn-lt"/>
                <a:cs typeface="Arial" charset="0"/>
              </a:rPr>
              <a:t>ml: - 3 x 1 = - 3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28677" name="4 - TextBox"/>
          <p:cNvSpPr txBox="1">
            <a:spLocks noChangeArrowheads="1"/>
          </p:cNvSpPr>
          <p:nvPr/>
        </p:nvSpPr>
        <p:spPr bwMode="auto">
          <a:xfrm>
            <a:off x="5256213" y="5138958"/>
            <a:ext cx="388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Άρα 1018 + </a:t>
            </a:r>
            <a:r>
              <a:rPr lang="en-US" sz="2400" b="1" dirty="0">
                <a:solidFill>
                  <a:srgbClr val="004B82"/>
                </a:solidFill>
                <a:latin typeface="+mn-lt"/>
                <a:cs typeface="Arial" charset="0"/>
              </a:rPr>
              <a:t>2</a:t>
            </a:r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 – 8 – 3 = 10</a:t>
            </a:r>
            <a:r>
              <a:rPr lang="en-US" sz="2400" b="1" dirty="0">
                <a:solidFill>
                  <a:srgbClr val="004B82"/>
                </a:solidFill>
                <a:latin typeface="+mn-lt"/>
                <a:cs typeface="Arial" charset="0"/>
              </a:rPr>
              <a:t>09</a:t>
            </a:r>
            <a:endParaRPr lang="el-GR" sz="2400" b="1" dirty="0">
              <a:solidFill>
                <a:srgbClr val="004B82"/>
              </a:solidFill>
              <a:latin typeface="+mn-lt"/>
              <a:cs typeface="Arial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23546" y="1916832"/>
            <a:ext cx="4532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545" y="4068000"/>
            <a:ext cx="4532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Arial" charset="0"/>
              </a:rPr>
              <a:t>Το κλασικό οπτικό </a:t>
            </a:r>
            <a:r>
              <a:rPr lang="el-GR" dirty="0" smtClean="0">
                <a:cs typeface="Arial" charset="0"/>
                <a:hlinkClick r:id="rId3"/>
              </a:rPr>
              <a:t>διαθλασίμετρο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7" name="Picture 2" descr="File:Refractome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04" y="1772816"/>
            <a:ext cx="4304993" cy="322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2915816" y="50524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Refractometer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FGM</a:t>
            </a:r>
            <a:r>
              <a:rPr lang="el-GR" sz="1200" dirty="0" smtClean="0"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7"/>
              </a:rPr>
              <a:t>CC BY-SA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61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l-GR" dirty="0" smtClean="0"/>
              <a:t>«χημικός» προσδιορισμός της γλυκόζης στα ούρα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Πότε χρησιμοποιούνται οι χημικές </a:t>
            </a:r>
            <a:r>
              <a:rPr lang="el-GR" dirty="0" smtClean="0"/>
              <a:t>μέθοδοι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Σήμερα </a:t>
            </a:r>
            <a:r>
              <a:rPr lang="el-GR" sz="2800" dirty="0"/>
              <a:t>διδάσκονται κυρίως για διδακτικούς σκοπούς.</a:t>
            </a:r>
          </a:p>
          <a:p>
            <a:r>
              <a:rPr lang="el-GR" sz="2800" dirty="0" smtClean="0"/>
              <a:t>Στην </a:t>
            </a:r>
            <a:r>
              <a:rPr lang="el-GR" sz="2800" dirty="0"/>
              <a:t>καθημερινή πράξη εφαρμόζονται σπάνια.</a:t>
            </a:r>
          </a:p>
          <a:p>
            <a:r>
              <a:rPr lang="el-GR" sz="2800" dirty="0" smtClean="0"/>
              <a:t>Εφαρμόζονται </a:t>
            </a:r>
            <a:r>
              <a:rPr lang="el-GR" sz="2800" dirty="0"/>
              <a:t>όταν οι ταινίες των ούρων δεν μπορούν να «δουλέψουν» λόγω έντονου χρωματισμού των ούρων.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597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γλυκόζης με αντιδραστήριο Benedict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r>
              <a:rPr lang="el-GR" sz="2400" dirty="0"/>
              <a:t>Μέσα σε αλκαλικό περιβάλλον ο χαλκός </a:t>
            </a:r>
            <a:r>
              <a:rPr lang="el-GR" sz="2400" b="1" dirty="0">
                <a:solidFill>
                  <a:srgbClr val="820000"/>
                </a:solidFill>
              </a:rPr>
              <a:t>ανάγεται</a:t>
            </a:r>
            <a:r>
              <a:rPr lang="el-GR" sz="2400" dirty="0"/>
              <a:t> από την γλυκόζη σε </a:t>
            </a:r>
            <a:r>
              <a:rPr lang="el-GR" sz="2400" b="1" dirty="0">
                <a:solidFill>
                  <a:srgbClr val="820000"/>
                </a:solidFill>
              </a:rPr>
              <a:t>οξείδιο μονοσθενούς χαλκού </a:t>
            </a:r>
            <a:r>
              <a:rPr lang="el-GR" sz="2400" dirty="0"/>
              <a:t>(</a:t>
            </a:r>
            <a:r>
              <a:rPr lang="en-US" sz="2400" dirty="0"/>
              <a:t>Cu</a:t>
            </a:r>
            <a:r>
              <a:rPr lang="el-GR" sz="2400" baseline="-25000" dirty="0"/>
              <a:t>2</a:t>
            </a:r>
            <a:r>
              <a:rPr lang="en-US" sz="2400" dirty="0"/>
              <a:t>O</a:t>
            </a:r>
            <a:r>
              <a:rPr lang="el-GR" sz="2400" dirty="0"/>
              <a:t>), γι’αυτό παρατηρείται ίζημα που έχει χρώμα από πράσινο μέχρι κεραμιδί ανάλογα με το ποσό της γλυκόζης στα ούρα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29383"/>
              </p:ext>
            </p:extLst>
          </p:nvPr>
        </p:nvGraphicFramePr>
        <p:xfrm>
          <a:off x="611560" y="2780928"/>
          <a:ext cx="7992888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7"/>
                <a:gridCol w="3744415"/>
                <a:gridCol w="266429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Αντιδραστήρια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l-GR" sz="2400" dirty="0" smtClean="0"/>
                        <a:t>Διάλυμα Ι</a:t>
                      </a:r>
                      <a:endParaRPr lang="el-GR" sz="2400" dirty="0"/>
                    </a:p>
                  </a:txBody>
                  <a:tcPr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Άνυδρο ανθρακικό νάτριο (</a:t>
                      </a:r>
                      <a:r>
                        <a:rPr lang="en-US" sz="2400" dirty="0" smtClean="0"/>
                        <a:t>Na</a:t>
                      </a:r>
                      <a:r>
                        <a:rPr lang="el-GR" sz="2400" baseline="-25000" dirty="0" smtClean="0"/>
                        <a:t>2</a:t>
                      </a:r>
                      <a:r>
                        <a:rPr lang="en-US" sz="2400" dirty="0" smtClean="0"/>
                        <a:t>CO</a:t>
                      </a:r>
                      <a:r>
                        <a:rPr lang="el-GR" sz="2400" baseline="-25000" dirty="0" smtClean="0"/>
                        <a:t>3</a:t>
                      </a:r>
                      <a:r>
                        <a:rPr lang="el-GR" sz="2400" dirty="0" smtClean="0"/>
                        <a:t>)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100 </a:t>
                      </a:r>
                      <a:r>
                        <a:rPr lang="en-US" sz="2400" dirty="0" smtClean="0"/>
                        <a:t>gr</a:t>
                      </a:r>
                      <a:endParaRPr lang="el-GR" sz="2400" dirty="0" smtClean="0"/>
                    </a:p>
                    <a:p>
                      <a:endParaRPr lang="el-GR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Κιτρικό νάτριο  </a:t>
                      </a:r>
                    </a:p>
                    <a:p>
                      <a:r>
                        <a:rPr lang="el-GR" sz="2400" dirty="0" smtClean="0"/>
                        <a:t>(</a:t>
                      </a:r>
                      <a:r>
                        <a:rPr lang="en-US" sz="2400" dirty="0" smtClean="0"/>
                        <a:t>C</a:t>
                      </a:r>
                      <a:r>
                        <a:rPr lang="el-GR" sz="2400" baseline="-25000" dirty="0" smtClean="0"/>
                        <a:t>6</a:t>
                      </a:r>
                      <a:r>
                        <a:rPr lang="en-US" sz="2400" dirty="0" smtClean="0"/>
                        <a:t>H</a:t>
                      </a:r>
                      <a:r>
                        <a:rPr lang="el-GR" sz="2400" baseline="-25000" dirty="0" smtClean="0"/>
                        <a:t>5</a:t>
                      </a:r>
                      <a:r>
                        <a:rPr lang="en-US" sz="2400" dirty="0" smtClean="0"/>
                        <a:t>O</a:t>
                      </a:r>
                      <a:r>
                        <a:rPr lang="el-GR" sz="2400" baseline="-25000" dirty="0" smtClean="0"/>
                        <a:t>7</a:t>
                      </a:r>
                      <a:r>
                        <a:rPr lang="en-US" sz="2400" dirty="0" smtClean="0"/>
                        <a:t>Na</a:t>
                      </a:r>
                      <a:r>
                        <a:rPr lang="el-GR" sz="2400" baseline="-25000" dirty="0" smtClean="0"/>
                        <a:t>3</a:t>
                      </a:r>
                      <a:r>
                        <a:rPr lang="el-GR" sz="2400" dirty="0" smtClean="0"/>
                        <a:t>)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173 </a:t>
                      </a:r>
                      <a:r>
                        <a:rPr lang="en-US" sz="2400" dirty="0" smtClean="0"/>
                        <a:t>gr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Αποσταγμένο νερό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700 </a:t>
                      </a:r>
                      <a:r>
                        <a:rPr lang="en-US" sz="2400" dirty="0" smtClean="0"/>
                        <a:t>ml</a:t>
                      </a:r>
                      <a:r>
                        <a:rPr lang="el-GR" sz="2400" dirty="0" smtClean="0"/>
                        <a:t>	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sz="2400" dirty="0" smtClean="0"/>
                        <a:t>Διάλυμα Ι</a:t>
                      </a:r>
                      <a:r>
                        <a:rPr lang="en-US" sz="2400" dirty="0" smtClean="0"/>
                        <a:t>I</a:t>
                      </a:r>
                      <a:endParaRPr lang="el-GR" sz="2400" dirty="0"/>
                    </a:p>
                  </a:txBody>
                  <a:tcPr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Θειικός χαλκός </a:t>
                      </a:r>
                    </a:p>
                    <a:p>
                      <a:r>
                        <a:rPr lang="el-GR" sz="2400" dirty="0" smtClean="0"/>
                        <a:t>(</a:t>
                      </a:r>
                      <a:r>
                        <a:rPr lang="en-US" sz="2400" dirty="0" smtClean="0"/>
                        <a:t>CuSO</a:t>
                      </a:r>
                      <a:r>
                        <a:rPr lang="el-GR" sz="2400" baseline="-25000" dirty="0" smtClean="0"/>
                        <a:t>4</a:t>
                      </a:r>
                      <a:r>
                        <a:rPr lang="el-GR" sz="2400" dirty="0" smtClean="0"/>
                        <a:t>)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17 </a:t>
                      </a:r>
                      <a:r>
                        <a:rPr lang="en-US" sz="2400" dirty="0" smtClean="0"/>
                        <a:t>gr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Αποσταγμένο νερό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100 </a:t>
                      </a:r>
                      <a:r>
                        <a:rPr lang="en-US" sz="2400" dirty="0" smtClean="0"/>
                        <a:t>ml</a:t>
                      </a:r>
                      <a:r>
                        <a:rPr lang="el-GR" sz="2400" dirty="0" smtClean="0"/>
                        <a:t> </a:t>
                      </a:r>
                      <a:endParaRPr lang="el-G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Παθολογικά χρώματα ούρων</a:t>
            </a:r>
            <a:endParaRPr lang="el-GR" dirty="0"/>
          </a:p>
        </p:txBody>
      </p:sp>
      <p:graphicFrame>
        <p:nvGraphicFramePr>
          <p:cNvPr id="2486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83896"/>
              </p:ext>
            </p:extLst>
          </p:nvPr>
        </p:nvGraphicFramePr>
        <p:xfrm>
          <a:off x="107504" y="908720"/>
          <a:ext cx="8928992" cy="5852160"/>
        </p:xfrm>
        <a:graphic>
          <a:graphicData uri="http://schemas.openxmlformats.org/drawingml/2006/table">
            <a:tbl>
              <a:tblPr/>
              <a:tblGrid>
                <a:gridCol w="3960440"/>
                <a:gridCol w="4968552"/>
              </a:tblGrid>
              <a:tr h="4022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B8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Ενδογενείς χρωμογόνες ουσίες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B8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Χρώμα ούρων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2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Αίμα παλαιό, αιμοσφαιρίνη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390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Καστανό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3906"/>
                    </a:solidFill>
                  </a:tcPr>
                </a:tc>
              </a:tr>
              <a:tr h="4022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Αίμα πρόσφατο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0000"/>
                    </a:solidFill>
                  </a:tcPr>
                </a:tc>
              </a:tr>
              <a:tr h="1096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Χολερυθρίνη, χολοπρασίνη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C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Καστανοκίτρινο. Ο αφρός που παράγεται μετά από έντονη ανακίνηση έχει επίσης κίτρινο χρώμα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C07"/>
                    </a:solidFill>
                  </a:tcPr>
                </a:tc>
              </a:tr>
              <a:tr h="10343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Πορφοχολινογόνο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Ιώδες. Άχρωμα στην αρχή αλλά βαθμιαία γίνονται μωβ αν διατηρηθούν μερικές ημέρες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  <a:tr h="4022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Ομογεντιστικό οξύ, μελανίνη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1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Καστανόμαυρο, μαύρο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1900"/>
                    </a:solidFill>
                  </a:tcPr>
                </a:tc>
              </a:tr>
              <a:tr h="4022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Πορφυρίτες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Κόκκινο (κρασιού Βουργουνδίας)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4022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Μυοσφαιρίνη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3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Χολοφουσκίνη (διπυρρόλη, αποτέλεσμα ασταθούς αιμοσφαιρίνης)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Καφέ-κόκκινο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3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tabLst>
                <a:tab pos="1069975" algn="l"/>
              </a:tabLst>
            </a:pPr>
            <a:r>
              <a:rPr lang="el-GR" dirty="0" smtClean="0"/>
              <a:t>Τεχνική </a:t>
            </a:r>
            <a:r>
              <a:rPr lang="en-US" dirty="0"/>
              <a:t>Benedict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85000"/>
              </a:spcBef>
              <a:buFontTx/>
              <a:buAutoNum type="arabicPeriod"/>
            </a:pPr>
            <a:r>
              <a:rPr lang="el-GR" sz="2400" dirty="0"/>
              <a:t>Σε μεγάλο δοκιμαστικό σωλήνα βάζουμε με </a:t>
            </a:r>
            <a:r>
              <a:rPr lang="en-US" sz="2400" dirty="0"/>
              <a:t>Pasteur </a:t>
            </a:r>
            <a:r>
              <a:rPr lang="el-GR" sz="2400" b="1" dirty="0">
                <a:solidFill>
                  <a:srgbClr val="820000"/>
                </a:solidFill>
              </a:rPr>
              <a:t>8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σταγόνες</a:t>
            </a:r>
            <a:r>
              <a:rPr lang="el-GR" sz="2400" dirty="0"/>
              <a:t> ούρα.</a:t>
            </a:r>
          </a:p>
          <a:p>
            <a:pPr>
              <a:lnSpc>
                <a:spcPct val="150000"/>
              </a:lnSpc>
              <a:spcBef>
                <a:spcPct val="85000"/>
              </a:spcBef>
              <a:buFontTx/>
              <a:buAutoNum type="arabicPeriod"/>
            </a:pPr>
            <a:r>
              <a:rPr lang="el-GR" sz="2400" dirty="0"/>
              <a:t>Προσθέτουμε </a:t>
            </a:r>
            <a:r>
              <a:rPr lang="el-GR" sz="2400" b="1" dirty="0">
                <a:solidFill>
                  <a:srgbClr val="820000"/>
                </a:solidFill>
              </a:rPr>
              <a:t>5 </a:t>
            </a:r>
            <a:r>
              <a:rPr lang="en-US" sz="2400" b="1" dirty="0">
                <a:solidFill>
                  <a:srgbClr val="820000"/>
                </a:solidFill>
              </a:rPr>
              <a:t>ml </a:t>
            </a:r>
            <a:r>
              <a:rPr lang="el-GR" sz="2400" dirty="0"/>
              <a:t>αντιδραστήριο </a:t>
            </a:r>
            <a:r>
              <a:rPr lang="en-US" sz="2400" dirty="0"/>
              <a:t>Benedict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  <a:spcBef>
                <a:spcPct val="85000"/>
              </a:spcBef>
              <a:buFontTx/>
              <a:buAutoNum type="arabicPeriod"/>
            </a:pPr>
            <a:r>
              <a:rPr lang="el-GR" sz="2400" dirty="0"/>
              <a:t>Θερμαίνουμε το σωλήνα σε φλόγα, υπό συνεχή ανάδευση, μέχρις ότου βράσει το περιεχόμενο του.</a:t>
            </a:r>
          </a:p>
          <a:p>
            <a:pPr>
              <a:lnSpc>
                <a:spcPct val="150000"/>
              </a:lnSpc>
              <a:spcBef>
                <a:spcPct val="85000"/>
              </a:spcBef>
              <a:buFontTx/>
              <a:buAutoNum type="arabicPeriod"/>
            </a:pPr>
            <a:r>
              <a:rPr lang="el-GR" sz="2400" dirty="0"/>
              <a:t>Μόλις ξεκινήσει το βράσιμο απομακρύνουμε το σωλήνα από την φλόγα και το αφήνουμε σε σωλήνα για να κρυώσει.</a:t>
            </a:r>
            <a:r>
              <a:rPr lang="en-US" sz="2400" dirty="0"/>
              <a:t> </a:t>
            </a:r>
            <a:r>
              <a:rPr lang="el-GR" sz="2400" dirty="0"/>
              <a:t>Παρατηρούμε το χρώμα.</a:t>
            </a:r>
          </a:p>
        </p:txBody>
      </p:sp>
    </p:spTree>
    <p:extLst>
      <p:ext uri="{BB962C8B-B14F-4D97-AF65-F5344CB8AC3E}">
        <p14:creationId xmlns:p14="http://schemas.microsoft.com/office/powerpoint/2010/main" val="33830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60262"/>
              </p:ext>
            </p:extLst>
          </p:nvPr>
        </p:nvGraphicFramePr>
        <p:xfrm>
          <a:off x="323528" y="1556792"/>
          <a:ext cx="8424936" cy="32004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275253"/>
                <a:gridCol w="6149683"/>
              </a:tblGrid>
              <a:tr h="338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Ποσό σακχάρου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Χαρακτηρισμός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Αρνητική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Γαλάζιο χρώμα χωρίς θόλωση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Ίχνη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Θόλωση και πράσινο χρώμα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1+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Χρώμα κιτρινοπράσινο με ίζημα κίτρινο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Χρώμα κίτρινο με ίζημα κίτρινο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3+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Χρώμα πορτοκαλί με ίζημα πορτοκαλί και βαθύ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4+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Χρώμα κεραμέρυθρο με αρκετό ίζημα κεραμιδί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H κλίμακα χρωμάτων της τεχνικής </a:t>
            </a:r>
            <a:r>
              <a:rPr lang="el-GR" dirty="0" smtClean="0"/>
              <a:t>Benedict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39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\Desktop\Εκκρεμότητες φωτογραφίες\Φωτογραφία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16" y="980728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Users\pk\Desktop\Εκκρεμότητες φωτογραφίες\Φωτογραφία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532" y="1869911"/>
            <a:ext cx="3936437" cy="2952328"/>
          </a:xfrm>
          <a:prstGeom prst="rect">
            <a:avLst/>
          </a:prstGeom>
          <a:noFill/>
        </p:spPr>
      </p:pic>
      <p:pic>
        <p:nvPicPr>
          <p:cNvPr id="1028" name="Picture 4" descr="C:\Users\pk\Desktop\Εκκρεμότητες φωτογραφίες\Φωτογραφία0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86019"/>
            <a:ext cx="4032448" cy="3024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n-US" dirty="0"/>
              <a:t>Benedict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447010" y="4822239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Ανάλυσης Βιολογικών Υγρών &amp; Εκκριμάτων ΤΕΙ Αθήνας</a:t>
            </a: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7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n-US" dirty="0"/>
              <a:t>Benedict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b="1" dirty="0"/>
              <a:t>Μειονέκτημα της μεθόδου</a:t>
            </a:r>
            <a:r>
              <a:rPr lang="en-US" sz="2000" dirty="0"/>
              <a:t>: </a:t>
            </a:r>
            <a:r>
              <a:rPr lang="el-GR" sz="2000" b="1" dirty="0">
                <a:solidFill>
                  <a:srgbClr val="820000"/>
                </a:solidFill>
              </a:rPr>
              <a:t>Ανιχνεύει όλα τα σάκχαρα</a:t>
            </a:r>
            <a:r>
              <a:rPr lang="el-GR" sz="2000" dirty="0"/>
              <a:t> (μονοσακχαρίτες και δισακχαρίτες).</a:t>
            </a:r>
          </a:p>
          <a:p>
            <a:pPr>
              <a:spcBef>
                <a:spcPts val="0"/>
              </a:spcBef>
            </a:pPr>
            <a:endParaRPr lang="el-GR" sz="2000" b="1" dirty="0" smtClean="0"/>
          </a:p>
          <a:p>
            <a:pPr>
              <a:spcBef>
                <a:spcPts val="0"/>
              </a:spcBef>
            </a:pPr>
            <a:r>
              <a:rPr lang="el-GR" sz="2000" b="1" dirty="0" smtClean="0"/>
              <a:t>Ψευδής </a:t>
            </a:r>
            <a:r>
              <a:rPr lang="el-GR" sz="2000" b="1" dirty="0"/>
              <a:t>θετική αντίδραση</a:t>
            </a:r>
          </a:p>
          <a:p>
            <a:pPr marL="712788" indent="-355600">
              <a:spcBef>
                <a:spcPts val="0"/>
              </a:spcBef>
              <a:buFont typeface="+mj-lt"/>
              <a:buAutoNum type="arabicPeriod"/>
            </a:pPr>
            <a:r>
              <a:rPr lang="el-GR" sz="2000" dirty="0"/>
              <a:t>Παρατηρείται </a:t>
            </a:r>
            <a:r>
              <a:rPr lang="el-GR" sz="2000" b="1" dirty="0">
                <a:solidFill>
                  <a:srgbClr val="820000"/>
                </a:solidFill>
              </a:rPr>
              <a:t>όταν παραταθεί το βράσιμο</a:t>
            </a:r>
            <a:r>
              <a:rPr lang="el-GR" sz="2000" dirty="0"/>
              <a:t>.</a:t>
            </a:r>
          </a:p>
          <a:p>
            <a:pPr marL="712788" indent="-355600">
              <a:spcBef>
                <a:spcPts val="0"/>
              </a:spcBef>
              <a:buFont typeface="+mj-lt"/>
              <a:buAutoNum type="arabicPeriod"/>
            </a:pPr>
            <a:r>
              <a:rPr lang="el-GR" sz="2000" dirty="0"/>
              <a:t>Όταν υπάρχουν άλλες αναγωγικές ουσίες εκτός από τη γλυκόζη όπως το </a:t>
            </a:r>
            <a:r>
              <a:rPr lang="el-GR" sz="2000" b="1" dirty="0">
                <a:solidFill>
                  <a:srgbClr val="820000"/>
                </a:solidFill>
              </a:rPr>
              <a:t>ασκορβικό οξύ </a:t>
            </a:r>
            <a:r>
              <a:rPr lang="el-GR" sz="2000" dirty="0"/>
              <a:t>σε μεγάλη ποσότητα, αντιβιοτικά όπως κεφαλοσπορίνη, ναλιδικό οξύ. </a:t>
            </a:r>
          </a:p>
          <a:p>
            <a:pPr>
              <a:spcBef>
                <a:spcPts val="0"/>
              </a:spcBef>
            </a:pPr>
            <a:endParaRPr lang="el-GR" sz="2000" b="1" dirty="0"/>
          </a:p>
          <a:p>
            <a:pPr>
              <a:spcBef>
                <a:spcPts val="0"/>
              </a:spcBef>
            </a:pPr>
            <a:r>
              <a:rPr lang="el-GR" sz="2000" b="1" dirty="0"/>
              <a:t>Ψευδής αρνητική αντίδραση</a:t>
            </a:r>
          </a:p>
          <a:p>
            <a:pPr marL="712788" indent="-355600">
              <a:spcBef>
                <a:spcPts val="0"/>
              </a:spcBef>
              <a:buFontTx/>
              <a:buAutoNum type="arabicPeriod"/>
            </a:pPr>
            <a:r>
              <a:rPr lang="el-GR" sz="2000" dirty="0"/>
              <a:t>Παρατηρείται όταν </a:t>
            </a:r>
            <a:r>
              <a:rPr lang="el-GR" sz="2000" b="1" dirty="0">
                <a:solidFill>
                  <a:srgbClr val="820000"/>
                </a:solidFill>
              </a:rPr>
              <a:t>δεν βραστεί αρκετά το αντιδραστήριο.</a:t>
            </a:r>
          </a:p>
          <a:p>
            <a:pPr marL="712788" indent="-355600">
              <a:spcBef>
                <a:spcPts val="0"/>
              </a:spcBef>
              <a:buFontTx/>
              <a:buAutoNum type="arabicPeriod"/>
            </a:pPr>
            <a:r>
              <a:rPr lang="el-GR" sz="2000" dirty="0"/>
              <a:t>Όταν τα ούρα είναι πολύ αραιά. </a:t>
            </a:r>
          </a:p>
          <a:p>
            <a:pPr marL="712788" indent="-355600">
              <a:spcBef>
                <a:spcPts val="0"/>
              </a:spcBef>
              <a:buFontTx/>
              <a:buAutoNum type="arabicPeriod"/>
            </a:pPr>
            <a:r>
              <a:rPr lang="el-GR" sz="2000" dirty="0"/>
              <a:t>Όταν δεν σχηματίζεται το οξείδιο του χαλκού επειδή το ποσό της κρεατινίνης είναι μικρό</a:t>
            </a:r>
          </a:p>
          <a:p>
            <a:pPr marL="712788" indent="-355600">
              <a:spcBef>
                <a:spcPts val="0"/>
              </a:spcBef>
              <a:buFontTx/>
              <a:buAutoNum type="arabicPeriod"/>
            </a:pPr>
            <a:r>
              <a:rPr lang="el-GR" sz="2000" dirty="0"/>
              <a:t>Όταν υπάρχει πολύ λεύκωμα στα ούρα οπότε δεν καθιζάνει το αδιάλυτο οξείδιο του χαλκού.</a:t>
            </a:r>
          </a:p>
          <a:p>
            <a:pPr marL="712788" indent="-355600">
              <a:spcBef>
                <a:spcPts val="0"/>
              </a:spcBef>
              <a:buFontTx/>
              <a:buAutoNum type="arabicPeriod"/>
            </a:pPr>
            <a:r>
              <a:rPr lang="el-GR" sz="2000" dirty="0"/>
              <a:t>Παρουσία ραδιοσκιερών ουσιών</a:t>
            </a:r>
            <a:r>
              <a:rPr lang="en-US" sz="2000" dirty="0"/>
              <a:t>.</a:t>
            </a:r>
            <a:endParaRPr lang="el-GR" sz="2000" dirty="0"/>
          </a:p>
          <a:p>
            <a:pPr marL="712788" indent="-355600">
              <a:spcBef>
                <a:spcPts val="0"/>
              </a:spcBef>
              <a:buFontTx/>
              <a:buAutoNum type="arabicPeriod"/>
            </a:pPr>
            <a:r>
              <a:rPr lang="el-GR" sz="2000" dirty="0"/>
              <a:t>Μετά από κακή εκτέλεση της δοκιμής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658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γλυκόζης με ταμπλέτα Clinitest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A</a:t>
            </a:r>
            <a:r>
              <a:rPr lang="el-GR" sz="2400" dirty="0"/>
              <a:t>ναγωγική</a:t>
            </a:r>
            <a:r>
              <a:rPr lang="el-GR" sz="2400" dirty="0"/>
              <a:t> μέθοδος παρόμοια με το αντιδραστήριο </a:t>
            </a:r>
            <a:r>
              <a:rPr lang="en-US" sz="2400" dirty="0"/>
              <a:t>Benedict</a:t>
            </a:r>
            <a:r>
              <a:rPr lang="el-GR" sz="2400" dirty="0"/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l-GR" sz="2400" b="1" dirty="0" smtClean="0">
              <a:solidFill>
                <a:srgbClr val="004B82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Τεχνική</a:t>
            </a:r>
            <a:endParaRPr lang="en-US" sz="2400" b="1" dirty="0">
              <a:solidFill>
                <a:srgbClr val="004B8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Σε </a:t>
            </a:r>
            <a:r>
              <a:rPr lang="el-GR" sz="2400" dirty="0"/>
              <a:t>ένα δοκιμαστικό σωλήνα προσθέτουμε </a:t>
            </a:r>
            <a:r>
              <a:rPr lang="el-GR" sz="2400" b="1" dirty="0">
                <a:solidFill>
                  <a:srgbClr val="004B82"/>
                </a:solidFill>
              </a:rPr>
              <a:t>5 σταγόνες ούρων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και </a:t>
            </a:r>
            <a:r>
              <a:rPr lang="el-GR" sz="2400" b="1" dirty="0">
                <a:solidFill>
                  <a:srgbClr val="004B82"/>
                </a:solidFill>
              </a:rPr>
              <a:t>10 σταγόνες νερό</a:t>
            </a:r>
            <a:r>
              <a:rPr lang="el-GR" sz="2400" dirty="0"/>
              <a:t>. Ρίχνουμε την ταμπλέτα και αφήνουμε να γίνει αναβρασμός και εμφάνιση χρωμάτων χωρίς ανακίνηση του σωλήνα.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b="1" dirty="0">
                <a:solidFill>
                  <a:srgbClr val="004B82"/>
                </a:solidFill>
              </a:rPr>
              <a:t>Δεκαπέντε (15) </a:t>
            </a:r>
            <a:r>
              <a:rPr lang="el-GR" sz="2400" dirty="0"/>
              <a:t>δευτερόλεπτα μετά το τέλος του αναβρασμού </a:t>
            </a:r>
            <a:r>
              <a:rPr lang="el-GR" sz="2400" b="1" dirty="0">
                <a:solidFill>
                  <a:srgbClr val="004B82"/>
                </a:solidFill>
              </a:rPr>
              <a:t>ανακινούμε ελαφρά </a:t>
            </a:r>
            <a:r>
              <a:rPr lang="el-GR" sz="2400" dirty="0"/>
              <a:t>το σωληνάριο. 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Παρουσία γλυκόζης εμφανίζεται </a:t>
            </a:r>
            <a:r>
              <a:rPr lang="el-GR" sz="2400" b="1" dirty="0">
                <a:solidFill>
                  <a:srgbClr val="004B82"/>
                </a:solidFill>
              </a:rPr>
              <a:t>αναβρασμός, έκλυση θερμότητας </a:t>
            </a:r>
            <a:r>
              <a:rPr lang="el-GR" sz="2400" dirty="0"/>
              <a:t>(εξώθερμη αντίδραση) και εμφάνιση διαδοχικά χρωμάτων από το </a:t>
            </a:r>
            <a:r>
              <a:rPr lang="el-GR" sz="2400" b="1" dirty="0">
                <a:solidFill>
                  <a:srgbClr val="004B82"/>
                </a:solidFill>
              </a:rPr>
              <a:t>μπλε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dirty="0"/>
              <a:t>προς το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πορτοκαλί</a:t>
            </a:r>
            <a:r>
              <a:rPr lang="el-GR" sz="2400" dirty="0"/>
              <a:t>, το ανοιχτό και στη συνέχεια το </a:t>
            </a:r>
            <a:r>
              <a:rPr lang="el-GR" sz="2400" b="1" dirty="0">
                <a:solidFill>
                  <a:srgbClr val="003300"/>
                </a:solidFill>
              </a:rPr>
              <a:t>βαθύ θολερό πράσινο</a:t>
            </a:r>
            <a:r>
              <a:rPr lang="el-GR" sz="2400" dirty="0"/>
              <a:t>, </a:t>
            </a:r>
            <a:r>
              <a:rPr lang="el-GR" sz="2400" b="1" dirty="0">
                <a:solidFill>
                  <a:srgbClr val="808000"/>
                </a:solidFill>
              </a:rPr>
              <a:t>καστανοπράσινο</a:t>
            </a:r>
            <a:r>
              <a:rPr lang="el-GR" sz="2400" dirty="0"/>
              <a:t> και τελικά </a:t>
            </a:r>
            <a:r>
              <a:rPr lang="el-GR" sz="2400" dirty="0">
                <a:solidFill>
                  <a:srgbClr val="663300"/>
                </a:solidFill>
              </a:rPr>
              <a:t>καστανό</a:t>
            </a:r>
            <a:r>
              <a:rPr lang="el-GR" sz="24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832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Προσδιορισμός </a:t>
            </a:r>
            <a:r>
              <a:rPr lang="el-GR" dirty="0" smtClean="0"/>
              <a:t>γλυκόζης </a:t>
            </a:r>
            <a:br>
              <a:rPr lang="el-GR" dirty="0" smtClean="0"/>
            </a:br>
            <a:r>
              <a:rPr lang="el-GR" dirty="0" smtClean="0"/>
              <a:t>με ταινία ούρων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86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576" y="2337912"/>
            <a:ext cx="76946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       </a:t>
            </a:r>
            <a:r>
              <a:rPr lang="en-US" sz="2000" dirty="0">
                <a:latin typeface="+mn-lt"/>
              </a:rPr>
              <a:t>GOD</a:t>
            </a:r>
            <a:endParaRPr lang="el-GR" sz="2000" dirty="0">
              <a:latin typeface="+mn-lt"/>
            </a:endParaRPr>
          </a:p>
          <a:p>
            <a:pPr algn="ctr"/>
            <a:r>
              <a:rPr lang="el-GR" sz="2000" dirty="0">
                <a:latin typeface="+mn-lt"/>
              </a:rPr>
              <a:t>Β-</a:t>
            </a:r>
            <a:r>
              <a:rPr lang="en-US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-Γλυκόζη + </a:t>
            </a:r>
            <a:r>
              <a:rPr lang="en-US" sz="2000" dirty="0">
                <a:latin typeface="+mn-lt"/>
              </a:rPr>
              <a:t>O</a:t>
            </a:r>
            <a:r>
              <a:rPr lang="el-GR" sz="2000" baseline="-25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 + </a:t>
            </a:r>
            <a:r>
              <a:rPr lang="en-US" sz="2000" dirty="0">
                <a:latin typeface="+mn-lt"/>
              </a:rPr>
              <a:t>H</a:t>
            </a:r>
            <a:r>
              <a:rPr lang="el-GR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O </a:t>
            </a:r>
            <a:r>
              <a:rPr lang="el-GR" sz="2000" dirty="0">
                <a:latin typeface="+mn-lt"/>
              </a:rPr>
              <a:t>────</a:t>
            </a:r>
            <a:r>
              <a:rPr lang="el-GR" sz="2000" dirty="0">
                <a:latin typeface="+mn-lt"/>
              </a:rPr>
              <a:t>&gt; </a:t>
            </a:r>
            <a:r>
              <a:rPr lang="el-GR" sz="2000" dirty="0">
                <a:latin typeface="+mn-lt"/>
              </a:rPr>
              <a:t>Γλυκονικό</a:t>
            </a:r>
            <a:r>
              <a:rPr lang="el-GR" sz="2000" dirty="0">
                <a:latin typeface="+mn-lt"/>
              </a:rPr>
              <a:t> οξύ + </a:t>
            </a:r>
            <a:r>
              <a:rPr lang="en-US" sz="2000" dirty="0">
                <a:latin typeface="+mn-lt"/>
              </a:rPr>
              <a:t>H</a:t>
            </a:r>
            <a:r>
              <a:rPr lang="el-GR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O</a:t>
            </a:r>
            <a:r>
              <a:rPr lang="el-GR" sz="2000" baseline="-25000" dirty="0">
                <a:latin typeface="+mn-lt"/>
              </a:rPr>
              <a:t>2</a:t>
            </a:r>
          </a:p>
          <a:p>
            <a:pPr algn="ctr"/>
            <a:r>
              <a:rPr lang="el-GR" sz="2000" dirty="0">
                <a:latin typeface="+mn-lt"/>
              </a:rPr>
              <a:t>					</a:t>
            </a:r>
          </a:p>
          <a:p>
            <a:pPr algn="ctr"/>
            <a:r>
              <a:rPr lang="el-GR" sz="2000" dirty="0">
                <a:latin typeface="+mn-lt"/>
              </a:rPr>
              <a:t>		                           </a:t>
            </a:r>
            <a:r>
              <a:rPr lang="en-US" sz="2000" dirty="0">
                <a:latin typeface="+mn-lt"/>
              </a:rPr>
              <a:t>POD</a:t>
            </a:r>
            <a:endParaRPr lang="el-GR" sz="2000" dirty="0">
              <a:latin typeface="+mn-lt"/>
            </a:endParaRPr>
          </a:p>
          <a:p>
            <a:pPr algn="ctr"/>
            <a:r>
              <a:rPr lang="el-GR" sz="2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H</a:t>
            </a:r>
            <a:r>
              <a:rPr lang="el-GR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O</a:t>
            </a:r>
            <a:r>
              <a:rPr lang="el-GR" sz="2000" baseline="-25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 + 4-ΑΑ</a:t>
            </a:r>
            <a:r>
              <a:rPr lang="en-US" sz="2000" dirty="0">
                <a:latin typeface="+mn-lt"/>
              </a:rPr>
              <a:t>P</a:t>
            </a:r>
            <a:r>
              <a:rPr lang="el-GR" sz="2000" dirty="0">
                <a:latin typeface="+mn-lt"/>
              </a:rPr>
              <a:t> + 1-Ναφθολ,3,6-δισουλφονικό οξύ </a:t>
            </a:r>
            <a:r>
              <a:rPr lang="el-GR" sz="2000" dirty="0">
                <a:latin typeface="+mn-lt"/>
              </a:rPr>
              <a:t>────</a:t>
            </a:r>
            <a:r>
              <a:rPr lang="el-GR" sz="2000" dirty="0">
                <a:latin typeface="+mn-lt"/>
              </a:rPr>
              <a:t>&gt;  </a:t>
            </a:r>
            <a:r>
              <a:rPr lang="el-GR" sz="2000" dirty="0">
                <a:latin typeface="+mn-lt"/>
              </a:rPr>
              <a:t>κινόνη</a:t>
            </a:r>
            <a:r>
              <a:rPr lang="el-GR" sz="2000" dirty="0">
                <a:latin typeface="+mn-lt"/>
              </a:rPr>
              <a:t> + 4</a:t>
            </a:r>
            <a:r>
              <a:rPr lang="en-US" sz="2000" dirty="0">
                <a:latin typeface="+mn-lt"/>
              </a:rPr>
              <a:t>H</a:t>
            </a:r>
            <a:r>
              <a:rPr lang="el-GR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O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002482" y="4838383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Δεν ανιχνεύονται άλλα </a:t>
            </a:r>
            <a:r>
              <a:rPr lang="el-GR" sz="2400" dirty="0" smtClean="0">
                <a:latin typeface="+mn-lt"/>
              </a:rPr>
              <a:t>σάκχαρα ή αναγωγικές ουσίες</a:t>
            </a:r>
            <a:endParaRPr lang="el-GR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γλυκόζης με μέθοδο </a:t>
            </a:r>
            <a:r>
              <a:rPr lang="en-US" dirty="0" smtClean="0">
                <a:solidFill>
                  <a:srgbClr val="1F497D"/>
                </a:solidFill>
              </a:rPr>
              <a:t>GOD/POD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75" y="1005367"/>
            <a:ext cx="4608512" cy="11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250339" y="12374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9" y="2533546"/>
            <a:ext cx="55463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250339" y="26775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178331" y="40457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2467" y="3901698"/>
            <a:ext cx="43204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6482" y="5269850"/>
            <a:ext cx="58554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178331" y="541386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Γλυκόζης με διάφορες ταινίες ούρων</a:t>
            </a:r>
          </a:p>
        </p:txBody>
      </p:sp>
    </p:spTree>
    <p:extLst>
      <p:ext uri="{BB962C8B-B14F-4D97-AF65-F5344CB8AC3E}">
        <p14:creationId xmlns:p14="http://schemas.microsoft.com/office/powerpoint/2010/main" val="3355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1F497D"/>
                </a:solidFill>
              </a:rPr>
              <a:t>Εσφαλμένα αποτελέσματα </a:t>
            </a:r>
            <a:r>
              <a:rPr lang="en-US" sz="3600" dirty="0" smtClean="0">
                <a:solidFill>
                  <a:srgbClr val="1F497D"/>
                </a:solidFill>
              </a:rPr>
              <a:t>GOD/POD</a:t>
            </a:r>
            <a:endParaRPr lang="el-GR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b="1" dirty="0"/>
              <a:t>Ψευδώς θετικά αποτελέσματα</a:t>
            </a:r>
            <a:r>
              <a:rPr lang="en-US" sz="2400" b="1" dirty="0"/>
              <a:t>:</a:t>
            </a:r>
            <a:endParaRPr lang="el-GR" sz="24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Οξειδωτικές </a:t>
            </a:r>
            <a:r>
              <a:rPr lang="el-GR" sz="2400" b="1" dirty="0">
                <a:solidFill>
                  <a:srgbClr val="820000"/>
                </a:solidFill>
              </a:rPr>
              <a:t>ουσίες (χλωρίνη).</a:t>
            </a:r>
            <a:endParaRPr lang="en-US" sz="2400" b="1" dirty="0">
              <a:solidFill>
                <a:srgbClr val="82000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Έκθεση </a:t>
            </a:r>
            <a:r>
              <a:rPr lang="el-GR" sz="2400" dirty="0"/>
              <a:t>της ταινίας στον αέρα.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Πολύ </a:t>
            </a:r>
            <a:r>
              <a:rPr lang="el-GR" sz="2400" dirty="0"/>
              <a:t>χαμηλό ειδικό βάρος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Ψευδώς </a:t>
            </a:r>
            <a:r>
              <a:rPr lang="el-GR" sz="2400" b="1" dirty="0"/>
              <a:t>αρνητικά αποτελέσματα</a:t>
            </a:r>
            <a:r>
              <a:rPr lang="en-US" sz="2400" b="1" dirty="0"/>
              <a:t>:</a:t>
            </a:r>
            <a:endParaRPr lang="el-GR" sz="24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Έντονα </a:t>
            </a:r>
            <a:r>
              <a:rPr lang="el-GR" sz="2400" dirty="0"/>
              <a:t>χρωματισμένα ούρα.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Πολύ </a:t>
            </a:r>
            <a:r>
              <a:rPr lang="el-GR" sz="2400" dirty="0"/>
              <a:t>όξινο </a:t>
            </a:r>
            <a:r>
              <a:rPr lang="en-US" sz="2400" dirty="0"/>
              <a:t>pH (pH &lt; 5).</a:t>
            </a:r>
            <a:endParaRPr lang="el-GR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Υψηλό </a:t>
            </a:r>
            <a:r>
              <a:rPr lang="el-GR" sz="2400" dirty="0"/>
              <a:t>ειδικό βάρος.</a:t>
            </a:r>
            <a:endParaRPr lang="en-US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Μέτριες </a:t>
            </a:r>
            <a:r>
              <a:rPr lang="el-GR" sz="2400" dirty="0"/>
              <a:t>ποσότητες κετονικών σωμάτων.</a:t>
            </a:r>
            <a:r>
              <a:rPr lang="en-US" sz="2400" dirty="0"/>
              <a:t> </a:t>
            </a:r>
            <a:endParaRPr lang="el-GR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Έκθεση </a:t>
            </a:r>
            <a:r>
              <a:rPr lang="el-GR" sz="2400" b="1" dirty="0">
                <a:solidFill>
                  <a:srgbClr val="820000"/>
                </a:solidFill>
              </a:rPr>
              <a:t>των ούρων σε χαμηλή θερμοκρασία.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Ασκορβικό </a:t>
            </a:r>
            <a:r>
              <a:rPr lang="el-GR" sz="2400" b="1" dirty="0">
                <a:solidFill>
                  <a:srgbClr val="820000"/>
                </a:solidFill>
              </a:rPr>
              <a:t>οξύ. </a:t>
            </a:r>
          </a:p>
          <a:p>
            <a:pPr>
              <a:spcBef>
                <a:spcPct val="50000"/>
              </a:spcBef>
            </a:pPr>
            <a:endParaRPr lang="el-GR" sz="2400" dirty="0">
              <a:solidFill>
                <a:schemeClr val="tx2"/>
              </a:solidFill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82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Επίδραση φαρμάκων στη χροιά των ούρων</a:t>
            </a:r>
            <a:endParaRPr lang="el-GR" dirty="0"/>
          </a:p>
        </p:txBody>
      </p:sp>
      <p:graphicFrame>
        <p:nvGraphicFramePr>
          <p:cNvPr id="5139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84502"/>
              </p:ext>
            </p:extLst>
          </p:nvPr>
        </p:nvGraphicFramePr>
        <p:xfrm>
          <a:off x="500034" y="928670"/>
          <a:ext cx="8208963" cy="5760720"/>
        </p:xfrm>
        <a:graphic>
          <a:graphicData uri="http://schemas.openxmlformats.org/drawingml/2006/table">
            <a:tbl>
              <a:tblPr/>
              <a:tblGrid>
                <a:gridCol w="4720038"/>
                <a:gridCol w="3488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B8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Φάρμακα που χρωματίζουν τα ούρα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B82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B8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Χρώμα ούρων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B82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Κυανό του μεθυλενίου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Πρασινοκίτρινο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DEBCF"/>
                        </a:gs>
                        <a:gs pos="33000">
                          <a:srgbClr val="FFFF66"/>
                        </a:gs>
                        <a:gs pos="100000">
                          <a:srgbClr val="156B13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Ριφοβλαβίνη (πολυβιταμινούχα σκευάσματα)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Βαθύ κίτρινο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Φαινυλθαλείνη, ερυθρό της φαινόλης (σε καθαρτικά)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Χλωροφύλλη (σε αποσμητικά στόματος)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Μπλέ-πράσινο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42000">
                          <a:srgbClr val="92D05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Ακριφλαβίνη (πράσινη φθορίζουσα χρωστική)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Κίτρινο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Ηπακτικά της ανθρακινόνης (σένη, κασκάρα)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Καφέ-κίτρινο-ερυθρό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11000">
                          <a:srgbClr val="8A0000"/>
                        </a:gs>
                        <a:gs pos="47000">
                          <a:srgbClr val="FFCC00"/>
                        </a:gs>
                        <a:gs pos="85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Δεσφεριοξαμίνη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(Desferal)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Μεθυλ-ντόπα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Καφέ-κόκκινο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11000">
                          <a:srgbClr val="8A0000"/>
                        </a:gs>
                        <a:gs pos="85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Μετρονιδαζόλη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Flagyl)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Καφέ-κόκκινο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11000">
                          <a:srgbClr val="8A0000"/>
                        </a:gs>
                        <a:gs pos="85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Λεβο-ντόπα (για νόσο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Parkinson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Καφέ-κόκκινο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11000">
                          <a:srgbClr val="8A0000"/>
                        </a:gs>
                        <a:gs pos="85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Νιτροφουραντοίνη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Furadantin)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Κίτρινο-καφέ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11000">
                          <a:srgbClr val="663300"/>
                        </a:gs>
                        <a:gs pos="49000">
                          <a:srgbClr val="FFCC00"/>
                        </a:gs>
                        <a:gs pos="85000">
                          <a:srgbClr val="663300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Ριφαμπικίνη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Rifadin)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Πορτοκαλί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Σουλφα-σαλαζίνη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Azulfidine)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Κίτρινο-πορτοκαλί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11000">
                          <a:srgbClr val="CC3300"/>
                        </a:gs>
                        <a:gs pos="49000">
                          <a:srgbClr val="FFCC00"/>
                        </a:gs>
                        <a:gs pos="85000">
                          <a:srgbClr val="CC3300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Ατεβρίνη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Κίτρινο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59FC5-63A6-4CF1-871B-665BEC586945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3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2: Οι φυσικοί χαρακτήρες των ούρων, το ουρινόμετρο</a:t>
            </a:r>
            <a:r>
              <a:rPr lang="en-US" sz="2000" dirty="0" smtClean="0"/>
              <a:t> </a:t>
            </a:r>
            <a:r>
              <a:rPr lang="el-GR" sz="2000" dirty="0" smtClean="0"/>
              <a:t>και ο προσδιορισμός της γλυκόζης». Έκδοση: 1.0. Αθήνα 201</a:t>
            </a:r>
            <a:r>
              <a:rPr lang="en-US" sz="2000" dirty="0" smtClean="0"/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creativecommons.org/licenses/από-nc-sa/4.0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3 - TextBox"/>
          <p:cNvSpPr txBox="1">
            <a:spLocks noChangeArrowheads="1"/>
          </p:cNvSpPr>
          <p:nvPr/>
        </p:nvSpPr>
        <p:spPr bwMode="auto">
          <a:xfrm>
            <a:off x="6344597" y="6140736"/>
            <a:ext cx="197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Κίτρινη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6148" name="Rectangle 4"/>
          <p:cNvSpPr txBox="1">
            <a:spLocks noChangeArrowheads="1"/>
          </p:cNvSpPr>
          <p:nvPr/>
        </p:nvSpPr>
        <p:spPr bwMode="auto">
          <a:xfrm>
            <a:off x="571500" y="2857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Φυσιολογικά και παθολογικά χρώματα </a:t>
            </a:r>
            <a:r>
              <a:rPr lang="el-GR" dirty="0" smtClean="0"/>
              <a:t>ούρων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3" name="Picture 2" descr="File:Urine 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49" y="2500379"/>
            <a:ext cx="3073761" cy="30737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ile:RhabdoUr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97" y="2545734"/>
            <a:ext cx="2972792" cy="30284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 - TextBox"/>
          <p:cNvSpPr txBox="1">
            <a:spLocks noChangeArrowheads="1"/>
          </p:cNvSpPr>
          <p:nvPr/>
        </p:nvSpPr>
        <p:spPr bwMode="auto">
          <a:xfrm>
            <a:off x="3449654" y="6140736"/>
            <a:ext cx="1280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Ερυθρά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625397" y="5679071"/>
            <a:ext cx="2972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RhabdoUrine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Jmh649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6214052" y="5679071"/>
            <a:ext cx="2239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Urine </a:t>
            </a:r>
            <a:r>
              <a:rPr lang="en-US" sz="1200" dirty="0" smtClean="0">
                <a:latin typeface="+mn-lt"/>
                <a:hlinkClick r:id="rId8"/>
              </a:rPr>
              <a:t>sample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 </a:t>
            </a:r>
            <a:r>
              <a:rPr lang="en-US" sz="1200" dirty="0" smtClean="0">
                <a:latin typeface="+mn-lt"/>
                <a:hlinkClick r:id="rId9"/>
              </a:rPr>
              <a:t>Alexbrn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pic>
        <p:nvPicPr>
          <p:cNvPr id="6154" name="Picture 10" descr="File:Weewe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0422"/>
            <a:ext cx="1913755" cy="41837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232436" y="5679071"/>
            <a:ext cx="2239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1"/>
              </a:rPr>
              <a:t>Weewee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EPO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7" name="3 - TextBox"/>
          <p:cNvSpPr txBox="1">
            <a:spLocks noChangeArrowheads="1"/>
          </p:cNvSpPr>
          <p:nvPr/>
        </p:nvSpPr>
        <p:spPr bwMode="auto">
          <a:xfrm>
            <a:off x="362981" y="6140736"/>
            <a:ext cx="197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Ωχροκίτρινη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7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Τρόπος καταγραφής της όψης των </a:t>
            </a:r>
            <a:r>
              <a:rPr lang="el-GR" dirty="0" smtClean="0"/>
              <a:t>ούρων</a:t>
            </a:r>
            <a:endParaRPr lang="el-G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2910" y="1417814"/>
            <a:ext cx="80660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400" dirty="0">
                <a:latin typeface="+mn-lt"/>
              </a:rPr>
              <a:t>Η απάντηση δίνεται ως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όψη διαυγή, θολή, έντονα θολή.</a:t>
            </a:r>
          </a:p>
          <a:p>
            <a:endParaRPr lang="el-GR" sz="2400" dirty="0">
              <a:solidFill>
                <a:srgbClr val="FF3300"/>
              </a:solidFill>
              <a:latin typeface="+mn-lt"/>
            </a:endParaRPr>
          </a:p>
          <a:p>
            <a:r>
              <a:rPr lang="el-GR" sz="2400" dirty="0">
                <a:latin typeface="+mn-lt"/>
              </a:rPr>
              <a:t>Για την σύγκριση προσπαθούμε να διαβάσουμε ένα κείμενο πίσω από τα ούρα.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1188" y="3141663"/>
            <a:ext cx="662622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7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Αν το κείμενο διαβάζεται η όψη είναι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διαυγής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1188" y="3787994"/>
            <a:ext cx="7848600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75000"/>
              </a:spcBef>
            </a:pPr>
            <a:r>
              <a:rPr lang="el-GR" sz="2400" dirty="0" smtClean="0">
                <a:latin typeface="+mn-lt"/>
              </a:rPr>
              <a:t>2. Αν </a:t>
            </a:r>
            <a:r>
              <a:rPr lang="el-GR" sz="2400" dirty="0">
                <a:latin typeface="+mn-lt"/>
              </a:rPr>
              <a:t>βλέπουμε τα γράμματα αλλά δεν </a:t>
            </a:r>
            <a:r>
              <a:rPr lang="el-GR" sz="2400" dirty="0" smtClean="0">
                <a:latin typeface="+mn-lt"/>
              </a:rPr>
              <a:t>διαβάζονται η </a:t>
            </a:r>
            <a:r>
              <a:rPr lang="el-GR" sz="2400" dirty="0">
                <a:latin typeface="+mn-lt"/>
              </a:rPr>
              <a:t>όψη είναι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θολή.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42910" y="4916667"/>
            <a:ext cx="7961340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3. Αν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δεν βλέπουμε καθόλου τα γράμματα </a:t>
            </a:r>
            <a:r>
              <a:rPr lang="el-GR" sz="2400" dirty="0">
                <a:latin typeface="+mn-lt"/>
              </a:rPr>
              <a:t>τότε η όψη είναι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έντονα  θολή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54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Θολά και διαυγή </a:t>
            </a:r>
            <a:r>
              <a:rPr lang="el-GR" dirty="0" smtClean="0"/>
              <a:t>ούρα</a:t>
            </a:r>
            <a:endParaRPr lang="el-GR" sz="3600" dirty="0"/>
          </a:p>
        </p:txBody>
      </p:sp>
      <p:pic>
        <p:nvPicPr>
          <p:cNvPr id="7170" name="Picture 2" descr="File:Urinbe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59" y="1193565"/>
            <a:ext cx="3240360" cy="40252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1600" y="5321436"/>
            <a:ext cx="3333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Urinbecher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Polarlys</a:t>
            </a:r>
            <a:endParaRPr lang="en-US" sz="1200" dirty="0"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1719" y="5783101"/>
            <a:ext cx="12241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Διαυγή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pic>
        <p:nvPicPr>
          <p:cNvPr id="9218" name="Picture 2" descr="File:Pyuria2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43" y="1193565"/>
            <a:ext cx="3245857" cy="40252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4926543" y="5330038"/>
            <a:ext cx="324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Pyuria2011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9"/>
              </a:rPr>
              <a:t>Jmh649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76280" y="5783101"/>
            <a:ext cx="10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Θολά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8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</a:t>
            </a:r>
            <a:endParaRPr lang="el-GR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008" y="1340768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400" dirty="0">
                <a:latin typeface="+mn-lt"/>
              </a:rPr>
              <a:t>Η φυσιολογική τιμή για τους ενήλικες είναι 6, ενώ για τα νεογνά </a:t>
            </a:r>
            <a:r>
              <a:rPr lang="el-GR" sz="2400" dirty="0" smtClean="0">
                <a:latin typeface="+mn-lt"/>
              </a:rPr>
              <a:t>5-7. 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67058"/>
              </p:ext>
            </p:extLst>
          </p:nvPr>
        </p:nvGraphicFramePr>
        <p:xfrm>
          <a:off x="1547664" y="2204864"/>
          <a:ext cx="6096000" cy="1828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Απάντηση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 &lt; 7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Αντίδραση όξινη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 = 7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Αντίδραση ουδέτερη</a:t>
                      </a:r>
                      <a:endParaRPr lang="en-US" sz="240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 &gt; 7</a:t>
                      </a:r>
                      <a:r>
                        <a:rPr lang="el-GR" sz="2400" dirty="0" smtClean="0"/>
                        <a:t>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Αντίδραση αλκαλική</a:t>
                      </a:r>
                      <a:endParaRPr lang="el-GR" sz="240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319460" y="4581128"/>
            <a:ext cx="882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Στην απάντηση αναφέρεται μόνο χαρακτηρισμός και όχι η απόλυτη τιμή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a typeface="Times New Roman" pitchFamily="18" charset="0"/>
                <a:cs typeface="Arial" charset="0"/>
              </a:rPr>
              <a:t>Μέθοδοι μέτρησης </a:t>
            </a:r>
            <a:r>
              <a:rPr lang="en-US" dirty="0" smtClean="0">
                <a:ea typeface="Times New Roman" pitchFamily="18" charset="0"/>
                <a:cs typeface="Arial" charset="0"/>
              </a:rPr>
              <a:t>pH</a:t>
            </a:r>
            <a:endParaRPr lang="el-GR" dirty="0"/>
          </a:p>
        </p:txBody>
      </p:sp>
      <p:sp>
        <p:nvSpPr>
          <p:cNvPr id="21506" name="1 - TextBox"/>
          <p:cNvSpPr txBox="1">
            <a:spLocks noChangeArrowheads="1"/>
          </p:cNvSpPr>
          <p:nvPr/>
        </p:nvSpPr>
        <p:spPr bwMode="auto">
          <a:xfrm>
            <a:off x="395536" y="1124744"/>
            <a:ext cx="8143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59100" indent="-444500" eaLnBrk="0" hangingPunct="0">
              <a:lnSpc>
                <a:spcPct val="200000"/>
              </a:lnSpc>
              <a:buFont typeface="Georgia" pitchFamily="18" charset="0"/>
              <a:buAutoNum type="arabicPeriod"/>
            </a:pPr>
            <a:r>
              <a:rPr lang="el-GR" sz="2800" dirty="0" smtClean="0">
                <a:latin typeface="+mn-lt"/>
                <a:ea typeface="Times New Roman" pitchFamily="18" charset="0"/>
                <a:cs typeface="Arial" charset="0"/>
              </a:rPr>
              <a:t>Ταινία </a:t>
            </a:r>
            <a:r>
              <a:rPr lang="el-GR" sz="2800" dirty="0">
                <a:latin typeface="+mn-lt"/>
                <a:ea typeface="Times New Roman" pitchFamily="18" charset="0"/>
                <a:cs typeface="Arial" charset="0"/>
              </a:rPr>
              <a:t>ούρων</a:t>
            </a:r>
          </a:p>
          <a:p>
            <a:pPr marL="2959100" indent="-444500" eaLnBrk="0" hangingPunct="0">
              <a:lnSpc>
                <a:spcPct val="200000"/>
              </a:lnSpc>
              <a:buFont typeface="Georgia" pitchFamily="18" charset="0"/>
              <a:buAutoNum type="arabicPeriod"/>
            </a:pPr>
            <a:r>
              <a:rPr lang="el-GR" sz="2800" dirty="0">
                <a:latin typeface="+mn-lt"/>
                <a:ea typeface="Times New Roman" pitchFamily="18" charset="0"/>
                <a:cs typeface="Arial" charset="0"/>
              </a:rPr>
              <a:t>Πεχαμετρικό χαρτί</a:t>
            </a:r>
          </a:p>
          <a:p>
            <a:pPr marL="2959100" indent="-444500" eaLnBrk="0" hangingPunct="0">
              <a:lnSpc>
                <a:spcPct val="200000"/>
              </a:lnSpc>
              <a:buFont typeface="Georgia" pitchFamily="18" charset="0"/>
              <a:buAutoNum type="arabicPeriod"/>
            </a:pPr>
            <a:r>
              <a:rPr lang="el-GR" sz="2800" dirty="0">
                <a:latin typeface="+mn-lt"/>
                <a:ea typeface="Times New Roman" pitchFamily="18" charset="0"/>
                <a:cs typeface="Arial" charset="0"/>
              </a:rPr>
              <a:t>Πεχάμετρο</a:t>
            </a:r>
          </a:p>
          <a:p>
            <a:pPr marL="2959100" indent="-444500" eaLnBrk="0" hangingPunct="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l-GR" sz="2800" dirty="0">
                <a:latin typeface="+mn-lt"/>
                <a:ea typeface="Times New Roman" pitchFamily="18" charset="0"/>
                <a:cs typeface="Arial" charset="0"/>
              </a:rPr>
              <a:t>Αναλυτής </a:t>
            </a:r>
            <a:r>
              <a:rPr lang="el-GR" sz="2800" dirty="0" smtClean="0">
                <a:latin typeface="+mn-lt"/>
                <a:ea typeface="Times New Roman" pitchFamily="18" charset="0"/>
                <a:cs typeface="Arial" charset="0"/>
              </a:rPr>
              <a:t>ούρων</a:t>
            </a:r>
            <a:r>
              <a:rPr lang="en-US" sz="2800" dirty="0" smtClean="0">
                <a:latin typeface="+mn-lt"/>
                <a:ea typeface="Times New Roman" pitchFamily="18" charset="0"/>
                <a:cs typeface="Arial" charset="0"/>
              </a:rPr>
              <a:t> (</a:t>
            </a:r>
            <a:r>
              <a:rPr lang="el-GR" sz="2800" dirty="0" smtClean="0">
                <a:latin typeface="+mn-lt"/>
                <a:ea typeface="Times New Roman" pitchFamily="18" charset="0"/>
                <a:cs typeface="Arial" charset="0"/>
              </a:rPr>
              <a:t>ανακλασιμετρία)</a:t>
            </a:r>
            <a:endParaRPr lang="el-GR" sz="2800" dirty="0"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3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079271"/>
            <a:ext cx="51117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834F-A78F-4428-A4D6-60CD0E107A20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5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895773bac1f159c8a91eb61c3493fe9518ec8d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2320</Words>
  <Application>Microsoft Office PowerPoint</Application>
  <PresentationFormat>Προβολή στην οθόνη (4:3)</PresentationFormat>
  <Paragraphs>404</Paragraphs>
  <Slides>45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47" baseType="lpstr">
      <vt:lpstr>OC_template_updated</vt:lpstr>
      <vt:lpstr>1_OC_template_updated</vt:lpstr>
      <vt:lpstr>Ανάλυση Βιολογικών Υγρών &amp; Εκκριμάτων (Ε)</vt:lpstr>
      <vt:lpstr>Φυσικοί χαρακτήρες ούρων</vt:lpstr>
      <vt:lpstr>Παθολογικά χρώματα ούρων</vt:lpstr>
      <vt:lpstr>Επίδραση φαρμάκων στη χροιά των ούρων</vt:lpstr>
      <vt:lpstr>Φυσιολογικά και παθολογικά χρώματα ούρων</vt:lpstr>
      <vt:lpstr>Τρόπος καταγραφής της όψης των ούρων</vt:lpstr>
      <vt:lpstr>Θολά και διαυγή ούρα</vt:lpstr>
      <vt:lpstr>pH</vt:lpstr>
      <vt:lpstr>Μέθοδοι μέτρησης pH</vt:lpstr>
      <vt:lpstr>Mέτρηση pH με ταινία των ούρων</vt:lpstr>
      <vt:lpstr>Προσδιορισμός pH με διάφορες ταινίες ούρων</vt:lpstr>
      <vt:lpstr>Εργαστηριακά λάθη pΗ</vt:lpstr>
      <vt:lpstr>Αλκαλοποίηση</vt:lpstr>
      <vt:lpstr>Ειδικό Βάρος (ΕΒ)</vt:lpstr>
      <vt:lpstr>Τιμές αναφοράς Ειδικού Βάρους</vt:lpstr>
      <vt:lpstr>Παθολογική μείωση  Ειδικού Βάρους ούρων (&lt; 1010)</vt:lpstr>
      <vt:lpstr>Παθολογική αύξηση  Ειδικού Βάρους ούρων (&gt; 1040)</vt:lpstr>
      <vt:lpstr>Μέθοδοι μέτρησης ΕΒ</vt:lpstr>
      <vt:lpstr>Μέτρηση ΕΒ με ταινίες ούρων</vt:lpstr>
      <vt:lpstr>Η μέθοδος προσδιορισμού ΕΒ στις ταινίες ούρων με τον ιονισμό πολυηλεκτρολυτών</vt:lpstr>
      <vt:lpstr>Προσδιορισμός Ειδικού Βάρους με διάφορες ταινίες ούρων</vt:lpstr>
      <vt:lpstr>Εργαστηριακά λάθη ΕΒ με ταινία ούρων</vt:lpstr>
      <vt:lpstr>Μέτρηση ΕΒ με oυρινόμετρο</vt:lpstr>
      <vt:lpstr>Διορθώσεις Ειδικού Βάρους</vt:lpstr>
      <vt:lpstr>Παράδειγμα διορθώσεως τιμής Ειδικού Βάρους</vt:lpstr>
      <vt:lpstr>Το κλασικό οπτικό διαθλασίμετρο</vt:lpstr>
      <vt:lpstr>O «χημικός» προσδιορισμός της γλυκόζης στα ούρα</vt:lpstr>
      <vt:lpstr>Πότε χρησιμοποιούνται οι χημικές μέθοδοι</vt:lpstr>
      <vt:lpstr>Προσδιορισμός γλυκόζης με αντιδραστήριο Benedict</vt:lpstr>
      <vt:lpstr>Τεχνική Benedict</vt:lpstr>
      <vt:lpstr>H κλίμακα χρωμάτων της τεχνικής Benedict</vt:lpstr>
      <vt:lpstr>Τεχνική Benedict</vt:lpstr>
      <vt:lpstr>Τεχνική Benedict</vt:lpstr>
      <vt:lpstr>Προσδιορισμός γλυκόζης με ταμπλέτα Clinitest</vt:lpstr>
      <vt:lpstr>Προσδιορισμός γλυκόζης  με ταινία ούρων</vt:lpstr>
      <vt:lpstr>Προσδιορισμός γλυκόζης με μέθοδο GOD/POD</vt:lpstr>
      <vt:lpstr>Προσδιορισμός Γλυκόζης με διάφορες ταινίες ούρων</vt:lpstr>
      <vt:lpstr>Εσφαλμένα αποτελέσματα GOD/POD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68</cp:revision>
  <dcterms:created xsi:type="dcterms:W3CDTF">2013-03-04T13:35:19Z</dcterms:created>
  <dcterms:modified xsi:type="dcterms:W3CDTF">2015-03-26T09:04:00Z</dcterms:modified>
</cp:coreProperties>
</file>