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57" r:id="rId12"/>
    <p:sldId id="262" r:id="rId13"/>
    <p:sldId id="264" r:id="rId14"/>
    <p:sldId id="269" r:id="rId15"/>
    <p:sldId id="270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6693D2C-80EE-4B53-9206-6EFAC696E861}" type="slidenum">
              <a:rPr lang="en-US" altLang="el-GR" sz="1300" baseline="0"/>
              <a:pPr/>
              <a:t>6</a:t>
            </a:fld>
            <a:endParaRPr lang="en-US" altLang="el-GR" sz="1300" baseline="0"/>
          </a:p>
        </p:txBody>
      </p:sp>
      <p:sp>
        <p:nvSpPr>
          <p:cNvPr id="133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11</a:t>
            </a:r>
            <a:r>
              <a:rPr lang="el-GR" sz="2600" dirty="0" smtClean="0"/>
              <a:t>: Κυτταρική επικοινωνία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/>
              <a:t>Κανέλλου</a:t>
            </a:r>
            <a:r>
              <a:rPr lang="el-GR" sz="2000" dirty="0"/>
              <a:t> . </a:t>
            </a:r>
            <a:r>
              <a:rPr lang="el-GR" sz="2000" dirty="0" smtClean="0"/>
              <a:t>«Βιολογία. Ενότητα </a:t>
            </a:r>
            <a:r>
              <a:rPr lang="el-GR" sz="2000" dirty="0" smtClean="0"/>
              <a:t>11</a:t>
            </a:r>
            <a:r>
              <a:rPr lang="en-US" sz="2000" dirty="0" smtClean="0"/>
              <a:t>:</a:t>
            </a:r>
            <a:r>
              <a:rPr lang="el-GR" sz="2000" dirty="0"/>
              <a:t> Κυτταρική επικοινωνία».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Κυτταρικό διαδίκτυο</a:t>
            </a:r>
          </a:p>
        </p:txBody>
      </p:sp>
      <p:sp>
        <p:nvSpPr>
          <p:cNvPr id="307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Τρισεκατομμύρια κύτταρο οργανισμού πρέπει να επικοινωνούν ώστε να συντονίζουν τη δραστηριότητά τους</a:t>
            </a:r>
          </a:p>
          <a:p>
            <a:r>
              <a:rPr lang="el-GR" altLang="el-GR" smtClean="0"/>
              <a:t>Κοινοί μηχανισμοί διακυτταρικού συντονισμού</a:t>
            </a:r>
          </a:p>
          <a:p>
            <a:r>
              <a:rPr lang="el-GR" altLang="el-GR" smtClean="0"/>
              <a:t>Ολιγάριθμη ομάδα σηματοδοτικών μηχανισμών εμφανίζεται επανειλημμένα</a:t>
            </a:r>
          </a:p>
          <a:p>
            <a:endParaRPr lang="el-GR" altLang="el-GR" smtClean="0"/>
          </a:p>
        </p:txBody>
      </p:sp>
      <p:sp>
        <p:nvSpPr>
          <p:cNvPr id="307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74ED3EF-CAF3-4E4C-B06A-EBB937197E61}" type="slidenum">
              <a:rPr lang="en-US" altLang="el-GR" sz="1400" baseline="0" smtClean="0"/>
              <a:pPr/>
              <a:t>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78170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Σήματα που λαμβάνουν κύτταρα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l-GR" dirty="0" smtClean="0"/>
              <a:t>Προέρχονται είτε: </a:t>
            </a:r>
          </a:p>
          <a:p>
            <a:pPr>
              <a:defRPr/>
            </a:pPr>
            <a:r>
              <a:rPr lang="el-GR" dirty="0" smtClean="0"/>
              <a:t>Από άλλα κύτταρα</a:t>
            </a:r>
          </a:p>
          <a:p>
            <a:pPr>
              <a:defRPr/>
            </a:pPr>
            <a:r>
              <a:rPr lang="el-GR" dirty="0" smtClean="0"/>
              <a:t>Από φυσικοχημικές </a:t>
            </a:r>
            <a:r>
              <a:rPr lang="el-GR" dirty="0" smtClean="0"/>
              <a:t>μεταβολές </a:t>
            </a:r>
            <a:r>
              <a:rPr lang="el-GR" dirty="0" smtClean="0"/>
              <a:t>του άμεσου κυτταρικού </a:t>
            </a:r>
            <a:r>
              <a:rPr lang="el-GR" dirty="0" err="1" smtClean="0"/>
              <a:t>μικροπεριβάλλοντος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Πλειονότητα σημάτων είναι χημικής φύσης</a:t>
            </a:r>
          </a:p>
          <a:p>
            <a:pPr marL="0" indent="0">
              <a:buFontTx/>
              <a:buNone/>
              <a:defRPr/>
            </a:pPr>
            <a:endParaRPr lang="el-GR" dirty="0" smtClean="0"/>
          </a:p>
        </p:txBody>
      </p:sp>
      <p:sp>
        <p:nvSpPr>
          <p:cNvPr id="410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DD7AA3F-642A-4E97-9100-3F62F035DBDD}" type="slidenum">
              <a:rPr lang="en-US" altLang="el-GR" sz="1400" baseline="0" smtClean="0"/>
              <a:pPr/>
              <a:t>2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401485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Διαδικασία επικοινωνίας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l-GR" dirty="0" smtClean="0"/>
              <a:t>Κύτταρα </a:t>
            </a:r>
          </a:p>
          <a:p>
            <a:pPr>
              <a:defRPr/>
            </a:pPr>
            <a:r>
              <a:rPr lang="el-GR" dirty="0" smtClean="0"/>
              <a:t>Λαμβάνουν </a:t>
            </a:r>
            <a:r>
              <a:rPr lang="el-GR" dirty="0" smtClean="0"/>
              <a:t>σήματα: σε υποδοχείς</a:t>
            </a:r>
          </a:p>
          <a:p>
            <a:pPr>
              <a:defRPr/>
            </a:pPr>
            <a:r>
              <a:rPr lang="el-GR" dirty="0" smtClean="0"/>
              <a:t>Επεξεργάζονται σήματα: μεταγωγή</a:t>
            </a:r>
          </a:p>
          <a:p>
            <a:pPr>
              <a:defRPr/>
            </a:pPr>
            <a:r>
              <a:rPr lang="el-GR" dirty="0" smtClean="0"/>
              <a:t>Αποκρίνονται με διάφορους τρόπους στα σήματα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Απόπτωση:</a:t>
            </a:r>
            <a:endParaRPr lang="el-GR" dirty="0"/>
          </a:p>
          <a:p>
            <a:pPr marL="0" indent="0">
              <a:buFontTx/>
              <a:buNone/>
              <a:defRPr/>
            </a:pPr>
            <a:r>
              <a:rPr lang="el-GR" dirty="0" smtClean="0"/>
              <a:t>Προγραμματισμένος κυτταρικός θάνατος</a:t>
            </a:r>
            <a:endParaRPr lang="el-GR" dirty="0"/>
          </a:p>
        </p:txBody>
      </p:sp>
      <p:sp>
        <p:nvSpPr>
          <p:cNvPr id="512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C0D70A4-E030-4A72-B91E-20376523395A}" type="slidenum">
              <a:rPr lang="en-US" altLang="el-GR" sz="1400" baseline="0" smtClean="0"/>
              <a:pPr/>
              <a:t>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64430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Μονοπάτι μεταγωγής σήματος</a:t>
            </a:r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Η διεργασία μετατροπών που αποτελείται από πολλά στάδια και μεσολαβεί από τη λήψη του σήματος μέχρι την απόκριση του κυττάρου</a:t>
            </a:r>
          </a:p>
        </p:txBody>
      </p:sp>
      <p:sp>
        <p:nvSpPr>
          <p:cNvPr id="614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1BBE611-C2D2-45D5-9539-ED7E05EB04BA}" type="slidenum">
              <a:rPr lang="en-US" altLang="el-GR" sz="1400" baseline="0" smtClean="0"/>
              <a:pPr/>
              <a:t>4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09115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Τρόποι επικοινωνίας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Διακυτταρική</a:t>
            </a:r>
            <a:r>
              <a:rPr lang="el-GR" dirty="0" smtClean="0"/>
              <a:t> αναγνώριση: Άμεση επικοινωνία πχ με επαφή κυττάρων</a:t>
            </a:r>
          </a:p>
          <a:p>
            <a:pPr>
              <a:defRPr/>
            </a:pPr>
            <a:r>
              <a:rPr lang="el-GR" dirty="0" err="1" smtClean="0"/>
              <a:t>Παρακρινής</a:t>
            </a:r>
            <a:r>
              <a:rPr lang="el-GR" dirty="0" smtClean="0"/>
              <a:t> αναγνώριση:</a:t>
            </a:r>
          </a:p>
          <a:p>
            <a:pPr lvl="1">
              <a:defRPr/>
            </a:pPr>
            <a:r>
              <a:rPr lang="el-GR" dirty="0" err="1" smtClean="0"/>
              <a:t>Σηματοδοτικά</a:t>
            </a:r>
            <a:r>
              <a:rPr lang="el-GR" dirty="0" smtClean="0"/>
              <a:t> μόρια εκκρίνονται από </a:t>
            </a:r>
            <a:r>
              <a:rPr lang="el-GR" dirty="0" err="1" smtClean="0"/>
              <a:t>σηματοδοτικό</a:t>
            </a:r>
            <a:r>
              <a:rPr lang="el-GR" dirty="0" smtClean="0"/>
              <a:t> κύτταρο = τοπικοί ρυθμιστές (για μικρές αποστάσεις)</a:t>
            </a:r>
          </a:p>
          <a:p>
            <a:pPr>
              <a:defRPr/>
            </a:pPr>
            <a:r>
              <a:rPr lang="el-GR" dirty="0" err="1" smtClean="0"/>
              <a:t>Συναπτική</a:t>
            </a:r>
            <a:r>
              <a:rPr lang="el-GR" dirty="0" smtClean="0"/>
              <a:t> σηματοδότηση </a:t>
            </a:r>
            <a:r>
              <a:rPr lang="el-GR" sz="2000" dirty="0" smtClean="0"/>
              <a:t>πχ νευρικό σύστημα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Εξ αποστάσεως σηματοδότηση: ορμόνες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717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87C964A-D3DC-4F8A-BE77-7FE6BCA15482}" type="slidenum">
              <a:rPr lang="en-US" altLang="el-GR" sz="1400" baseline="0" smtClean="0"/>
              <a:pPr/>
              <a:t>5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69458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/>
              <a:t>Τοπική σηματοδότηση</a:t>
            </a:r>
            <a:endParaRPr lang="en-US" altLang="el-GR" smtClean="0"/>
          </a:p>
        </p:txBody>
      </p:sp>
      <p:sp>
        <p:nvSpPr>
          <p:cNvPr id="8195" name="6 - Θέση κει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4196193" cy="648072"/>
          </a:xfrm>
        </p:spPr>
        <p:txBody>
          <a:bodyPr/>
          <a:lstStyle/>
          <a:p>
            <a:r>
              <a:rPr lang="el-GR" altLang="el-GR" dirty="0" err="1" smtClean="0"/>
              <a:t>Παρακρινής</a:t>
            </a:r>
            <a:r>
              <a:rPr lang="el-GR" altLang="el-GR" dirty="0" smtClean="0"/>
              <a:t> σηματοδότηση</a:t>
            </a:r>
          </a:p>
        </p:txBody>
      </p:sp>
      <p:sp>
        <p:nvSpPr>
          <p:cNvPr id="8197" name="8 - Θέση κειμένου"/>
          <p:cNvSpPr>
            <a:spLocks noGrp="1"/>
          </p:cNvSpPr>
          <p:nvPr>
            <p:ph type="body" sz="quarter" idx="4294967295"/>
          </p:nvPr>
        </p:nvSpPr>
        <p:spPr>
          <a:xfrm>
            <a:off x="4932040" y="1484784"/>
            <a:ext cx="4041775" cy="647849"/>
          </a:xfrm>
        </p:spPr>
        <p:txBody>
          <a:bodyPr>
            <a:normAutofit/>
          </a:bodyPr>
          <a:lstStyle/>
          <a:p>
            <a:r>
              <a:rPr lang="el-GR" altLang="el-GR" sz="2400" dirty="0" smtClean="0"/>
              <a:t>Συνοπτική Σηματοδότηση</a:t>
            </a:r>
          </a:p>
        </p:txBody>
      </p:sp>
      <p:pic>
        <p:nvPicPr>
          <p:cNvPr id="8199" name="Picture 3" descr="11_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"/>
          <a:stretch/>
        </p:blipFill>
        <p:spPr bwMode="auto">
          <a:xfrm>
            <a:off x="4714875" y="2405849"/>
            <a:ext cx="3910013" cy="389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 descr="11_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625" y="2405849"/>
            <a:ext cx="4000500" cy="372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2267744" y="64185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25056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Σηματοδότηση εξ’αποστάσεως</a:t>
            </a:r>
          </a:p>
        </p:txBody>
      </p:sp>
      <p:sp>
        <p:nvSpPr>
          <p:cNvPr id="9220" name="3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4176464" cy="5112568"/>
          </a:xfrm>
        </p:spPr>
        <p:txBody>
          <a:bodyPr/>
          <a:lstStyle/>
          <a:p>
            <a:r>
              <a:rPr lang="el-GR" altLang="el-GR" b="1" dirty="0"/>
              <a:t>Ορμονική </a:t>
            </a:r>
          </a:p>
          <a:p>
            <a:pPr marL="355600" indent="0">
              <a:buNone/>
            </a:pPr>
            <a:r>
              <a:rPr lang="el-GR" altLang="el-GR" dirty="0" smtClean="0"/>
              <a:t>Εξειδικευμένα </a:t>
            </a:r>
            <a:r>
              <a:rPr lang="el-GR" altLang="el-GR" dirty="0" smtClean="0"/>
              <a:t>ενδοκρινή κύτταρα εκκρίνουν ορμόνες στα υγρά του σώματος –συχνά στο αίμα- για να φτάσουν σε άλλο κύτταρο του σώματος. Ουσιαστικά μπορούν οι ορμόνες να φτάσουν σε όλα τα σωματικά κύτταρα</a:t>
            </a:r>
          </a:p>
        </p:txBody>
      </p:sp>
      <p:sp>
        <p:nvSpPr>
          <p:cNvPr id="9224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E2C8C9C-AD8E-4272-9FDB-C92C8EE5F75F}" type="slidenum">
              <a:rPr lang="en-US" altLang="el-GR" sz="1400" baseline="0" smtClean="0"/>
              <a:pPr/>
              <a:t>7</a:t>
            </a:fld>
            <a:endParaRPr lang="en-US" altLang="el-GR" sz="1400" baseline="0" smtClean="0"/>
          </a:p>
        </p:txBody>
      </p:sp>
      <p:pic>
        <p:nvPicPr>
          <p:cNvPr id="9225" name="Picture 3" descr="11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071937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4932040" y="645402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323919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Απόπτωση = Προγραμματισμένος κυτταρικός θάνατος</a:t>
            </a:r>
            <a:endParaRPr lang="el-GR" altLang="el-GR" smtClean="0"/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Για κύτταρα που είτε έπαθαν βλάβες είτε έφτασαν στο τέρμα του λειτουργικού του βίου </a:t>
            </a:r>
          </a:p>
          <a:p>
            <a:r>
              <a:rPr lang="el-GR" altLang="el-GR" smtClean="0"/>
              <a:t>Κυτταρικοί παράγοντες τεμαχίζουν το </a:t>
            </a:r>
            <a:r>
              <a:rPr lang="en-US" altLang="el-GR" smtClean="0"/>
              <a:t>DNA</a:t>
            </a:r>
            <a:r>
              <a:rPr lang="el-GR" altLang="el-GR" smtClean="0"/>
              <a:t>, θραύουν τα οργανίδια και τα άλλα κυτταρικά συστατικά</a:t>
            </a:r>
          </a:p>
          <a:p>
            <a:r>
              <a:rPr lang="el-GR" altLang="el-GR" smtClean="0"/>
              <a:t>Προστατεύονται γειτονικά κύτταρα από βλάβες</a:t>
            </a:r>
            <a:endParaRPr lang="el-GR" altLang="el-GR" sz="2800" smtClean="0"/>
          </a:p>
        </p:txBody>
      </p:sp>
      <p:sp>
        <p:nvSpPr>
          <p:cNvPr id="1024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E8EF0EB-C036-48F3-8A7A-9BE4D5482B6D}" type="slidenum">
              <a:rPr lang="en-US" altLang="el-GR" sz="1400" baseline="0" smtClean="0"/>
              <a:pPr/>
              <a:t>8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5633494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</TotalTime>
  <Words>825</Words>
  <Application>Microsoft Office PowerPoint</Application>
  <PresentationFormat>Προβολή στην οθόνη (4:3)</PresentationFormat>
  <Paragraphs>110</Paragraphs>
  <Slides>16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template</vt:lpstr>
      <vt:lpstr>OC_template_updated</vt:lpstr>
      <vt:lpstr>Βιολογία</vt:lpstr>
      <vt:lpstr>Κυτταρικό διαδίκτυο</vt:lpstr>
      <vt:lpstr>Σήματα που λαμβάνουν κύτταρα</vt:lpstr>
      <vt:lpstr>Διαδικασία επικοινωνίας</vt:lpstr>
      <vt:lpstr>Μονοπάτι μεταγωγής σήματος</vt:lpstr>
      <vt:lpstr>Τρόποι επικοινωνίας</vt:lpstr>
      <vt:lpstr>Τοπική σηματοδότηση</vt:lpstr>
      <vt:lpstr>Σηματοδότηση εξ’αποστάσεως</vt:lpstr>
      <vt:lpstr>Απόπτωση = Προγραμματισμένος κυτταρικός θάνατος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Βιολογία</dc:title>
  <dc:creator>opencourses@teiath.gr</dc:creator>
  <cp:lastModifiedBy>fkaram2</cp:lastModifiedBy>
  <cp:revision>3</cp:revision>
  <dcterms:created xsi:type="dcterms:W3CDTF">2015-12-11T11:37:50Z</dcterms:created>
  <dcterms:modified xsi:type="dcterms:W3CDTF">2015-12-11T11:49:24Z</dcterms:modified>
</cp:coreProperties>
</file>